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4.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18.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9.xml" ContentType="application/vnd.openxmlformats-officedocument.presentationml.notesSlide+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notesSlides/notesSlide20.xml" ContentType="application/vnd.openxmlformats-officedocument.presentationml.notesSlide+xml"/>
  <Override PartName="/ppt/charts/chart13.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theme/themeOverride1.xml" ContentType="application/vnd.openxmlformats-officedocument.themeOverride+xml"/>
  <Override PartName="/ppt/notesSlides/notesSlide21.xml" ContentType="application/vnd.openxmlformats-officedocument.presentationml.notesSlide+xml"/>
  <Override PartName="/ppt/comments/modernComment_11D_0.xml" ContentType="application/vnd.ms-powerpoint.comments+xml"/>
  <Override PartName="/ppt/notesSlides/notesSlide2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5158" r:id="rId1"/>
    <p:sldMasterId id="2147485171" r:id="rId2"/>
  </p:sldMasterIdLst>
  <p:notesMasterIdLst>
    <p:notesMasterId r:id="rId55"/>
  </p:notesMasterIdLst>
  <p:handoutMasterIdLst>
    <p:handoutMasterId r:id="rId56"/>
  </p:handoutMasterIdLst>
  <p:sldIdLst>
    <p:sldId id="259" r:id="rId3"/>
    <p:sldId id="257" r:id="rId4"/>
    <p:sldId id="316" r:id="rId5"/>
    <p:sldId id="317" r:id="rId6"/>
    <p:sldId id="262" r:id="rId7"/>
    <p:sldId id="318" r:id="rId8"/>
    <p:sldId id="266" r:id="rId9"/>
    <p:sldId id="268" r:id="rId10"/>
    <p:sldId id="267" r:id="rId11"/>
    <p:sldId id="320" r:id="rId12"/>
    <p:sldId id="312" r:id="rId13"/>
    <p:sldId id="321" r:id="rId14"/>
    <p:sldId id="324" r:id="rId15"/>
    <p:sldId id="281" r:id="rId16"/>
    <p:sldId id="295" r:id="rId17"/>
    <p:sldId id="296" r:id="rId18"/>
    <p:sldId id="274" r:id="rId19"/>
    <p:sldId id="301" r:id="rId20"/>
    <p:sldId id="297" r:id="rId21"/>
    <p:sldId id="307" r:id="rId22"/>
    <p:sldId id="313" r:id="rId23"/>
    <p:sldId id="322" r:id="rId24"/>
    <p:sldId id="271" r:id="rId25"/>
    <p:sldId id="282" r:id="rId26"/>
    <p:sldId id="270" r:id="rId27"/>
    <p:sldId id="299" r:id="rId28"/>
    <p:sldId id="323" r:id="rId29"/>
    <p:sldId id="283" r:id="rId30"/>
    <p:sldId id="308" r:id="rId31"/>
    <p:sldId id="327" r:id="rId32"/>
    <p:sldId id="278" r:id="rId33"/>
    <p:sldId id="279" r:id="rId34"/>
    <p:sldId id="305" r:id="rId35"/>
    <p:sldId id="326" r:id="rId36"/>
    <p:sldId id="314" r:id="rId37"/>
    <p:sldId id="335" r:id="rId38"/>
    <p:sldId id="325" r:id="rId39"/>
    <p:sldId id="303" r:id="rId40"/>
    <p:sldId id="306" r:id="rId41"/>
    <p:sldId id="332" r:id="rId42"/>
    <p:sldId id="260" r:id="rId43"/>
    <p:sldId id="273" r:id="rId44"/>
    <p:sldId id="258" r:id="rId45"/>
    <p:sldId id="329" r:id="rId46"/>
    <p:sldId id="333" r:id="rId47"/>
    <p:sldId id="334" r:id="rId48"/>
    <p:sldId id="331" r:id="rId49"/>
    <p:sldId id="285" r:id="rId50"/>
    <p:sldId id="292" r:id="rId51"/>
    <p:sldId id="330" r:id="rId52"/>
    <p:sldId id="269" r:id="rId53"/>
    <p:sldId id="315" r:id="rId54"/>
  </p:sldIdLst>
  <p:sldSz cx="9144000" cy="6858000" type="screen4x3"/>
  <p:notesSz cx="7010400" cy="9296400"/>
  <p:custDataLst>
    <p:tags r:id="rId5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40" userDrawn="1">
          <p15:clr>
            <a:srgbClr val="A4A3A4"/>
          </p15:clr>
        </p15:guide>
        <p15:guide id="2" pos="5664"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A2ECC76-EAC2-5EFF-C181-16E8F8FB8998}" name="Angela Moore" initials="AM" userId="S::moorea@westburlington.org::d64091e8-431e-4f83-96fe-dbf0c8ca06b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eslie Sattler" initials="LS" lastIdx="2" clrIdx="0">
    <p:extLst>
      <p:ext uri="{19B8F6BF-5375-455C-9EA6-DF929625EA0E}">
        <p15:presenceInfo xmlns:p15="http://schemas.microsoft.com/office/powerpoint/2012/main" userId="S-1-5-21-1402485007-260696425-136535796-111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C7E6A4"/>
    <a:srgbClr val="FF3300"/>
    <a:srgbClr val="0066FF"/>
    <a:srgbClr val="9933FF"/>
    <a:srgbClr val="0094C8"/>
    <a:srgbClr val="E2AC00"/>
    <a:srgbClr val="FFB511"/>
    <a:srgbClr val="E17630"/>
    <a:srgbClr val="CD7B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82992" autoAdjust="0"/>
  </p:normalViewPr>
  <p:slideViewPr>
    <p:cSldViewPr>
      <p:cViewPr varScale="1">
        <p:scale>
          <a:sx n="114" d="100"/>
          <a:sy n="114" d="100"/>
        </p:scale>
        <p:origin x="1506" y="102"/>
      </p:cViewPr>
      <p:guideLst>
        <p:guide orient="horz" pos="1440"/>
        <p:guide pos="5664"/>
      </p:guideLst>
    </p:cSldViewPr>
  </p:slideViewPr>
  <p:outlineViewPr>
    <p:cViewPr>
      <p:scale>
        <a:sx n="33" d="100"/>
        <a:sy n="33" d="100"/>
      </p:scale>
      <p:origin x="38" y="0"/>
    </p:cViewPr>
    <p:sldLst>
      <p:sld r:id="rId1" collapse="1"/>
    </p:sldLst>
  </p:outlineViewPr>
  <p:notesTextViewPr>
    <p:cViewPr>
      <p:scale>
        <a:sx n="100" d="100"/>
        <a:sy n="100" d="100"/>
      </p:scale>
      <p:origin x="0" y="0"/>
    </p:cViewPr>
  </p:notesTextViewPr>
  <p:notesViewPr>
    <p:cSldViewPr showGuides="1">
      <p:cViewPr varScale="1">
        <p:scale>
          <a:sx n="89" d="100"/>
          <a:sy n="89" d="100"/>
        </p:scale>
        <p:origin x="2898"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notesMaster" Target="notesMasters/notesMaster1.xml"/><Relationship Id="rId63" Type="http://schemas.microsoft.com/office/2018/10/relationships/authors" Target="author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commentAuthors" Target="commentAuthors.xml"/><Relationship Id="rId5" Type="http://schemas.openxmlformats.org/officeDocument/2006/relationships/slide" Target="slides/slide3.xml"/><Relationship Id="rId61" Type="http://schemas.openxmlformats.org/officeDocument/2006/relationships/theme" Target="theme/theme1.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handoutMaster" Target="handoutMasters/handoutMaster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ags" Target="tags/tag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s>
</file>

<file path=ppt/_rels/viewProps.xml.rels><?xml version="1.0" encoding="UTF-8" standalone="yes"?>
<Relationships xmlns="http://schemas.openxmlformats.org/package/2006/relationships"><Relationship Id="rId1" Type="http://schemas.openxmlformats.org/officeDocument/2006/relationships/slide" Target="slides/slide17.xml"/></Relationships>
</file>

<file path=ppt/charts/_rels/chart1.xml.rels><?xml version="1.0" encoding="UTF-8" standalone="yes"?>
<Relationships xmlns="http://schemas.openxmlformats.org/package/2006/relationships"><Relationship Id="rId1" Type="http://schemas.openxmlformats.org/officeDocument/2006/relationships/oleObject" Target="file:///\\wbdc1\F\City\SPREADSH\LESLIE\budget\budget%20presentation\levy%20rates.xls" TargetMode="External"/></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1" Type="http://schemas.openxmlformats.org/officeDocument/2006/relationships/oleObject" Target="file:///\\wbdc1\F\City\SPREADSH\LESLIE\budget\budget%20presentation\levy%20rates.xls" TargetMode="Externa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5.xml.rels><?xml version="1.0" encoding="UTF-8" standalone="yes"?>
<Relationships xmlns="http://schemas.openxmlformats.org/package/2006/relationships"><Relationship Id="rId1" Type="http://schemas.openxmlformats.org/officeDocument/2006/relationships/oleObject" Target="../embeddings/oleObject1.bin"/></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7.xml.rels><?xml version="1.0" encoding="UTF-8" standalone="yes"?>
<Relationships xmlns="http://schemas.openxmlformats.org/package/2006/relationships"><Relationship Id="rId1" Type="http://schemas.openxmlformats.org/officeDocument/2006/relationships/oleObject" Target="../embeddings/oleObject2.bin"/></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8779134295227528E-2"/>
          <c:y val="7.9691040591016934E-2"/>
          <c:w val="0.88901220865704633"/>
          <c:h val="0.79795975732993962"/>
        </c:manualLayout>
      </c:layout>
      <c:barChart>
        <c:barDir val="col"/>
        <c:grouping val="clustered"/>
        <c:varyColors val="0"/>
        <c:dLbls>
          <c:showLegendKey val="0"/>
          <c:showVal val="0"/>
          <c:showCatName val="0"/>
          <c:showSerName val="0"/>
          <c:showPercent val="0"/>
          <c:showBubbleSize val="0"/>
        </c:dLbls>
        <c:gapWidth val="150"/>
        <c:axId val="98390016"/>
        <c:axId val="98391936"/>
      </c:barChart>
      <c:catAx>
        <c:axId val="98390016"/>
        <c:scaling>
          <c:orientation val="minMax"/>
        </c:scaling>
        <c:delete val="0"/>
        <c:axPos val="b"/>
        <c:title>
          <c:tx>
            <c:rich>
              <a:bodyPr/>
              <a:lstStyle/>
              <a:p>
                <a:pPr>
                  <a:defRPr sz="1400" b="1" i="0" u="none" strike="noStrike" baseline="0">
                    <a:solidFill>
                      <a:srgbClr val="000000"/>
                    </a:solidFill>
                    <a:latin typeface="Arial"/>
                    <a:ea typeface="Arial"/>
                    <a:cs typeface="Arial"/>
                  </a:defRPr>
                </a:pPr>
                <a:r>
                  <a:rPr lang="en-US" dirty="0"/>
                  <a:t>Fiscal Year</a:t>
                </a:r>
              </a:p>
            </c:rich>
          </c:tx>
          <c:layout>
            <c:manualLayout>
              <c:xMode val="edge"/>
              <c:yMode val="edge"/>
              <c:x val="0.48279684011918444"/>
              <c:y val="0.92822160370558615"/>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98391936"/>
        <c:crosses val="autoZero"/>
        <c:auto val="1"/>
        <c:lblAlgn val="ctr"/>
        <c:lblOffset val="100"/>
        <c:tickLblSkip val="1"/>
        <c:tickMarkSkip val="1"/>
        <c:noMultiLvlLbl val="0"/>
      </c:catAx>
      <c:valAx>
        <c:axId val="98391936"/>
        <c:scaling>
          <c:orientation val="minMax"/>
        </c:scaling>
        <c:delete val="0"/>
        <c:axPos val="l"/>
        <c:majorGridlines>
          <c:spPr>
            <a:ln w="3175">
              <a:solidFill>
                <a:srgbClr val="000000"/>
              </a:solidFill>
              <a:prstDash val="solid"/>
            </a:ln>
          </c:spPr>
        </c:majorGridlines>
        <c:title>
          <c:tx>
            <c:rich>
              <a:bodyPr/>
              <a:lstStyle/>
              <a:p>
                <a:pPr>
                  <a:defRPr sz="1400" b="1" i="0" u="none" strike="noStrike" baseline="0">
                    <a:solidFill>
                      <a:srgbClr val="000000"/>
                    </a:solidFill>
                    <a:latin typeface="Arial"/>
                    <a:ea typeface="Arial"/>
                    <a:cs typeface="Arial"/>
                  </a:defRPr>
                </a:pPr>
                <a:r>
                  <a:rPr lang="en-US" dirty="0"/>
                  <a:t>Amount of Levy</a:t>
                </a:r>
              </a:p>
            </c:rich>
          </c:tx>
          <c:layout>
            <c:manualLayout>
              <c:xMode val="edge"/>
              <c:yMode val="edge"/>
              <c:x val="1.8867865048897585E-2"/>
              <c:y val="0.35562804156707928"/>
            </c:manualLayout>
          </c:layout>
          <c:overlay val="0"/>
          <c:spPr>
            <a:noFill/>
            <a:ln w="25400">
              <a:noFill/>
            </a:ln>
          </c:spPr>
        </c:title>
        <c:numFmt formatCode="0.00"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98390016"/>
        <c:crosses val="autoZero"/>
        <c:crossBetween val="between"/>
      </c:valAx>
      <c:spPr>
        <a:noFill/>
        <a:ln w="25400">
          <a:noFill/>
        </a:ln>
      </c:spPr>
    </c:plotArea>
    <c:plotVisOnly val="1"/>
    <c:dispBlanksAs val="gap"/>
    <c:showDLblsOverMax val="0"/>
  </c:chart>
  <c:spPr>
    <a:noFill/>
    <a:ln w="9525">
      <a:noFill/>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725041778032165"/>
          <c:y val="0.30832053715855817"/>
          <c:w val="0.22454815379890886"/>
          <c:h val="0.38499284004983986"/>
        </c:manualLayout>
      </c:layout>
      <c:pieChart>
        <c:varyColors val="1"/>
        <c:dLbls>
          <c:showLegendKey val="0"/>
          <c:showVal val="0"/>
          <c:showCatName val="1"/>
          <c:showSerName val="0"/>
          <c:showPercent val="1"/>
          <c:showBubbleSize val="0"/>
          <c:showLeaderLines val="0"/>
        </c:dLbls>
        <c:firstSliceAng val="0"/>
      </c:pieChart>
      <c:spPr>
        <a:noFill/>
        <a:ln w="25400">
          <a:noFill/>
        </a:ln>
      </c:spPr>
    </c:plotArea>
    <c:plotVisOnly val="1"/>
    <c:dispBlanksAs val="zero"/>
    <c:showDLblsOverMax val="0"/>
  </c:chart>
  <c:spPr>
    <a:noFill/>
    <a:ln w="3175">
      <a:noFill/>
      <a:prstDash val="solid"/>
    </a:ln>
  </c:spPr>
  <c:txPr>
    <a:bodyPr/>
    <a:lstStyle/>
    <a:p>
      <a:pPr>
        <a:defRPr sz="1675" b="0" i="0" u="none" strike="noStrike" baseline="0">
          <a:solidFill>
            <a:srgbClr val="000000"/>
          </a:solidFill>
          <a:latin typeface="Arial"/>
          <a:ea typeface="Arial"/>
          <a:cs typeface="Arial"/>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725041778032165"/>
          <c:y val="0.30832053715855817"/>
          <c:w val="0.22454815379890886"/>
          <c:h val="0.38499284004983986"/>
        </c:manualLayout>
      </c:layout>
      <c:pieChart>
        <c:varyColors val="1"/>
        <c:dLbls>
          <c:showLegendKey val="0"/>
          <c:showVal val="0"/>
          <c:showCatName val="1"/>
          <c:showSerName val="0"/>
          <c:showPercent val="1"/>
          <c:showBubbleSize val="0"/>
          <c:showLeaderLines val="0"/>
        </c:dLbls>
        <c:firstSliceAng val="0"/>
      </c:pieChart>
      <c:spPr>
        <a:noFill/>
        <a:ln w="25400">
          <a:noFill/>
        </a:ln>
      </c:spPr>
    </c:plotArea>
    <c:plotVisOnly val="1"/>
    <c:dispBlanksAs val="zero"/>
    <c:showDLblsOverMax val="0"/>
  </c:chart>
  <c:spPr>
    <a:noFill/>
    <a:ln w="3175">
      <a:noFill/>
      <a:prstDash val="solid"/>
    </a:ln>
  </c:spPr>
  <c:txPr>
    <a:bodyPr/>
    <a:lstStyle/>
    <a:p>
      <a:pPr>
        <a:defRPr sz="1675" b="0" i="0" u="none" strike="noStrike" baseline="0">
          <a:solidFill>
            <a:srgbClr val="000000"/>
          </a:solidFill>
          <a:latin typeface="Arial"/>
          <a:ea typeface="Arial"/>
          <a:cs typeface="Arial"/>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834645669291342"/>
          <c:y val="7.8544286441806877E-5"/>
          <c:w val="0.70875659939059343"/>
          <c:h val="0.92032573353703917"/>
        </c:manualLayout>
      </c:layout>
      <c:pieChart>
        <c:varyColors val="1"/>
        <c:ser>
          <c:idx val="0"/>
          <c:order val="0"/>
          <c:tx>
            <c:strRef>
              <c:f>'tax rev breakdown'!$B$2:$G$2</c:f>
              <c:strCache>
                <c:ptCount val="6"/>
                <c:pt idx="0">
                  <c:v>Property Taxes</c:v>
                </c:pt>
                <c:pt idx="1">
                  <c:v>Other Tax</c:v>
                </c:pt>
                <c:pt idx="2">
                  <c:v>Hotel/Motel</c:v>
                </c:pt>
                <c:pt idx="3">
                  <c:v>Road Use</c:v>
                </c:pt>
                <c:pt idx="4">
                  <c:v> LOST </c:v>
                </c:pt>
                <c:pt idx="5">
                  <c:v> TIF </c:v>
                </c:pt>
              </c:strCache>
            </c:strRef>
          </c:tx>
          <c:explosion val="14"/>
          <c:dPt>
            <c:idx val="0"/>
            <c:bubble3D val="0"/>
            <c:spPr>
              <a:solidFill>
                <a:srgbClr val="0094C8"/>
              </a:solidFill>
            </c:spPr>
            <c:extLst>
              <c:ext xmlns:c16="http://schemas.microsoft.com/office/drawing/2014/chart" uri="{C3380CC4-5D6E-409C-BE32-E72D297353CC}">
                <c16:uniqueId val="{00000000-37F7-4AD1-B844-FE1518ED6A9C}"/>
              </c:ext>
            </c:extLst>
          </c:dPt>
          <c:dPt>
            <c:idx val="1"/>
            <c:bubble3D val="0"/>
            <c:explosion val="7"/>
            <c:extLst>
              <c:ext xmlns:c16="http://schemas.microsoft.com/office/drawing/2014/chart" uri="{C3380CC4-5D6E-409C-BE32-E72D297353CC}">
                <c16:uniqueId val="{00000001-37F7-4AD1-B844-FE1518ED6A9C}"/>
              </c:ext>
            </c:extLst>
          </c:dPt>
          <c:dPt>
            <c:idx val="2"/>
            <c:bubble3D val="0"/>
            <c:explosion val="7"/>
            <c:extLst>
              <c:ext xmlns:c16="http://schemas.microsoft.com/office/drawing/2014/chart" uri="{C3380CC4-5D6E-409C-BE32-E72D297353CC}">
                <c16:uniqueId val="{00000002-37F7-4AD1-B844-FE1518ED6A9C}"/>
              </c:ext>
            </c:extLst>
          </c:dPt>
          <c:dPt>
            <c:idx val="3"/>
            <c:bubble3D val="0"/>
            <c:explosion val="5"/>
            <c:spPr>
              <a:solidFill>
                <a:schemeClr val="accent3">
                  <a:lumMod val="60000"/>
                  <a:lumOff val="40000"/>
                </a:schemeClr>
              </a:solidFill>
            </c:spPr>
            <c:extLst>
              <c:ext xmlns:c16="http://schemas.microsoft.com/office/drawing/2014/chart" uri="{C3380CC4-5D6E-409C-BE32-E72D297353CC}">
                <c16:uniqueId val="{00000003-37F7-4AD1-B844-FE1518ED6A9C}"/>
              </c:ext>
            </c:extLst>
          </c:dPt>
          <c:dPt>
            <c:idx val="4"/>
            <c:bubble3D val="0"/>
            <c:explosion val="2"/>
            <c:spPr>
              <a:solidFill>
                <a:schemeClr val="accent1">
                  <a:lumMod val="40000"/>
                  <a:lumOff val="60000"/>
                </a:schemeClr>
              </a:solidFill>
            </c:spPr>
            <c:extLst>
              <c:ext xmlns:c16="http://schemas.microsoft.com/office/drawing/2014/chart" uri="{C3380CC4-5D6E-409C-BE32-E72D297353CC}">
                <c16:uniqueId val="{00000004-37F7-4AD1-B844-FE1518ED6A9C}"/>
              </c:ext>
            </c:extLst>
          </c:dPt>
          <c:dPt>
            <c:idx val="5"/>
            <c:bubble3D val="0"/>
            <c:explosion val="4"/>
            <c:spPr>
              <a:solidFill>
                <a:schemeClr val="accent6">
                  <a:lumMod val="40000"/>
                  <a:lumOff val="60000"/>
                </a:schemeClr>
              </a:solidFill>
            </c:spPr>
            <c:extLst>
              <c:ext xmlns:c16="http://schemas.microsoft.com/office/drawing/2014/chart" uri="{C3380CC4-5D6E-409C-BE32-E72D297353CC}">
                <c16:uniqueId val="{00000005-37F7-4AD1-B844-FE1518ED6A9C}"/>
              </c:ext>
            </c:extLst>
          </c:dPt>
          <c:dLbls>
            <c:dLbl>
              <c:idx val="0"/>
              <c:spPr>
                <a:noFill/>
                <a:ln w="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innerShdw blurRad="63500" dist="50800" dir="2700000">
                    <a:schemeClr val="tx1">
                      <a:alpha val="50000"/>
                    </a:schemeClr>
                  </a:innerShdw>
                </a:effectLst>
                <a:scene3d>
                  <a:camera prst="orthographicFront"/>
                  <a:lightRig rig="threePt" dir="t"/>
                </a:scene3d>
                <a:sp3d>
                  <a:bevelT w="6350"/>
                </a:sp3d>
              </c:spPr>
              <c:txPr>
                <a:bodyPr vertOverflow="overflow" horzOverflow="overflow" wrap="square">
                  <a:noAutofit/>
                </a:bodyPr>
                <a:lstStyle/>
                <a:p>
                  <a:pPr>
                    <a:defRPr sz="1675" b="0" i="0" u="none" strike="noStrike" baseline="0">
                      <a:solidFill>
                        <a:srgbClr val="000000"/>
                      </a:solidFill>
                      <a:latin typeface="Arial"/>
                      <a:ea typeface="Arial"/>
                      <a:cs typeface="Arial"/>
                    </a:defRPr>
                  </a:pPr>
                  <a:endParaRPr lang="en-US"/>
                </a:p>
              </c:txPr>
              <c:dLblPos val="bestFit"/>
              <c:showLegendKey val="0"/>
              <c:showVal val="0"/>
              <c:showCatName val="0"/>
              <c:showSerName val="0"/>
              <c:showPercent val="1"/>
              <c:showBubbleSize val="0"/>
              <c:extLst>
                <c:ext xmlns:c15="http://schemas.microsoft.com/office/drawing/2012/chart" uri="{CE6537A1-D6FC-4f65-9D91-7224C49458BB}">
                  <c15:layout>
                    <c:manualLayout>
                      <c:w val="0.1327681238121097"/>
                      <c:h val="0.15123144121910134"/>
                    </c:manualLayout>
                  </c15:layout>
                </c:ext>
                <c:ext xmlns:c16="http://schemas.microsoft.com/office/drawing/2014/chart" uri="{C3380CC4-5D6E-409C-BE32-E72D297353CC}">
                  <c16:uniqueId val="{00000000-37F7-4AD1-B844-FE1518ED6A9C}"/>
                </c:ext>
              </c:extLst>
            </c:dLbl>
            <c:dLbl>
              <c:idx val="1"/>
              <c:layout>
                <c:manualLayout>
                  <c:x val="-5.0675628729274017E-2"/>
                  <c:y val="-7.3308457711442787E-2"/>
                </c:manualLayout>
              </c:layout>
              <c:spPr>
                <a:ln w="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innerShdw blurRad="63500" dist="50800" dir="2700000">
                    <a:schemeClr val="tx1">
                      <a:alpha val="50000"/>
                    </a:schemeClr>
                  </a:innerShdw>
                </a:effectLst>
                <a:scene3d>
                  <a:camera prst="orthographicFront"/>
                  <a:lightRig rig="threePt" dir="t"/>
                </a:scene3d>
                <a:sp3d>
                  <a:bevelT w="6350"/>
                </a:sp3d>
              </c:spPr>
              <c:txPr>
                <a:bodyPr vertOverflow="overflow" horzOverflow="overflow" wrap="square">
                  <a:noAutofit/>
                </a:bodyPr>
                <a:lstStyle/>
                <a:p>
                  <a:pPr>
                    <a:defRPr sz="1675" b="0" i="0" u="none" strike="noStrike" baseline="0">
                      <a:solidFill>
                        <a:srgbClr val="000000"/>
                      </a:solidFill>
                      <a:latin typeface="Arial"/>
                      <a:ea typeface="Arial"/>
                      <a:cs typeface="Arial"/>
                    </a:defRPr>
                  </a:pPr>
                  <a:endParaRPr lang="en-US"/>
                </a:p>
              </c:txPr>
              <c:dLblPos val="bestFit"/>
              <c:showLegendKey val="0"/>
              <c:showVal val="0"/>
              <c:showCatName val="0"/>
              <c:showSerName val="0"/>
              <c:showPercent val="1"/>
              <c:showBubbleSize val="0"/>
              <c:extLst>
                <c:ext xmlns:c15="http://schemas.microsoft.com/office/drawing/2012/chart" uri="{CE6537A1-D6FC-4f65-9D91-7224C49458BB}">
                  <c15:layout>
                    <c:manualLayout>
                      <c:w val="0.21898467432950192"/>
                      <c:h val="0.10330845771144279"/>
                    </c:manualLayout>
                  </c15:layout>
                </c:ext>
                <c:ext xmlns:c16="http://schemas.microsoft.com/office/drawing/2014/chart" uri="{C3380CC4-5D6E-409C-BE32-E72D297353CC}">
                  <c16:uniqueId val="{00000001-37F7-4AD1-B844-FE1518ED6A9C}"/>
                </c:ext>
              </c:extLst>
            </c:dLbl>
            <c:dLbl>
              <c:idx val="2"/>
              <c:layout>
                <c:manualLayout>
                  <c:x val="-3.406590248717873E-2"/>
                  <c:y val="0"/>
                </c:manualLayout>
              </c:layout>
              <c:spPr>
                <a:ln w="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innerShdw blurRad="63500" dist="50800" dir="2700000">
                    <a:schemeClr val="tx1">
                      <a:alpha val="50000"/>
                    </a:schemeClr>
                  </a:innerShdw>
                </a:effectLst>
                <a:scene3d>
                  <a:camera prst="orthographicFront"/>
                  <a:lightRig rig="threePt" dir="t"/>
                </a:scene3d>
                <a:sp3d>
                  <a:bevelT w="6350"/>
                </a:sp3d>
              </c:spPr>
              <c:txPr>
                <a:bodyPr vertOverflow="overflow" horzOverflow="overflow" wrap="square">
                  <a:noAutofit/>
                </a:bodyPr>
                <a:lstStyle/>
                <a:p>
                  <a:pPr>
                    <a:defRPr sz="1675" b="0" i="0" u="none" strike="noStrike" baseline="0">
                      <a:solidFill>
                        <a:srgbClr val="000000"/>
                      </a:solidFill>
                      <a:latin typeface="Arial"/>
                      <a:ea typeface="Arial"/>
                      <a:cs typeface="Arial"/>
                    </a:defRPr>
                  </a:pPr>
                  <a:endParaRPr lang="en-US"/>
                </a:p>
              </c:txPr>
              <c:dLblPos val="bestFit"/>
              <c:showLegendKey val="0"/>
              <c:showVal val="0"/>
              <c:showCatName val="0"/>
              <c:showSerName val="0"/>
              <c:showPercent val="1"/>
              <c:showBubbleSize val="0"/>
              <c:extLst>
                <c:ext xmlns:c15="http://schemas.microsoft.com/office/drawing/2012/chart" uri="{CE6537A1-D6FC-4f65-9D91-7224C49458BB}">
                  <c15:layout>
                    <c:manualLayout>
                      <c:w val="0.17378360032582135"/>
                      <c:h val="0.10330845771144279"/>
                    </c:manualLayout>
                  </c15:layout>
                </c:ext>
                <c:ext xmlns:c16="http://schemas.microsoft.com/office/drawing/2014/chart" uri="{C3380CC4-5D6E-409C-BE32-E72D297353CC}">
                  <c16:uniqueId val="{00000002-37F7-4AD1-B844-FE1518ED6A9C}"/>
                </c:ext>
              </c:extLst>
            </c:dLbl>
            <c:dLbl>
              <c:idx val="3"/>
              <c:spPr>
                <a:ln w="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innerShdw blurRad="63500" dist="50800" dir="2700000">
                    <a:schemeClr val="tx1">
                      <a:alpha val="50000"/>
                    </a:schemeClr>
                  </a:innerShdw>
                </a:effectLst>
                <a:scene3d>
                  <a:camera prst="orthographicFront"/>
                  <a:lightRig rig="threePt" dir="t"/>
                </a:scene3d>
                <a:sp3d>
                  <a:bevelT w="6350"/>
                </a:sp3d>
              </c:spPr>
              <c:txPr>
                <a:bodyPr vertOverflow="overflow" horzOverflow="overflow" wrap="square">
                  <a:noAutofit/>
                </a:bodyPr>
                <a:lstStyle/>
                <a:p>
                  <a:pPr>
                    <a:defRPr sz="1675" b="0" i="0" u="none" strike="noStrike" baseline="0">
                      <a:solidFill>
                        <a:srgbClr val="000000"/>
                      </a:solidFill>
                      <a:latin typeface="Arial"/>
                      <a:ea typeface="Arial"/>
                      <a:cs typeface="Arial"/>
                    </a:defRPr>
                  </a:pPr>
                  <a:endParaRPr lang="en-US"/>
                </a:p>
              </c:txPr>
              <c:dLblPos val="bestFit"/>
              <c:showLegendKey val="0"/>
              <c:showVal val="0"/>
              <c:showCatName val="0"/>
              <c:showSerName val="0"/>
              <c:showPercent val="1"/>
              <c:showBubbleSize val="0"/>
              <c:extLst>
                <c:ext xmlns:c15="http://schemas.microsoft.com/office/drawing/2012/chart" uri="{CE6537A1-D6FC-4f65-9D91-7224C49458BB}">
                  <c15:layout>
                    <c:manualLayout>
                      <c:w val="0.15417624521072798"/>
                      <c:h val="0.10330845771144279"/>
                    </c:manualLayout>
                  </c15:layout>
                </c:ext>
                <c:ext xmlns:c16="http://schemas.microsoft.com/office/drawing/2014/chart" uri="{C3380CC4-5D6E-409C-BE32-E72D297353CC}">
                  <c16:uniqueId val="{00000003-37F7-4AD1-B844-FE1518ED6A9C}"/>
                </c:ext>
              </c:extLst>
            </c:dLbl>
            <c:dLbl>
              <c:idx val="4"/>
              <c:spPr>
                <a:ln w="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innerShdw blurRad="63500" dist="50800" dir="2700000">
                    <a:schemeClr val="tx1">
                      <a:alpha val="50000"/>
                    </a:schemeClr>
                  </a:innerShdw>
                </a:effectLst>
                <a:scene3d>
                  <a:camera prst="orthographicFront"/>
                  <a:lightRig rig="threePt" dir="t"/>
                </a:scene3d>
                <a:sp3d>
                  <a:bevelT w="6350"/>
                </a:sp3d>
              </c:spPr>
              <c:txPr>
                <a:bodyPr vertOverflow="overflow" horzOverflow="overflow" wrap="square">
                  <a:noAutofit/>
                </a:bodyPr>
                <a:lstStyle/>
                <a:p>
                  <a:pPr>
                    <a:defRPr sz="1675" b="0" i="0" u="none" strike="noStrike" baseline="0">
                      <a:solidFill>
                        <a:srgbClr val="000000"/>
                      </a:solidFill>
                      <a:latin typeface="Arial"/>
                      <a:ea typeface="Arial"/>
                      <a:cs typeface="Arial"/>
                    </a:defRPr>
                  </a:pPr>
                  <a:endParaRPr lang="en-US"/>
                </a:p>
              </c:txPr>
              <c:dLblPos val="bestFit"/>
              <c:showLegendKey val="0"/>
              <c:showVal val="0"/>
              <c:showCatName val="0"/>
              <c:showSerName val="0"/>
              <c:showPercent val="1"/>
              <c:showBubbleSize val="0"/>
              <c:extLst>
                <c:ext xmlns:c15="http://schemas.microsoft.com/office/drawing/2012/chart" uri="{CE6537A1-D6FC-4f65-9D91-7224C49458BB}">
                  <c15:layout>
                    <c:manualLayout>
                      <c:w val="0.12502866021057712"/>
                      <c:h val="0.10330845771144279"/>
                    </c:manualLayout>
                  </c15:layout>
                </c:ext>
                <c:ext xmlns:c16="http://schemas.microsoft.com/office/drawing/2014/chart" uri="{C3380CC4-5D6E-409C-BE32-E72D297353CC}">
                  <c16:uniqueId val="{00000004-37F7-4AD1-B844-FE1518ED6A9C}"/>
                </c:ext>
              </c:extLst>
            </c:dLbl>
            <c:dLbl>
              <c:idx val="5"/>
              <c:spPr>
                <a:ln w="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innerShdw blurRad="63500" dist="50800" dir="2700000">
                    <a:schemeClr val="tx1">
                      <a:alpha val="50000"/>
                    </a:schemeClr>
                  </a:innerShdw>
                </a:effectLst>
                <a:scene3d>
                  <a:camera prst="orthographicFront"/>
                  <a:lightRig rig="threePt" dir="t"/>
                </a:scene3d>
                <a:sp3d>
                  <a:bevelT w="6350"/>
                </a:sp3d>
              </c:spPr>
              <c:txPr>
                <a:bodyPr vertOverflow="overflow" horzOverflow="overflow" wrap="square">
                  <a:noAutofit/>
                </a:bodyPr>
                <a:lstStyle/>
                <a:p>
                  <a:pPr>
                    <a:defRPr sz="1675" b="0" i="0" u="none" strike="noStrike" baseline="0">
                      <a:solidFill>
                        <a:srgbClr val="000000"/>
                      </a:solidFill>
                      <a:latin typeface="Arial"/>
                      <a:ea typeface="Arial"/>
                      <a:cs typeface="Arial"/>
                    </a:defRPr>
                  </a:pPr>
                  <a:endParaRPr lang="en-US"/>
                </a:p>
              </c:txPr>
              <c:dLblPos val="bestFit"/>
              <c:showLegendKey val="0"/>
              <c:showVal val="0"/>
              <c:showCatName val="0"/>
              <c:showSerName val="0"/>
              <c:showPercent val="1"/>
              <c:showBubbleSize val="0"/>
              <c:extLst>
                <c:ext xmlns:c15="http://schemas.microsoft.com/office/drawing/2012/chart" uri="{CE6537A1-D6FC-4f65-9D91-7224C49458BB}">
                  <c15:layout>
                    <c:manualLayout>
                      <c:w val="7.5718315382990925E-2"/>
                      <c:h val="0.10330845771144279"/>
                    </c:manualLayout>
                  </c15:layout>
                </c:ext>
                <c:ext xmlns:c16="http://schemas.microsoft.com/office/drawing/2014/chart" uri="{C3380CC4-5D6E-409C-BE32-E72D297353CC}">
                  <c16:uniqueId val="{00000005-37F7-4AD1-B844-FE1518ED6A9C}"/>
                </c:ext>
              </c:extLst>
            </c:dLbl>
            <c:spPr>
              <a:ln w="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innerShdw blurRad="63500" dist="50800" dir="2700000">
                  <a:schemeClr val="tx1">
                    <a:alpha val="50000"/>
                  </a:schemeClr>
                </a:innerShdw>
              </a:effectLst>
              <a:scene3d>
                <a:camera prst="orthographicFront"/>
                <a:lightRig rig="threePt" dir="t"/>
              </a:scene3d>
              <a:sp3d>
                <a:bevelT w="6350"/>
              </a:sp3d>
            </c:spPr>
            <c:txPr>
              <a:bodyPr vertOverflow="overflow" horzOverflow="overflow" wrap="square" lIns="38100" tIns="19050" rIns="38100" bIns="19050" anchor="ctr">
                <a:noAutofit/>
              </a:bodyPr>
              <a:lstStyle/>
              <a:p>
                <a:pPr>
                  <a:defRPr sz="1675" b="0" i="0" u="none" strike="noStrike" baseline="0">
                    <a:solidFill>
                      <a:srgbClr val="000000"/>
                    </a:solidFill>
                    <a:latin typeface="Arial"/>
                    <a:ea typeface="Arial"/>
                    <a:cs typeface="Arial"/>
                  </a:defRPr>
                </a:pPr>
                <a:endParaRPr lang="en-US"/>
              </a:p>
            </c:txPr>
            <c:dLblPos val="bestFit"/>
            <c:showLegendKey val="0"/>
            <c:showVal val="0"/>
            <c:showCatName val="0"/>
            <c:showSerName val="0"/>
            <c:showPercent val="1"/>
            <c:showBubbleSize val="0"/>
            <c:showLeaderLines val="1"/>
            <c:extLst>
              <c:ext xmlns:c15="http://schemas.microsoft.com/office/drawing/2012/chart" uri="{CE6537A1-D6FC-4f65-9D91-7224C49458BB}"/>
            </c:extLst>
          </c:dLbls>
          <c:cat>
            <c:strRef>
              <c:f>'tax rev breakdown'!$B$2:$G$2</c:f>
              <c:strCache>
                <c:ptCount val="6"/>
                <c:pt idx="0">
                  <c:v>Property Taxes</c:v>
                </c:pt>
                <c:pt idx="1">
                  <c:v>Other Tax</c:v>
                </c:pt>
                <c:pt idx="2">
                  <c:v>Hotel/Motel</c:v>
                </c:pt>
                <c:pt idx="3">
                  <c:v>Road Use</c:v>
                </c:pt>
                <c:pt idx="4">
                  <c:v> LOST </c:v>
                </c:pt>
                <c:pt idx="5">
                  <c:v> TIF </c:v>
                </c:pt>
              </c:strCache>
            </c:strRef>
          </c:cat>
          <c:val>
            <c:numRef>
              <c:f>'tax rev breakdown'!$B$7:$G$7</c:f>
              <c:numCache>
                <c:formatCode>0%</c:formatCode>
                <c:ptCount val="6"/>
                <c:pt idx="0">
                  <c:v>0.4474666249300821</c:v>
                </c:pt>
                <c:pt idx="1">
                  <c:v>1.5329243032536343E-2</c:v>
                </c:pt>
                <c:pt idx="2">
                  <c:v>1.8769912350284683E-2</c:v>
                </c:pt>
                <c:pt idx="3">
                  <c:v>0.1299455470404324</c:v>
                </c:pt>
                <c:pt idx="4">
                  <c:v>0.19284785484447106</c:v>
                </c:pt>
                <c:pt idx="5">
                  <c:v>0.19564081780219342</c:v>
                </c:pt>
              </c:numCache>
            </c:numRef>
          </c:val>
          <c:extLst>
            <c:ext xmlns:c16="http://schemas.microsoft.com/office/drawing/2014/chart" uri="{C3380CC4-5D6E-409C-BE32-E72D297353CC}">
              <c16:uniqueId val="{00000006-37F7-4AD1-B844-FE1518ED6A9C}"/>
            </c:ext>
          </c:extLst>
        </c:ser>
        <c:dLbls>
          <c:showLegendKey val="0"/>
          <c:showVal val="0"/>
          <c:showCatName val="1"/>
          <c:showSerName val="0"/>
          <c:showPercent val="1"/>
          <c:showBubbleSize val="0"/>
          <c:showLeaderLines val="1"/>
        </c:dLbls>
        <c:firstSliceAng val="1"/>
      </c:pieChart>
      <c:spPr>
        <a:noFill/>
        <a:ln w="25400">
          <a:noFill/>
        </a:ln>
      </c:spPr>
    </c:plotArea>
    <c:legend>
      <c:legendPos val="l"/>
      <c:overlay val="0"/>
      <c:spPr>
        <a:solidFill>
          <a:srgbClr val="C7E6A4"/>
        </a:solidFill>
      </c:spPr>
    </c:legend>
    <c:plotVisOnly val="1"/>
    <c:dispBlanksAs val="zero"/>
    <c:showDLblsOverMax val="0"/>
  </c:chart>
  <c:spPr>
    <a:noFill/>
    <a:ln w="3175">
      <a:noFill/>
      <a:prstDash val="solid"/>
    </a:ln>
  </c:spPr>
  <c:txPr>
    <a:bodyPr/>
    <a:lstStyle/>
    <a:p>
      <a:pPr>
        <a:defRPr sz="1675" b="0" i="0" u="none" strike="noStrike" baseline="0">
          <a:solidFill>
            <a:srgbClr val="000000"/>
          </a:solidFill>
          <a:latin typeface="Arial"/>
          <a:ea typeface="Arial"/>
          <a:cs typeface="Arial"/>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explosion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0FA-45D5-B305-3C55420208F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0FA-45D5-B305-3C55420208F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0FA-45D5-B305-3C55420208FC}"/>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0FA-45D5-B305-3C55420208FC}"/>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80FA-45D5-B305-3C55420208FC}"/>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80FA-45D5-B305-3C55420208FC}"/>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80FA-45D5-B305-3C55420208FC}"/>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80FA-45D5-B305-3C55420208FC}"/>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80FA-45D5-B305-3C55420208FC}"/>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Sheet1!$A$4:$A$12</c:f>
              <c:strCache>
                <c:ptCount val="9"/>
                <c:pt idx="0">
                  <c:v>Public Safety</c:v>
                </c:pt>
                <c:pt idx="1">
                  <c:v>Public Works</c:v>
                </c:pt>
                <c:pt idx="2">
                  <c:v>Culture &amp; Recreation</c:v>
                </c:pt>
                <c:pt idx="3">
                  <c:v>Community &amp; Economic Development</c:v>
                </c:pt>
                <c:pt idx="4">
                  <c:v>General Government</c:v>
                </c:pt>
                <c:pt idx="5">
                  <c:v>Debt Service</c:v>
                </c:pt>
                <c:pt idx="6">
                  <c:v>Capital Projects</c:v>
                </c:pt>
                <c:pt idx="7">
                  <c:v>Water</c:v>
                </c:pt>
                <c:pt idx="8">
                  <c:v>Sewer</c:v>
                </c:pt>
              </c:strCache>
            </c:strRef>
          </c:cat>
          <c:val>
            <c:numRef>
              <c:f>Sheet1!$B$4:$B$12</c:f>
              <c:numCache>
                <c:formatCode>_(* #,##0_);_(* \(#,##0\);_(* "-"??_);_(@_)</c:formatCode>
                <c:ptCount val="9"/>
                <c:pt idx="0">
                  <c:v>2315631</c:v>
                </c:pt>
                <c:pt idx="1">
                  <c:v>872695</c:v>
                </c:pt>
                <c:pt idx="2">
                  <c:v>243880</c:v>
                </c:pt>
                <c:pt idx="3">
                  <c:v>103424</c:v>
                </c:pt>
                <c:pt idx="4">
                  <c:v>501479</c:v>
                </c:pt>
                <c:pt idx="5">
                  <c:v>698370</c:v>
                </c:pt>
                <c:pt idx="6">
                  <c:v>1800000</c:v>
                </c:pt>
                <c:pt idx="7">
                  <c:v>2025075</c:v>
                </c:pt>
                <c:pt idx="8">
                  <c:v>1745478</c:v>
                </c:pt>
              </c:numCache>
            </c:numRef>
          </c:val>
          <c:extLst>
            <c:ext xmlns:c16="http://schemas.microsoft.com/office/drawing/2014/chart" uri="{C3380CC4-5D6E-409C-BE32-E72D297353CC}">
              <c16:uniqueId val="{00000012-80FA-45D5-B305-3C55420208FC}"/>
            </c:ext>
          </c:extLst>
        </c:ser>
        <c:ser>
          <c:idx val="1"/>
          <c:order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14-80FA-45D5-B305-3C55420208F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6-80FA-45D5-B305-3C55420208F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8-80FA-45D5-B305-3C55420208FC}"/>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A-80FA-45D5-B305-3C55420208FC}"/>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C-80FA-45D5-B305-3C55420208FC}"/>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1E-80FA-45D5-B305-3C55420208FC}"/>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20-80FA-45D5-B305-3C55420208FC}"/>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22-80FA-45D5-B305-3C55420208FC}"/>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24-80FA-45D5-B305-3C55420208FC}"/>
              </c:ext>
            </c:extLst>
          </c:dPt>
          <c:cat>
            <c:strRef>
              <c:f>Sheet1!$A$4:$A$12</c:f>
              <c:strCache>
                <c:ptCount val="9"/>
                <c:pt idx="0">
                  <c:v>Public Safety</c:v>
                </c:pt>
                <c:pt idx="1">
                  <c:v>Public Works</c:v>
                </c:pt>
                <c:pt idx="2">
                  <c:v>Culture &amp; Recreation</c:v>
                </c:pt>
                <c:pt idx="3">
                  <c:v>Community &amp; Economic Development</c:v>
                </c:pt>
                <c:pt idx="4">
                  <c:v>General Government</c:v>
                </c:pt>
                <c:pt idx="5">
                  <c:v>Debt Service</c:v>
                </c:pt>
                <c:pt idx="6">
                  <c:v>Capital Projects</c:v>
                </c:pt>
                <c:pt idx="7">
                  <c:v>Water</c:v>
                </c:pt>
                <c:pt idx="8">
                  <c:v>Sewer</c:v>
                </c:pt>
              </c:strCache>
            </c:strRef>
          </c:cat>
          <c:val>
            <c:numRef>
              <c:f>Sheet1!$C$4:$C$12</c:f>
              <c:numCache>
                <c:formatCode>0.00%</c:formatCode>
                <c:ptCount val="9"/>
                <c:pt idx="0">
                  <c:v>0.22468696002496402</c:v>
                </c:pt>
                <c:pt idx="1">
                  <c:v>8.4678079788613109E-2</c:v>
                </c:pt>
                <c:pt idx="2">
                  <c:v>2.3663811639630074E-2</c:v>
                </c:pt>
                <c:pt idx="3">
                  <c:v>1.0035288072072743E-2</c:v>
                </c:pt>
                <c:pt idx="4">
                  <c:v>4.8658785456905239E-2</c:v>
                </c:pt>
                <c:pt idx="5">
                  <c:v>6.7763228369560655E-2</c:v>
                </c:pt>
                <c:pt idx="6">
                  <c:v>0.1746549981603007</c:v>
                </c:pt>
                <c:pt idx="7">
                  <c:v>0.19649415022192829</c:v>
                </c:pt>
                <c:pt idx="8">
                  <c:v>0.16936469826602518</c:v>
                </c:pt>
              </c:numCache>
            </c:numRef>
          </c:val>
          <c:extLst>
            <c:ext xmlns:c16="http://schemas.microsoft.com/office/drawing/2014/chart" uri="{C3380CC4-5D6E-409C-BE32-E72D297353CC}">
              <c16:uniqueId val="{00000025-80FA-45D5-B305-3C55420208FC}"/>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098784189736383"/>
          <c:y val="1.3978377009363699E-2"/>
          <c:w val="0.889012208657046"/>
          <c:h val="0.84176182707993474"/>
        </c:manualLayout>
      </c:layout>
      <c:barChart>
        <c:barDir val="col"/>
        <c:grouping val="clustered"/>
        <c:varyColors val="0"/>
        <c:dLbls>
          <c:showLegendKey val="0"/>
          <c:showVal val="0"/>
          <c:showCatName val="0"/>
          <c:showSerName val="0"/>
          <c:showPercent val="0"/>
          <c:showBubbleSize val="0"/>
        </c:dLbls>
        <c:gapWidth val="150"/>
        <c:axId val="123217408"/>
        <c:axId val="123219328"/>
      </c:barChart>
      <c:catAx>
        <c:axId val="123217408"/>
        <c:scaling>
          <c:orientation val="minMax"/>
        </c:scaling>
        <c:delete val="0"/>
        <c:axPos val="b"/>
        <c:title>
          <c:tx>
            <c:rich>
              <a:bodyPr/>
              <a:lstStyle/>
              <a:p>
                <a:pPr>
                  <a:defRPr sz="1400" b="1" i="0" u="none" strike="noStrike" baseline="0">
                    <a:solidFill>
                      <a:srgbClr val="000000"/>
                    </a:solidFill>
                    <a:latin typeface="Arial"/>
                    <a:ea typeface="Arial"/>
                    <a:cs typeface="Arial"/>
                  </a:defRPr>
                </a:pPr>
                <a:r>
                  <a:rPr lang="en-US" dirty="0"/>
                  <a:t>Fiscal Year</a:t>
                </a:r>
              </a:p>
            </c:rich>
          </c:tx>
          <c:layout>
            <c:manualLayout>
              <c:xMode val="edge"/>
              <c:yMode val="edge"/>
              <c:x val="0.48279684011918444"/>
              <c:y val="0.92822160370558382"/>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23219328"/>
        <c:crosses val="autoZero"/>
        <c:auto val="1"/>
        <c:lblAlgn val="ctr"/>
        <c:lblOffset val="100"/>
        <c:tickLblSkip val="1"/>
        <c:tickMarkSkip val="1"/>
        <c:noMultiLvlLbl val="0"/>
      </c:catAx>
      <c:valAx>
        <c:axId val="123219328"/>
        <c:scaling>
          <c:orientation val="minMax"/>
        </c:scaling>
        <c:delete val="0"/>
        <c:axPos val="l"/>
        <c:majorGridlines>
          <c:spPr>
            <a:ln w="3175">
              <a:solidFill>
                <a:srgbClr val="000000"/>
              </a:solidFill>
              <a:prstDash val="solid"/>
            </a:ln>
          </c:spPr>
        </c:majorGridlines>
        <c:title>
          <c:tx>
            <c:rich>
              <a:bodyPr/>
              <a:lstStyle/>
              <a:p>
                <a:pPr>
                  <a:defRPr sz="1400" b="1" i="0" u="none" strike="noStrike" baseline="0">
                    <a:solidFill>
                      <a:srgbClr val="000000"/>
                    </a:solidFill>
                    <a:latin typeface="Arial"/>
                    <a:ea typeface="Arial"/>
                    <a:cs typeface="Arial"/>
                  </a:defRPr>
                </a:pPr>
                <a:r>
                  <a:rPr lang="en-US" dirty="0"/>
                  <a:t>Amount of Levy</a:t>
                </a:r>
              </a:p>
            </c:rich>
          </c:tx>
          <c:layout>
            <c:manualLayout>
              <c:xMode val="edge"/>
              <c:yMode val="edge"/>
              <c:x val="1.886786504889746E-2"/>
              <c:y val="0.35562804156707833"/>
            </c:manualLayout>
          </c:layout>
          <c:overlay val="0"/>
          <c:spPr>
            <a:noFill/>
            <a:ln w="25400">
              <a:noFill/>
            </a:ln>
          </c:spPr>
        </c:title>
        <c:numFmt formatCode="0.00"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23217408"/>
        <c:crosses val="autoZero"/>
        <c:crossBetween val="between"/>
      </c:valAx>
      <c:spPr>
        <a:ln w="12700">
          <a:solidFill>
            <a:srgbClr val="808080"/>
          </a:solidFill>
          <a:prstDash val="solid"/>
        </a:ln>
      </c:spPr>
    </c:plotArea>
    <c:plotVisOnly val="1"/>
    <c:dispBlanksAs val="gap"/>
    <c:showDLblsOverMax val="0"/>
  </c:chart>
  <c:spPr>
    <a:noFill/>
    <a:ln w="9525">
      <a:noFill/>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025867614757542"/>
          <c:y val="6.6266404199475062E-2"/>
          <c:w val="0.88753261120546312"/>
          <c:h val="0.8091323364047367"/>
        </c:manualLayout>
      </c:layout>
      <c:barChart>
        <c:barDir val="col"/>
        <c:grouping val="clustered"/>
        <c:varyColors val="0"/>
        <c:ser>
          <c:idx val="0"/>
          <c:order val="0"/>
          <c:spPr>
            <a:solidFill>
              <a:schemeClr val="tx1"/>
            </a:solidFill>
            <a:ln w="12700">
              <a:solidFill>
                <a:srgbClr val="000000"/>
              </a:solidFill>
              <a:prstDash val="solid"/>
            </a:ln>
          </c:spPr>
          <c:invertIfNegative val="0"/>
          <c:dLbls>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rates!$A$22:$A$32</c:f>
              <c:strCache>
                <c:ptCount val="11"/>
                <c:pt idx="0">
                  <c:v>12/13</c:v>
                </c:pt>
                <c:pt idx="1">
                  <c:v>13/14</c:v>
                </c:pt>
                <c:pt idx="2">
                  <c:v>14/15</c:v>
                </c:pt>
                <c:pt idx="3">
                  <c:v>15/16</c:v>
                </c:pt>
                <c:pt idx="4">
                  <c:v>16/17</c:v>
                </c:pt>
                <c:pt idx="5">
                  <c:v>17/18</c:v>
                </c:pt>
                <c:pt idx="6">
                  <c:v>18/19</c:v>
                </c:pt>
                <c:pt idx="7">
                  <c:v>19/20</c:v>
                </c:pt>
                <c:pt idx="8">
                  <c:v>20/21</c:v>
                </c:pt>
                <c:pt idx="9">
                  <c:v>21/22</c:v>
                </c:pt>
                <c:pt idx="10">
                  <c:v>22/23</c:v>
                </c:pt>
              </c:strCache>
            </c:strRef>
          </c:cat>
          <c:val>
            <c:numRef>
              <c:f>rates!$B$22:$B$32</c:f>
              <c:numCache>
                <c:formatCode>0.00</c:formatCode>
                <c:ptCount val="11"/>
                <c:pt idx="0">
                  <c:v>9.8000000000000007</c:v>
                </c:pt>
                <c:pt idx="1">
                  <c:v>9.75</c:v>
                </c:pt>
                <c:pt idx="2">
                  <c:v>10.1</c:v>
                </c:pt>
                <c:pt idx="3">
                  <c:v>10.1</c:v>
                </c:pt>
                <c:pt idx="4">
                  <c:v>10</c:v>
                </c:pt>
                <c:pt idx="5">
                  <c:v>10</c:v>
                </c:pt>
                <c:pt idx="6">
                  <c:v>10</c:v>
                </c:pt>
                <c:pt idx="7">
                  <c:v>10</c:v>
                </c:pt>
                <c:pt idx="8">
                  <c:v>10</c:v>
                </c:pt>
                <c:pt idx="9">
                  <c:v>9.65</c:v>
                </c:pt>
                <c:pt idx="10">
                  <c:v>10</c:v>
                </c:pt>
              </c:numCache>
            </c:numRef>
          </c:val>
          <c:extLst>
            <c:ext xmlns:c16="http://schemas.microsoft.com/office/drawing/2014/chart" uri="{C3380CC4-5D6E-409C-BE32-E72D297353CC}">
              <c16:uniqueId val="{00000000-5413-4C20-9FF4-DA9AB477498B}"/>
            </c:ext>
          </c:extLst>
        </c:ser>
        <c:dLbls>
          <c:showLegendKey val="0"/>
          <c:showVal val="0"/>
          <c:showCatName val="0"/>
          <c:showSerName val="0"/>
          <c:showPercent val="0"/>
          <c:showBubbleSize val="0"/>
        </c:dLbls>
        <c:gapWidth val="150"/>
        <c:axId val="432532608"/>
        <c:axId val="1"/>
      </c:barChart>
      <c:catAx>
        <c:axId val="432532608"/>
        <c:scaling>
          <c:orientation val="minMax"/>
        </c:scaling>
        <c:delete val="0"/>
        <c:axPos val="b"/>
        <c:title>
          <c:tx>
            <c:rich>
              <a:bodyPr/>
              <a:lstStyle/>
              <a:p>
                <a:pPr>
                  <a:defRPr sz="1400" b="1" i="0" u="none" strike="noStrike" baseline="0">
                    <a:solidFill>
                      <a:schemeClr val="tx1"/>
                    </a:solidFill>
                    <a:latin typeface="Arial"/>
                    <a:ea typeface="Arial"/>
                    <a:cs typeface="Arial"/>
                  </a:defRPr>
                </a:pPr>
                <a:r>
                  <a:rPr lang="en-US" dirty="0">
                    <a:solidFill>
                      <a:schemeClr val="tx1"/>
                    </a:solidFill>
                  </a:rPr>
                  <a:t>Fiscal Year</a:t>
                </a:r>
              </a:p>
            </c:rich>
          </c:tx>
          <c:layout>
            <c:manualLayout>
              <c:xMode val="edge"/>
              <c:yMode val="edge"/>
              <c:x val="0.44432859186929274"/>
              <c:y val="0.94623944810952687"/>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
        <c:crosses val="autoZero"/>
        <c:auto val="1"/>
        <c:lblAlgn val="ctr"/>
        <c:lblOffset val="100"/>
        <c:tickLblSkip val="1"/>
        <c:tickMarkSkip val="1"/>
        <c:noMultiLvlLbl val="0"/>
      </c:catAx>
      <c:valAx>
        <c:axId val="1"/>
        <c:scaling>
          <c:orientation val="minMax"/>
        </c:scaling>
        <c:delete val="0"/>
        <c:axPos val="l"/>
        <c:majorGridlines>
          <c:spPr>
            <a:ln w="3175">
              <a:solidFill>
                <a:srgbClr val="000000"/>
              </a:solidFill>
              <a:prstDash val="solid"/>
            </a:ln>
          </c:spPr>
        </c:majorGridlines>
        <c:title>
          <c:tx>
            <c:rich>
              <a:bodyPr/>
              <a:lstStyle/>
              <a:p>
                <a:pPr>
                  <a:defRPr sz="1400" b="1" i="0" u="none" strike="noStrike" baseline="0">
                    <a:solidFill>
                      <a:schemeClr val="tx1"/>
                    </a:solidFill>
                    <a:latin typeface="Arial"/>
                    <a:ea typeface="Arial"/>
                    <a:cs typeface="Arial"/>
                  </a:defRPr>
                </a:pPr>
                <a:r>
                  <a:rPr lang="en-US">
                    <a:solidFill>
                      <a:schemeClr val="tx1"/>
                    </a:solidFill>
                  </a:rPr>
                  <a:t>Amount of Levy</a:t>
                </a:r>
              </a:p>
            </c:rich>
          </c:tx>
          <c:layout>
            <c:manualLayout>
              <c:xMode val="edge"/>
              <c:yMode val="edge"/>
              <c:x val="1.8867841000146091E-2"/>
              <c:y val="0.35562808471352364"/>
            </c:manualLayout>
          </c:layout>
          <c:overlay val="0"/>
          <c:spPr>
            <a:noFill/>
            <a:ln w="25400">
              <a:noFill/>
            </a:ln>
          </c:spPr>
        </c:title>
        <c:numFmt formatCode="0.00"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432532608"/>
        <c:crosses val="autoZero"/>
        <c:crossBetween val="between"/>
      </c:valAx>
      <c:spPr>
        <a:noFill/>
        <a:ln w="25400">
          <a:solidFill>
            <a:srgbClr val="C7E6A4"/>
          </a:solidFill>
        </a:ln>
      </c:spPr>
    </c:plotArea>
    <c:plotVisOnly val="1"/>
    <c:dispBlanksAs val="gap"/>
    <c:showDLblsOverMax val="0"/>
  </c:chart>
  <c:spPr>
    <a:noFill/>
    <a:ln w="9525">
      <a:noFill/>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06497046482817"/>
          <c:y val="5.8192765885780207E-2"/>
          <c:w val="0.8655349098313988"/>
          <c:h val="0.7798166474897984"/>
        </c:manualLayout>
      </c:layout>
      <c:barChart>
        <c:barDir val="col"/>
        <c:grouping val="clustered"/>
        <c:varyColors val="0"/>
        <c:ser>
          <c:idx val="0"/>
          <c:order val="0"/>
          <c:spPr>
            <a:solidFill>
              <a:schemeClr val="tx1"/>
            </a:solidFill>
            <a:ln>
              <a:noFill/>
            </a:ln>
          </c:spPr>
          <c:invertIfNegative val="0"/>
          <c:dPt>
            <c:idx val="6"/>
            <c:invertIfNegative val="0"/>
            <c:bubble3D val="0"/>
            <c:extLst>
              <c:ext xmlns:c16="http://schemas.microsoft.com/office/drawing/2014/chart" uri="{C3380CC4-5D6E-409C-BE32-E72D297353CC}">
                <c16:uniqueId val="{00000001-2AC7-4DA5-8545-ADDF663DD369}"/>
              </c:ext>
            </c:extLst>
          </c:dPt>
          <c:dLbls>
            <c:dLbl>
              <c:idx val="2"/>
              <c:layout>
                <c:manualLayout>
                  <c:x val="-4.4642851911926799E-3"/>
                  <c:y val="6.306307424683881E-2"/>
                </c:manualLayout>
              </c:layout>
              <c:spPr>
                <a:noFill/>
                <a:ln w="25400">
                  <a:noFill/>
                </a:ln>
              </c:spPr>
              <c:txPr>
                <a:bodyPr wrap="square" lIns="38100" tIns="19050" rIns="38100" bIns="19050" anchor="t" anchorCtr="1">
                  <a:spAutoFit/>
                </a:bodyPr>
                <a:lstStyle/>
                <a:p>
                  <a:pPr>
                    <a:defRPr sz="1000" b="0" i="0" u="none" strike="noStrike" baseline="0">
                      <a:solidFill>
                        <a:schemeClr val="tx1"/>
                      </a:solidFill>
                      <a:latin typeface="Calibri"/>
                      <a:ea typeface="Calibri"/>
                      <a:cs typeface="Calibri"/>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992-4ED5-9E1E-386050EC75D7}"/>
                </c:ext>
              </c:extLst>
            </c:dLbl>
            <c:dLbl>
              <c:idx val="5"/>
              <c:layout>
                <c:manualLayout>
                  <c:x val="-1.0582010582009806E-3"/>
                  <c:y val="-5.2947876100325003E-2"/>
                </c:manualLayout>
              </c:layout>
              <c:spPr>
                <a:noFill/>
                <a:ln w="25400">
                  <a:noFill/>
                </a:ln>
              </c:spPr>
              <c:txPr>
                <a:bodyPr anchor="ctr" anchorCtr="1"/>
                <a:lstStyle/>
                <a:p>
                  <a:pPr>
                    <a:defRPr sz="1000" b="0" i="0" u="none" strike="noStrike" baseline="0">
                      <a:solidFill>
                        <a:schemeClr val="tx1"/>
                      </a:solidFill>
                      <a:latin typeface="Calibri"/>
                      <a:ea typeface="Calibri"/>
                      <a:cs typeface="Calibri"/>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AC7-4DA5-8545-ADDF663DD369}"/>
                </c:ext>
              </c:extLst>
            </c:dLbl>
            <c:dLbl>
              <c:idx val="6"/>
              <c:spPr>
                <a:noFill/>
                <a:ln w="25400">
                  <a:noFill/>
                </a:ln>
              </c:spPr>
              <c:txPr>
                <a:bodyPr wrap="square" lIns="38100" tIns="19050" rIns="38100" bIns="19050" anchor="ctr" anchorCtr="1">
                  <a:noAutofit/>
                </a:bodyPr>
                <a:lstStyle/>
                <a:p>
                  <a:pPr>
                    <a:defRPr sz="1000" b="0" i="0" u="none" strike="noStrike" baseline="0">
                      <a:solidFill>
                        <a:schemeClr val="tx1"/>
                      </a:solidFill>
                      <a:latin typeface="Calibri"/>
                      <a:ea typeface="Calibri"/>
                      <a:cs typeface="Calibri"/>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manualLayout>
                      <c:w val="6.572165990325507E-2"/>
                      <c:h val="0.14235371752034429"/>
                    </c:manualLayout>
                  </c15:layout>
                </c:ext>
                <c:ext xmlns:c16="http://schemas.microsoft.com/office/drawing/2014/chart" uri="{C3380CC4-5D6E-409C-BE32-E72D297353CC}">
                  <c16:uniqueId val="{00000001-2AC7-4DA5-8545-ADDF663DD369}"/>
                </c:ext>
              </c:extLst>
            </c:dLbl>
            <c:dLbl>
              <c:idx val="7"/>
              <c:layout>
                <c:manualLayout>
                  <c:x val="0"/>
                  <c:y val="-4.5728038507821811E-2"/>
                </c:manualLayout>
              </c:layout>
              <c:spPr>
                <a:noFill/>
                <a:ln w="25400">
                  <a:noFill/>
                </a:ln>
              </c:spPr>
              <c:txPr>
                <a:bodyPr anchor="ctr" anchorCtr="1"/>
                <a:lstStyle/>
                <a:p>
                  <a:pPr>
                    <a:defRPr sz="1000" b="0" i="0" u="none" strike="noStrike" baseline="0">
                      <a:solidFill>
                        <a:schemeClr val="tx1"/>
                      </a:solidFill>
                      <a:latin typeface="Calibri"/>
                      <a:ea typeface="Calibri"/>
                      <a:cs typeface="Calibri"/>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AC7-4DA5-8545-ADDF663DD369}"/>
                </c:ext>
              </c:extLst>
            </c:dLbl>
            <c:dLbl>
              <c:idx val="13"/>
              <c:spPr>
                <a:noFill/>
                <a:ln w="25400">
                  <a:noFill/>
                </a:ln>
              </c:spPr>
              <c:txPr>
                <a:bodyPr wrap="square" lIns="38100" tIns="19050" rIns="38100" bIns="19050" anchor="ctr" anchorCtr="1">
                  <a:noAutofit/>
                </a:bodyPr>
                <a:lstStyle/>
                <a:p>
                  <a:pPr>
                    <a:defRPr sz="1000" b="0" i="0" u="none" strike="noStrike" baseline="0">
                      <a:solidFill>
                        <a:schemeClr val="tx1"/>
                      </a:solidFill>
                      <a:latin typeface="Calibri"/>
                      <a:ea typeface="Calibri"/>
                      <a:cs typeface="Calibri"/>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manualLayout>
                      <c:w val="7.0290228921748577E-2"/>
                      <c:h val="1.3975316374994037E-2"/>
                    </c:manualLayout>
                  </c15:layout>
                </c:ext>
                <c:ext xmlns:c16="http://schemas.microsoft.com/office/drawing/2014/chart" uri="{C3380CC4-5D6E-409C-BE32-E72D297353CC}">
                  <c16:uniqueId val="{00000001-8788-4F40-9B6B-614A28958417}"/>
                </c:ext>
              </c:extLst>
            </c:dLbl>
            <c:spPr>
              <a:noFill/>
              <a:ln w="25400">
                <a:noFill/>
              </a:ln>
            </c:spPr>
            <c:txPr>
              <a:bodyPr wrap="square" lIns="38100" tIns="19050" rIns="38100" bIns="19050" anchor="ctr" anchorCtr="1">
                <a:spAutoFit/>
              </a:bodyPr>
              <a:lstStyle/>
              <a:p>
                <a:pPr>
                  <a:defRPr sz="1000" b="0" i="0" u="none" strike="noStrike" baseline="0">
                    <a:solidFill>
                      <a:schemeClr val="tx1"/>
                    </a:solidFill>
                    <a:latin typeface="Calibri"/>
                    <a:ea typeface="Calibri"/>
                    <a:cs typeface="Calibri"/>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graph!$A$10:$A$20</c:f>
              <c:strCache>
                <c:ptCount val="11"/>
                <c:pt idx="0">
                  <c:v>12/13</c:v>
                </c:pt>
                <c:pt idx="1">
                  <c:v>13/14</c:v>
                </c:pt>
                <c:pt idx="2">
                  <c:v>14/15</c:v>
                </c:pt>
                <c:pt idx="3">
                  <c:v>15/16</c:v>
                </c:pt>
                <c:pt idx="4">
                  <c:v>16/17</c:v>
                </c:pt>
                <c:pt idx="5">
                  <c:v>17/18</c:v>
                </c:pt>
                <c:pt idx="6">
                  <c:v>18/19</c:v>
                </c:pt>
                <c:pt idx="7">
                  <c:v>19/20</c:v>
                </c:pt>
                <c:pt idx="8">
                  <c:v>20/21 </c:v>
                </c:pt>
                <c:pt idx="9">
                  <c:v>21/22 </c:v>
                </c:pt>
                <c:pt idx="10">
                  <c:v>22/23 Budgeted</c:v>
                </c:pt>
              </c:strCache>
            </c:strRef>
          </c:cat>
          <c:val>
            <c:numRef>
              <c:f>graph!$B$10:$B$20</c:f>
              <c:numCache>
                <c:formatCode>_(* #,##0_);_(* \(#,##0\);_(* "-"??_);_(@_)</c:formatCode>
                <c:ptCount val="11"/>
                <c:pt idx="0">
                  <c:v>-195191.79999999981</c:v>
                </c:pt>
                <c:pt idx="1">
                  <c:v>-251665.35999999987</c:v>
                </c:pt>
                <c:pt idx="2">
                  <c:v>-14660.430000000168</c:v>
                </c:pt>
                <c:pt idx="3">
                  <c:v>263079</c:v>
                </c:pt>
                <c:pt idx="4">
                  <c:v>-96562.10999999987</c:v>
                </c:pt>
                <c:pt idx="5">
                  <c:v>-112384</c:v>
                </c:pt>
                <c:pt idx="6">
                  <c:v>19980</c:v>
                </c:pt>
                <c:pt idx="7">
                  <c:v>-233045</c:v>
                </c:pt>
                <c:pt idx="8">
                  <c:v>49763</c:v>
                </c:pt>
                <c:pt idx="9">
                  <c:v>-111087</c:v>
                </c:pt>
                <c:pt idx="10">
                  <c:v>219170</c:v>
                </c:pt>
              </c:numCache>
            </c:numRef>
          </c:val>
          <c:extLst>
            <c:ext xmlns:c16="http://schemas.microsoft.com/office/drawing/2014/chart" uri="{C3380CC4-5D6E-409C-BE32-E72D297353CC}">
              <c16:uniqueId val="{00000004-2AC7-4DA5-8545-ADDF663DD369}"/>
            </c:ext>
          </c:extLst>
        </c:ser>
        <c:dLbls>
          <c:showLegendKey val="0"/>
          <c:showVal val="0"/>
          <c:showCatName val="0"/>
          <c:showSerName val="0"/>
          <c:showPercent val="0"/>
          <c:showBubbleSize val="0"/>
        </c:dLbls>
        <c:gapWidth val="150"/>
        <c:axId val="1175092008"/>
        <c:axId val="1"/>
      </c:barChart>
      <c:catAx>
        <c:axId val="1175092008"/>
        <c:scaling>
          <c:orientation val="minMax"/>
        </c:scaling>
        <c:delete val="0"/>
        <c:axPos val="b"/>
        <c:numFmt formatCode="General" sourceLinked="1"/>
        <c:majorTickMark val="out"/>
        <c:minorTickMark val="none"/>
        <c:tickLblPos val="nextTo"/>
        <c:txPr>
          <a:bodyPr rot="-5400000" vert="horz" anchor="ctr" anchorCtr="1"/>
          <a:lstStyle/>
          <a:p>
            <a:pPr>
              <a:defRPr sz="1000" b="0" i="0" u="none" strike="noStrike" baseline="0">
                <a:solidFill>
                  <a:schemeClr val="tx1"/>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numFmt formatCode="_(* #,##0_);_(* \(#,##0\);_(* &quot;-&quot;??_);_(@_)"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175092008"/>
        <c:crosses val="autoZero"/>
        <c:crossBetween val="between"/>
      </c:valAx>
      <c:spPr>
        <a:ln>
          <a:gradFill>
            <a:gsLst>
              <a:gs pos="0">
                <a:schemeClr val="accent1">
                  <a:lumMod val="5000"/>
                  <a:lumOff val="95000"/>
                </a:schemeClr>
              </a:gs>
              <a:gs pos="0">
                <a:schemeClr val="accent1">
                  <a:lumMod val="45000"/>
                  <a:lumOff val="55000"/>
                </a:schemeClr>
              </a:gs>
            </a:gsLst>
            <a:lin ang="5400000" scaled="1"/>
          </a:gradFill>
        </a:ln>
      </c:spPr>
    </c:plotArea>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dLbls>
          <c:showLegendKey val="0"/>
          <c:showVal val="0"/>
          <c:showCatName val="0"/>
          <c:showSerName val="0"/>
          <c:showPercent val="0"/>
          <c:showBubbleSize val="0"/>
        </c:dLbls>
        <c:gapWidth val="150"/>
        <c:axId val="65811968"/>
        <c:axId val="65813504"/>
      </c:barChart>
      <c:catAx>
        <c:axId val="65811968"/>
        <c:scaling>
          <c:orientation val="minMax"/>
        </c:scaling>
        <c:delete val="0"/>
        <c:axPos val="b"/>
        <c:numFmt formatCode="General" sourceLinked="0"/>
        <c:majorTickMark val="out"/>
        <c:minorTickMark val="none"/>
        <c:tickLblPos val="nextTo"/>
        <c:crossAx val="65813504"/>
        <c:crosses val="autoZero"/>
        <c:auto val="1"/>
        <c:lblAlgn val="ctr"/>
        <c:lblOffset val="100"/>
        <c:noMultiLvlLbl val="0"/>
      </c:catAx>
      <c:valAx>
        <c:axId val="65813504"/>
        <c:scaling>
          <c:orientation val="minMax"/>
        </c:scaling>
        <c:delete val="0"/>
        <c:axPos val="l"/>
        <c:majorGridlines/>
        <c:numFmt formatCode="_(* #,##0_);_(* \(#,##0\);_(* &quot;-&quot;??_);_(@_)" sourceLinked="1"/>
        <c:majorTickMark val="out"/>
        <c:minorTickMark val="none"/>
        <c:tickLblPos val="nextTo"/>
        <c:crossAx val="65811968"/>
        <c:crosses val="autoZero"/>
        <c:crossBetween val="between"/>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dLbls>
          <c:showLegendKey val="0"/>
          <c:showVal val="0"/>
          <c:showCatName val="0"/>
          <c:showSerName val="0"/>
          <c:showPercent val="0"/>
          <c:showBubbleSize val="0"/>
        </c:dLbls>
        <c:gapWidth val="150"/>
        <c:axId val="65811968"/>
        <c:axId val="65813504"/>
      </c:barChart>
      <c:catAx>
        <c:axId val="65811968"/>
        <c:scaling>
          <c:orientation val="minMax"/>
        </c:scaling>
        <c:delete val="0"/>
        <c:axPos val="b"/>
        <c:numFmt formatCode="General" sourceLinked="0"/>
        <c:majorTickMark val="out"/>
        <c:minorTickMark val="none"/>
        <c:tickLblPos val="nextTo"/>
        <c:crossAx val="65813504"/>
        <c:crosses val="autoZero"/>
        <c:auto val="1"/>
        <c:lblAlgn val="ctr"/>
        <c:lblOffset val="100"/>
        <c:noMultiLvlLbl val="0"/>
      </c:catAx>
      <c:valAx>
        <c:axId val="65813504"/>
        <c:scaling>
          <c:orientation val="minMax"/>
        </c:scaling>
        <c:delete val="1"/>
        <c:axPos val="l"/>
        <c:numFmt formatCode="_(* #,##0_);_(* \(#,##0\);_(* &quot;-&quot;??_);_(@_)" sourceLinked="1"/>
        <c:majorTickMark val="out"/>
        <c:minorTickMark val="none"/>
        <c:tickLblPos val="nextTo"/>
        <c:crossAx val="65811968"/>
        <c:crosses val="autoZero"/>
        <c:crossBetween val="between"/>
      </c:valAx>
    </c:plotArea>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9236106904906117"/>
          <c:y val="0.18216507602128854"/>
          <c:w val="0.68240775792449015"/>
          <c:h val="0.81783498653577391"/>
        </c:manualLayout>
      </c:layout>
      <c:pieChart>
        <c:varyColors val="1"/>
        <c:dLbls>
          <c:showLegendKey val="0"/>
          <c:showVal val="0"/>
          <c:showCatName val="1"/>
          <c:showSerName val="0"/>
          <c:showPercent val="1"/>
          <c:showBubbleSize val="0"/>
          <c:showLeaderLines val="0"/>
        </c:dLbls>
        <c:firstSliceAng val="0"/>
      </c:pieChart>
      <c:spPr>
        <a:noFill/>
        <a:ln w="25400">
          <a:noFill/>
        </a:ln>
      </c:spPr>
    </c:plotArea>
    <c:plotVisOnly val="1"/>
    <c:dispBlanksAs val="zero"/>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0069441124716304"/>
          <c:y val="0.18216507602128854"/>
          <c:w val="0.27695900002959301"/>
          <c:h val="0.52093636133982435"/>
        </c:manualLayout>
      </c:layout>
      <c:pieChart>
        <c:varyColors val="1"/>
        <c:dLbls>
          <c:showLegendKey val="0"/>
          <c:showVal val="0"/>
          <c:showCatName val="1"/>
          <c:showSerName val="0"/>
          <c:showPercent val="1"/>
          <c:showBubbleSize val="0"/>
          <c:showLeaderLines val="0"/>
        </c:dLbls>
        <c:firstSliceAng val="0"/>
      </c:pieChart>
      <c:spPr>
        <a:noFill/>
        <a:ln w="25400">
          <a:noFill/>
        </a:ln>
      </c:spPr>
    </c:plotArea>
    <c:plotVisOnly val="1"/>
    <c:dispBlanksAs val="zero"/>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7799092613423326"/>
          <c:y val="0.10958215175926594"/>
          <c:w val="0.32720862392200972"/>
          <c:h val="0.61571584761758547"/>
        </c:manualLayout>
      </c:layout>
      <c:pieChart>
        <c:varyColors val="1"/>
        <c:ser>
          <c:idx val="0"/>
          <c:order val="0"/>
          <c:explosion val="15"/>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2A4-40ED-A1AC-8477DF538E5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2-82A4-40ED-A1AC-8477DF538E5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3-82A4-40ED-A1AC-8477DF538E5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4-82A4-40ED-A1AC-8477DF538E51}"/>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5-82A4-40ED-A1AC-8477DF538E51}"/>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7-82A4-40ED-A1AC-8477DF538E51}"/>
              </c:ext>
            </c:extLst>
          </c:dPt>
          <c:dPt>
            <c:idx val="6"/>
            <c:bubble3D val="0"/>
            <c:explosion val="7"/>
            <c:spPr>
              <a:solidFill>
                <a:schemeClr val="accent1">
                  <a:lumMod val="60000"/>
                </a:schemeClr>
              </a:solidFill>
              <a:ln w="19050">
                <a:solidFill>
                  <a:schemeClr val="lt1"/>
                </a:solidFill>
              </a:ln>
              <a:effectLst/>
            </c:spPr>
            <c:extLst>
              <c:ext xmlns:c16="http://schemas.microsoft.com/office/drawing/2014/chart" uri="{C3380CC4-5D6E-409C-BE32-E72D297353CC}">
                <c16:uniqueId val="{00000008-82A4-40ED-A1AC-8477DF538E51}"/>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9-82A4-40ED-A1AC-8477DF538E51}"/>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0A-82A4-40ED-A1AC-8477DF538E51}"/>
              </c:ext>
            </c:extLst>
          </c:dPt>
          <c:dLbls>
            <c:dLbl>
              <c:idx val="3"/>
              <c:layout>
                <c:manualLayout>
                  <c:x val="1.6674653168353957E-2"/>
                  <c:y val="0.10290461197709704"/>
                </c:manualLayout>
              </c:layout>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4-82A4-40ED-A1AC-8477DF538E51}"/>
                </c:ext>
              </c:extLst>
            </c:dLbl>
            <c:dLbl>
              <c:idx val="7"/>
              <c:layout>
                <c:manualLayout>
                  <c:x val="9.4901443193526308E-2"/>
                  <c:y val="-5.9101665495474388E-2"/>
                </c:manualLayout>
              </c:layout>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82A4-40ED-A1AC-8477DF538E51}"/>
                </c:ext>
              </c:extLst>
            </c:dLbl>
            <c:dLbl>
              <c:idx val="8"/>
              <c:layout>
                <c:manualLayout>
                  <c:x val="0.19463245819200967"/>
                  <c:y val="3.0484333051045965E-2"/>
                </c:manualLayout>
              </c:layout>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A-82A4-40ED-A1AC-8477DF538E51}"/>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1"/>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'rev by source'!$A$17:$A$23</c:f>
              <c:strCache>
                <c:ptCount val="7"/>
                <c:pt idx="0">
                  <c:v>Property Taxes </c:v>
                </c:pt>
                <c:pt idx="1">
                  <c:v>Other Taxes</c:v>
                </c:pt>
                <c:pt idx="2">
                  <c:v>Licenses &amp; Permits</c:v>
                </c:pt>
                <c:pt idx="3">
                  <c:v>Use of Money &amp; Property</c:v>
                </c:pt>
                <c:pt idx="4">
                  <c:v>Intergovernment</c:v>
                </c:pt>
                <c:pt idx="5">
                  <c:v>Charges for Services</c:v>
                </c:pt>
                <c:pt idx="6">
                  <c:v>Miscellaneous</c:v>
                </c:pt>
              </c:strCache>
            </c:strRef>
          </c:cat>
          <c:val>
            <c:numRef>
              <c:f>'rev by source'!$B$17:$B$23</c:f>
              <c:numCache>
                <c:formatCode>_(* #,##0_);_(* \(#,##0\);_(* "-"??_);_(@_)</c:formatCode>
                <c:ptCount val="7"/>
                <c:pt idx="0">
                  <c:v>2442872</c:v>
                </c:pt>
                <c:pt idx="1">
                  <c:v>785915</c:v>
                </c:pt>
                <c:pt idx="2">
                  <c:v>81000</c:v>
                </c:pt>
                <c:pt idx="3">
                  <c:v>38000</c:v>
                </c:pt>
                <c:pt idx="4">
                  <c:v>1630462</c:v>
                </c:pt>
                <c:pt idx="5">
                  <c:v>3245260</c:v>
                </c:pt>
                <c:pt idx="6">
                  <c:v>443690</c:v>
                </c:pt>
              </c:numCache>
            </c:numRef>
          </c:val>
          <c:extLst>
            <c:ext xmlns:c16="http://schemas.microsoft.com/office/drawing/2014/chart" uri="{C3380CC4-5D6E-409C-BE32-E72D297353CC}">
              <c16:uniqueId val="{0000000B-82A4-40ED-A1AC-8477DF538E51}"/>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modernComment_11D_0.xml><?xml version="1.0" encoding="utf-8"?>
<p188:cmLst xmlns:a="http://schemas.openxmlformats.org/drawingml/2006/main" xmlns:r="http://schemas.openxmlformats.org/officeDocument/2006/relationships" xmlns:p188="http://schemas.microsoft.com/office/powerpoint/2018/8/main">
  <p188:cm id="{9EF9E6F4-99CF-4930-8024-4AD15387D2BB}" authorId="{EA2ECC76-EAC2-5EFF-C181-16E8F8FB8998}" created="2022-03-04T20:15:17.586">
    <ac:deMkLst xmlns:ac="http://schemas.microsoft.com/office/drawing/2013/main/command">
      <pc:docMk xmlns:pc="http://schemas.microsoft.com/office/powerpoint/2013/main/command"/>
      <pc:sldMk xmlns:pc="http://schemas.microsoft.com/office/powerpoint/2013/main/command" cId="0" sldId="285"/>
      <ac:graphicFrameMk id="5" creationId="{00000000-0000-0000-0000-000000000000}"/>
    </ac:deMkLst>
    <p188:txBody>
      <a:bodyPr/>
      <a:lstStyle/>
      <a:p>
        <a:r>
          <a:rPr lang="en-US"/>
          <a:t>Don't know what you want to put for funding besides the TAP Grant</a:t>
        </a:r>
      </a:p>
    </p188:txBody>
  </p188:cm>
</p188:cmLst>
</file>

<file path=ppt/drawings/drawing1.xml><?xml version="1.0" encoding="utf-8"?>
<c:userShapes xmlns:c="http://schemas.openxmlformats.org/drawingml/2006/chart">
  <cdr:relSizeAnchor xmlns:cdr="http://schemas.openxmlformats.org/drawingml/2006/chartDrawing">
    <cdr:from>
      <cdr:x>0.08152</cdr:x>
      <cdr:y>0.92</cdr:y>
    </cdr:from>
    <cdr:to>
      <cdr:x>1</cdr:x>
      <cdr:y>1</cdr:y>
    </cdr:to>
    <cdr:sp macro="" textlink="">
      <cdr:nvSpPr>
        <cdr:cNvPr id="2" name="TextBox 1">
          <a:extLst xmlns:a="http://schemas.openxmlformats.org/drawingml/2006/main">
            <a:ext uri="{FF2B5EF4-FFF2-40B4-BE49-F238E27FC236}">
              <a16:creationId xmlns:a16="http://schemas.microsoft.com/office/drawing/2014/main" id="{4D52FE79-FB6F-453E-9B60-7DD0FBF682C3}"/>
            </a:ext>
          </a:extLst>
        </cdr:cNvPr>
        <cdr:cNvSpPr txBox="1"/>
      </cdr:nvSpPr>
      <cdr:spPr>
        <a:xfrm xmlns:a="http://schemas.openxmlformats.org/drawingml/2006/main">
          <a:off x="608766" y="5257803"/>
          <a:ext cx="6858835" cy="45719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cdr:x>
      <cdr:y>0.88278</cdr:y>
    </cdr:from>
    <cdr:to>
      <cdr:x>1</cdr:x>
      <cdr:y>1</cdr:y>
    </cdr:to>
    <cdr:sp macro="" textlink="">
      <cdr:nvSpPr>
        <cdr:cNvPr id="3" name="TextBox 2">
          <a:extLst xmlns:a="http://schemas.openxmlformats.org/drawingml/2006/main">
            <a:ext uri="{FF2B5EF4-FFF2-40B4-BE49-F238E27FC236}">
              <a16:creationId xmlns:a16="http://schemas.microsoft.com/office/drawing/2014/main" id="{AB5BD362-B1F6-4872-9A5E-255339796762}"/>
            </a:ext>
          </a:extLst>
        </cdr:cNvPr>
        <cdr:cNvSpPr txBox="1"/>
      </cdr:nvSpPr>
      <cdr:spPr>
        <a:xfrm xmlns:a="http://schemas.openxmlformats.org/drawingml/2006/main">
          <a:off x="0" y="5045075"/>
          <a:ext cx="7467601" cy="66992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2" name="Rectangle 6"/>
          <p:cNvSpPr>
            <a:spLocks noGrp="1" noChangeArrowheads="1"/>
          </p:cNvSpPr>
          <p:nvPr>
            <p:ph type="hdr" sz="quarter"/>
          </p:nvPr>
        </p:nvSpPr>
        <p:spPr bwMode="auto">
          <a:xfrm>
            <a:off x="0" y="1"/>
            <a:ext cx="3003550" cy="452438"/>
          </a:xfrm>
          <a:prstGeom prst="rect">
            <a:avLst/>
          </a:prstGeom>
          <a:noFill/>
          <a:ln w="12700" cap="sq">
            <a:noFill/>
            <a:miter lim="800000"/>
            <a:headEnd type="none" w="sm" len="sm"/>
            <a:tailEnd type="none" w="sm" len="sm"/>
          </a:ln>
          <a:effectLst/>
        </p:spPr>
        <p:txBody>
          <a:bodyPr vert="horz" wrap="square" lIns="91263" tIns="45633" rIns="91263" bIns="45633" numCol="1" anchor="t" anchorCtr="0" compatLnSpc="1">
            <a:prstTxWarp prst="textNoShape">
              <a:avLst/>
            </a:prstTxWarp>
          </a:bodyPr>
          <a:lstStyle>
            <a:lvl1pPr defTabSz="911134" eaLnBrk="0" hangingPunct="0">
              <a:defRPr sz="1300"/>
            </a:lvl1pPr>
          </a:lstStyle>
          <a:p>
            <a:pPr>
              <a:defRPr/>
            </a:pPr>
            <a:endParaRPr lang="en-US" dirty="0"/>
          </a:p>
        </p:txBody>
      </p:sp>
      <p:sp>
        <p:nvSpPr>
          <p:cNvPr id="4103" name="Rectangle 7"/>
          <p:cNvSpPr>
            <a:spLocks noGrp="1" noChangeArrowheads="1"/>
          </p:cNvSpPr>
          <p:nvPr>
            <p:ph type="dt" sz="quarter" idx="1"/>
          </p:nvPr>
        </p:nvSpPr>
        <p:spPr bwMode="auto">
          <a:xfrm>
            <a:off x="4006850" y="1"/>
            <a:ext cx="3003550" cy="452438"/>
          </a:xfrm>
          <a:prstGeom prst="rect">
            <a:avLst/>
          </a:prstGeom>
          <a:noFill/>
          <a:ln w="12700" cap="sq">
            <a:noFill/>
            <a:miter lim="800000"/>
            <a:headEnd type="none" w="sm" len="sm"/>
            <a:tailEnd type="none" w="sm" len="sm"/>
          </a:ln>
          <a:effectLst/>
        </p:spPr>
        <p:txBody>
          <a:bodyPr vert="horz" wrap="square" lIns="91263" tIns="45633" rIns="91263" bIns="45633" numCol="1" anchor="t" anchorCtr="0" compatLnSpc="1">
            <a:prstTxWarp prst="textNoShape">
              <a:avLst/>
            </a:prstTxWarp>
          </a:bodyPr>
          <a:lstStyle>
            <a:lvl1pPr algn="r" defTabSz="911134" eaLnBrk="0" hangingPunct="0">
              <a:defRPr sz="1300"/>
            </a:lvl1pPr>
          </a:lstStyle>
          <a:p>
            <a:pPr>
              <a:defRPr/>
            </a:pPr>
            <a:endParaRPr lang="en-US" dirty="0"/>
          </a:p>
        </p:txBody>
      </p:sp>
      <p:sp>
        <p:nvSpPr>
          <p:cNvPr id="4104" name="Rectangle 8"/>
          <p:cNvSpPr>
            <a:spLocks noGrp="1" noChangeArrowheads="1"/>
          </p:cNvSpPr>
          <p:nvPr>
            <p:ph type="ftr" sz="quarter" idx="2"/>
          </p:nvPr>
        </p:nvSpPr>
        <p:spPr bwMode="auto">
          <a:xfrm>
            <a:off x="0" y="8818564"/>
            <a:ext cx="3003550" cy="452437"/>
          </a:xfrm>
          <a:prstGeom prst="rect">
            <a:avLst/>
          </a:prstGeom>
          <a:noFill/>
          <a:ln w="12700" cap="sq">
            <a:noFill/>
            <a:miter lim="800000"/>
            <a:headEnd type="none" w="sm" len="sm"/>
            <a:tailEnd type="none" w="sm" len="sm"/>
          </a:ln>
          <a:effectLst/>
        </p:spPr>
        <p:txBody>
          <a:bodyPr vert="horz" wrap="square" lIns="91263" tIns="45633" rIns="91263" bIns="45633" numCol="1" anchor="b" anchorCtr="0" compatLnSpc="1">
            <a:prstTxWarp prst="textNoShape">
              <a:avLst/>
            </a:prstTxWarp>
          </a:bodyPr>
          <a:lstStyle>
            <a:lvl1pPr defTabSz="911134" eaLnBrk="0" hangingPunct="0">
              <a:defRPr sz="1300"/>
            </a:lvl1pPr>
          </a:lstStyle>
          <a:p>
            <a:pPr>
              <a:defRPr/>
            </a:pPr>
            <a:r>
              <a:rPr lang="en-US" dirty="0"/>
              <a:t>City of West Burlington Budget for FY 05/06</a:t>
            </a:r>
          </a:p>
        </p:txBody>
      </p:sp>
      <p:sp>
        <p:nvSpPr>
          <p:cNvPr id="4105" name="Rectangle 9"/>
          <p:cNvSpPr>
            <a:spLocks noGrp="1" noChangeArrowheads="1"/>
          </p:cNvSpPr>
          <p:nvPr>
            <p:ph type="sldNum" sz="quarter" idx="3"/>
          </p:nvPr>
        </p:nvSpPr>
        <p:spPr bwMode="auto">
          <a:xfrm>
            <a:off x="4006850" y="8818564"/>
            <a:ext cx="3003550" cy="452437"/>
          </a:xfrm>
          <a:prstGeom prst="rect">
            <a:avLst/>
          </a:prstGeom>
          <a:noFill/>
          <a:ln w="12700" cap="sq">
            <a:noFill/>
            <a:miter lim="800000"/>
            <a:headEnd type="none" w="sm" len="sm"/>
            <a:tailEnd type="none" w="sm" len="sm"/>
          </a:ln>
          <a:effectLst/>
        </p:spPr>
        <p:txBody>
          <a:bodyPr vert="horz" wrap="square" lIns="91263" tIns="45633" rIns="91263" bIns="45633" numCol="1" anchor="b" anchorCtr="0" compatLnSpc="1">
            <a:prstTxWarp prst="textNoShape">
              <a:avLst/>
            </a:prstTxWarp>
          </a:bodyPr>
          <a:lstStyle>
            <a:lvl1pPr algn="r" defTabSz="911134" eaLnBrk="0" hangingPunct="0">
              <a:defRPr sz="1300"/>
            </a:lvl1pPr>
          </a:lstStyle>
          <a:p>
            <a:pPr>
              <a:defRPr/>
            </a:pPr>
            <a:fld id="{2E745CE1-2782-4102-98EF-1801ED251110}" type="slidenum">
              <a:rPr lang="en-US"/>
              <a:pPr>
                <a:defRPr/>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050"/>
          <p:cNvSpPr>
            <a:spLocks noGrp="1" noChangeArrowheads="1"/>
          </p:cNvSpPr>
          <p:nvPr>
            <p:ph type="hdr" sz="quarter"/>
          </p:nvPr>
        </p:nvSpPr>
        <p:spPr bwMode="auto">
          <a:xfrm>
            <a:off x="1" y="1"/>
            <a:ext cx="3038475" cy="461963"/>
          </a:xfrm>
          <a:prstGeom prst="rect">
            <a:avLst/>
          </a:prstGeom>
          <a:noFill/>
          <a:ln w="12700" cap="sq">
            <a:noFill/>
            <a:miter lim="800000"/>
            <a:headEnd type="none" w="sm" len="sm"/>
            <a:tailEnd type="none" w="sm" len="sm"/>
          </a:ln>
          <a:effectLst/>
        </p:spPr>
        <p:txBody>
          <a:bodyPr vert="horz" wrap="square" lIns="92935" tIns="46469" rIns="92935" bIns="46469" numCol="1" anchor="t" anchorCtr="0" compatLnSpc="1">
            <a:prstTxWarp prst="textNoShape">
              <a:avLst/>
            </a:prstTxWarp>
          </a:bodyPr>
          <a:lstStyle>
            <a:lvl1pPr defTabSz="930182" eaLnBrk="0" hangingPunct="0">
              <a:defRPr sz="1300"/>
            </a:lvl1pPr>
          </a:lstStyle>
          <a:p>
            <a:pPr>
              <a:defRPr/>
            </a:pPr>
            <a:endParaRPr lang="en-US" dirty="0"/>
          </a:p>
        </p:txBody>
      </p:sp>
      <p:sp>
        <p:nvSpPr>
          <p:cNvPr id="29699" name="Rectangle 2051"/>
          <p:cNvSpPr>
            <a:spLocks noGrp="1" noChangeArrowheads="1"/>
          </p:cNvSpPr>
          <p:nvPr>
            <p:ph type="dt" idx="1"/>
          </p:nvPr>
        </p:nvSpPr>
        <p:spPr bwMode="auto">
          <a:xfrm>
            <a:off x="3971926" y="1"/>
            <a:ext cx="3038475" cy="461963"/>
          </a:xfrm>
          <a:prstGeom prst="rect">
            <a:avLst/>
          </a:prstGeom>
          <a:noFill/>
          <a:ln w="12700" cap="sq">
            <a:noFill/>
            <a:miter lim="800000"/>
            <a:headEnd type="none" w="sm" len="sm"/>
            <a:tailEnd type="none" w="sm" len="sm"/>
          </a:ln>
          <a:effectLst/>
        </p:spPr>
        <p:txBody>
          <a:bodyPr vert="horz" wrap="square" lIns="92935" tIns="46469" rIns="92935" bIns="46469" numCol="1" anchor="t" anchorCtr="0" compatLnSpc="1">
            <a:prstTxWarp prst="textNoShape">
              <a:avLst/>
            </a:prstTxWarp>
          </a:bodyPr>
          <a:lstStyle>
            <a:lvl1pPr algn="r" defTabSz="930182" eaLnBrk="0" hangingPunct="0">
              <a:defRPr sz="1300"/>
            </a:lvl1pPr>
          </a:lstStyle>
          <a:p>
            <a:pPr>
              <a:defRPr/>
            </a:pPr>
            <a:endParaRPr lang="en-US" dirty="0"/>
          </a:p>
        </p:txBody>
      </p:sp>
      <p:sp>
        <p:nvSpPr>
          <p:cNvPr id="18436" name="Rectangle 2052"/>
          <p:cNvSpPr>
            <a:spLocks noGrp="1" noRot="1" noChangeAspect="1" noChangeArrowheads="1" noTextEdit="1"/>
          </p:cNvSpPr>
          <p:nvPr>
            <p:ph type="sldImg" idx="2"/>
          </p:nvPr>
        </p:nvSpPr>
        <p:spPr bwMode="auto">
          <a:xfrm>
            <a:off x="1192213" y="693738"/>
            <a:ext cx="4630737" cy="3473450"/>
          </a:xfrm>
          <a:prstGeom prst="rect">
            <a:avLst/>
          </a:prstGeom>
          <a:noFill/>
          <a:ln w="9525">
            <a:solidFill>
              <a:srgbClr val="000000"/>
            </a:solidFill>
            <a:miter lim="800000"/>
            <a:headEnd/>
            <a:tailEnd/>
          </a:ln>
        </p:spPr>
      </p:sp>
      <p:sp>
        <p:nvSpPr>
          <p:cNvPr id="29701" name="Rectangle 2053"/>
          <p:cNvSpPr>
            <a:spLocks noGrp="1" noChangeArrowheads="1"/>
          </p:cNvSpPr>
          <p:nvPr>
            <p:ph type="body" sz="quarter" idx="3"/>
          </p:nvPr>
        </p:nvSpPr>
        <p:spPr bwMode="auto">
          <a:xfrm>
            <a:off x="935039" y="4398964"/>
            <a:ext cx="5140325" cy="4165600"/>
          </a:xfrm>
          <a:prstGeom prst="rect">
            <a:avLst/>
          </a:prstGeom>
          <a:noFill/>
          <a:ln w="12700" cap="sq">
            <a:noFill/>
            <a:miter lim="800000"/>
            <a:headEnd type="none" w="sm" len="sm"/>
            <a:tailEnd type="none" w="sm" len="sm"/>
          </a:ln>
          <a:effectLst/>
        </p:spPr>
        <p:txBody>
          <a:bodyPr vert="horz" wrap="square" lIns="92935" tIns="46469" rIns="92935" bIns="4646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9702" name="Rectangle 2054"/>
          <p:cNvSpPr>
            <a:spLocks noGrp="1" noChangeArrowheads="1"/>
          </p:cNvSpPr>
          <p:nvPr>
            <p:ph type="ftr" sz="quarter" idx="4"/>
          </p:nvPr>
        </p:nvSpPr>
        <p:spPr bwMode="auto">
          <a:xfrm>
            <a:off x="1" y="8794751"/>
            <a:ext cx="3038475" cy="468313"/>
          </a:xfrm>
          <a:prstGeom prst="rect">
            <a:avLst/>
          </a:prstGeom>
          <a:noFill/>
          <a:ln w="12700" cap="sq">
            <a:noFill/>
            <a:miter lim="800000"/>
            <a:headEnd type="none" w="sm" len="sm"/>
            <a:tailEnd type="none" w="sm" len="sm"/>
          </a:ln>
          <a:effectLst/>
        </p:spPr>
        <p:txBody>
          <a:bodyPr vert="horz" wrap="square" lIns="92935" tIns="46469" rIns="92935" bIns="46469" numCol="1" anchor="b" anchorCtr="0" compatLnSpc="1">
            <a:prstTxWarp prst="textNoShape">
              <a:avLst/>
            </a:prstTxWarp>
          </a:bodyPr>
          <a:lstStyle>
            <a:lvl1pPr defTabSz="930182" eaLnBrk="0" hangingPunct="0">
              <a:defRPr sz="1300"/>
            </a:lvl1pPr>
          </a:lstStyle>
          <a:p>
            <a:pPr>
              <a:defRPr/>
            </a:pPr>
            <a:endParaRPr lang="en-US" dirty="0"/>
          </a:p>
        </p:txBody>
      </p:sp>
      <p:sp>
        <p:nvSpPr>
          <p:cNvPr id="29703" name="Rectangle 2055"/>
          <p:cNvSpPr>
            <a:spLocks noGrp="1" noChangeArrowheads="1"/>
          </p:cNvSpPr>
          <p:nvPr>
            <p:ph type="sldNum" sz="quarter" idx="5"/>
          </p:nvPr>
        </p:nvSpPr>
        <p:spPr bwMode="auto">
          <a:xfrm>
            <a:off x="3971926" y="8794751"/>
            <a:ext cx="3038475" cy="468313"/>
          </a:xfrm>
          <a:prstGeom prst="rect">
            <a:avLst/>
          </a:prstGeom>
          <a:noFill/>
          <a:ln w="12700" cap="sq">
            <a:noFill/>
            <a:miter lim="800000"/>
            <a:headEnd type="none" w="sm" len="sm"/>
            <a:tailEnd type="none" w="sm" len="sm"/>
          </a:ln>
          <a:effectLst/>
        </p:spPr>
        <p:txBody>
          <a:bodyPr vert="horz" wrap="square" lIns="92935" tIns="46469" rIns="92935" bIns="46469" numCol="1" anchor="b" anchorCtr="0" compatLnSpc="1">
            <a:prstTxWarp prst="textNoShape">
              <a:avLst/>
            </a:prstTxWarp>
          </a:bodyPr>
          <a:lstStyle>
            <a:lvl1pPr algn="r" defTabSz="930182" eaLnBrk="0" hangingPunct="0">
              <a:defRPr sz="1300"/>
            </a:lvl1pPr>
          </a:lstStyle>
          <a:p>
            <a:pPr>
              <a:defRPr/>
            </a:pPr>
            <a:fld id="{2F9CA507-9320-4CAC-AEE4-DAB11CAE771F}" type="slidenum">
              <a:rPr lang="en-US"/>
              <a:pPr>
                <a:defRPr/>
              </a:pPr>
              <a:t>‹#›</a:t>
            </a:fld>
            <a:endParaRPr lang="en-US" dirty="0"/>
          </a:p>
        </p:txBody>
      </p:sp>
    </p:spTree>
  </p:cSld>
  <p:clrMap bg1="lt1" tx1="dk1" bg2="lt2" tx2="dk2" accent1="accent1" accent2="accent2" accent3="accent3" accent4="accent4" accent5="accent5" accent6="accent6" hlink="hlink" folHlink="folHlink"/>
  <p:hf sldNum="0" hdr="0" ftr="0" dt="0"/>
  <p:notesStyle>
    <a:lvl1pPr algn="l" defTabSz="933450"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61963" algn="l" defTabSz="933450"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23925" algn="l" defTabSz="933450"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87475" algn="l" defTabSz="933450"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49438" algn="l" defTabSz="933450"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dom-localgov.iowa.gov/saved-reports"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This does not include ARPA funds</a:t>
            </a:r>
          </a:p>
          <a:p>
            <a:r>
              <a:rPr lang="en-US"/>
              <a:t>***</a:t>
            </a:r>
            <a:endParaRPr lang="en-US" dirty="0"/>
          </a:p>
        </p:txBody>
      </p:sp>
    </p:spTree>
    <p:extLst>
      <p:ext uri="{BB962C8B-B14F-4D97-AF65-F5344CB8AC3E}">
        <p14:creationId xmlns:p14="http://schemas.microsoft.com/office/powerpoint/2010/main" val="9879747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w="9525"/>
        </p:spPr>
        <p:txBody>
          <a:bodyPr/>
          <a:lstStyle/>
          <a:p>
            <a:r>
              <a:rPr lang="en-US" dirty="0"/>
              <a:t>Property</a:t>
            </a:r>
            <a:r>
              <a:rPr lang="en-US" baseline="0" dirty="0"/>
              <a:t> tax rate history</a:t>
            </a:r>
          </a:p>
          <a:p>
            <a:r>
              <a:rPr lang="en-US" baseline="0" dirty="0"/>
              <a:t>County rate includes: county, brucellosis, assessor, ag ext.</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w="9525"/>
        </p:spPr>
        <p:txBody>
          <a:bodyPr/>
          <a:lstStyle/>
          <a:p>
            <a:r>
              <a:rPr lang="en-US" dirty="0"/>
              <a:t>Spreadsheet/leslie/budget/budget</a:t>
            </a:r>
            <a:r>
              <a:rPr lang="en-US" baseline="0" dirty="0"/>
              <a:t> presentation/levy rates</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budget comparison report in </a:t>
            </a:r>
            <a:r>
              <a:rPr lang="en-US" dirty="0" err="1"/>
              <a:t>tyler</a:t>
            </a:r>
            <a:r>
              <a:rPr lang="en-US" dirty="0"/>
              <a:t> and get year totals or use revenue less expenses spreadsheet.</a:t>
            </a:r>
          </a:p>
        </p:txBody>
      </p:sp>
    </p:spTree>
    <p:extLst>
      <p:ext uri="{BB962C8B-B14F-4D97-AF65-F5344CB8AC3E}">
        <p14:creationId xmlns:p14="http://schemas.microsoft.com/office/powerpoint/2010/main" val="727388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Update spreadsheet general fund balances spend down actual2</a:t>
            </a:r>
          </a:p>
        </p:txBody>
      </p:sp>
    </p:spTree>
    <p:extLst>
      <p:ext uri="{BB962C8B-B14F-4D97-AF65-F5344CB8AC3E}">
        <p14:creationId xmlns:p14="http://schemas.microsoft.com/office/powerpoint/2010/main" val="23909820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FF0000"/>
              </a:solidFill>
            </a:endParaRPr>
          </a:p>
        </p:txBody>
      </p:sp>
    </p:spTree>
    <p:extLst>
      <p:ext uri="{BB962C8B-B14F-4D97-AF65-F5344CB8AC3E}">
        <p14:creationId xmlns:p14="http://schemas.microsoft.com/office/powerpoint/2010/main" val="10062013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491258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w="9525"/>
        </p:spPr>
        <p:txBody>
          <a:bodyPr/>
          <a:lstStyle/>
          <a:p>
            <a:r>
              <a:rPr lang="en-US" dirty="0"/>
              <a:t>See spreadsheet revenues by source 3</a:t>
            </a:r>
          </a:p>
          <a:p>
            <a:r>
              <a:rPr lang="en-US" dirty="0"/>
              <a:t>Borrowing is 3,000,000 for water tower and</a:t>
            </a:r>
          </a:p>
          <a:p>
            <a:r>
              <a:rPr lang="en-US" dirty="0"/>
              <a:t>789,114 for mt. pleasant </a:t>
            </a:r>
            <a:r>
              <a:rPr lang="en-US" dirty="0" err="1"/>
              <a:t>st</a:t>
            </a:r>
            <a:r>
              <a:rPr lang="en-US" dirty="0"/>
              <a:t> project</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w="9525"/>
        </p:spPr>
        <p:txBody>
          <a:bodyPr/>
          <a:lstStyle/>
          <a:p>
            <a:r>
              <a:rPr lang="en-US" dirty="0"/>
              <a:t>Revenues</a:t>
            </a:r>
            <a:r>
              <a:rPr lang="en-US" baseline="0" dirty="0"/>
              <a:t> by source , tax rev breakdown</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w="9525"/>
        </p:spPr>
        <p:txBody>
          <a:bodyPr/>
          <a:lstStyle/>
          <a:p>
            <a:r>
              <a:rPr lang="en-US" baseline="0" dirty="0"/>
              <a:t>Pulled total from salary spreadsheet and check with account number ending 6010-6042</a:t>
            </a:r>
          </a:p>
          <a:p>
            <a:endParaRPr lang="en-US" baseline="0" dirty="0"/>
          </a:p>
          <a:p>
            <a:r>
              <a:rPr lang="en-US" baseline="0" dirty="0"/>
              <a:t>Wages * 7.65% for FICA and Medicare do not equal ER share of FICA &amp; Medicare costs because some things such as clothing are not included in wages yet ER has to include in taxable wages which are subject to FICA.</a:t>
            </a:r>
          </a:p>
          <a:p>
            <a:endParaRPr lang="en-US" baseline="0" dirty="0"/>
          </a:p>
          <a:p>
            <a:r>
              <a:rPr lang="en-US" dirty="0"/>
              <a:t>Health Ins. Budgeted $91,518 to expend out of PSF, retirees life ins reimbursed $514.</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w="9525"/>
        </p:spPr>
        <p:txBody>
          <a:bodyPr/>
          <a:lstStyle/>
          <a:p>
            <a:r>
              <a:rPr lang="en-US" dirty="0"/>
              <a:t>Check against state form for department totals  - function</a:t>
            </a:r>
            <a:r>
              <a:rPr lang="en-US" baseline="0" dirty="0"/>
              <a:t> list</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874887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w="9525"/>
        </p:spPr>
        <p:txBody>
          <a:bodyPr/>
          <a:lstStyle/>
          <a:p>
            <a:r>
              <a:rPr lang="en-US" dirty="0"/>
              <a:t>Check</a:t>
            </a:r>
            <a:r>
              <a:rPr lang="en-US" baseline="0" dirty="0"/>
              <a:t> with debt service page – exception water  &amp; sewer revenue bonds</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solidFill>
                  <a:schemeClr val="bg1"/>
                </a:solidFill>
              </a:rPr>
              <a:t>https://dom.iowa.gov/document/city-property-tax-rates-fy20201</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Got numbers from Iowa department of management – 100% valuations by class of property. </a:t>
            </a:r>
            <a:r>
              <a:rPr kumimoji="1" lang="en-US" sz="1200" b="0" i="0" u="none" strike="noStrike" kern="1200" dirty="0">
                <a:solidFill>
                  <a:schemeClr val="tx1"/>
                </a:solidFill>
                <a:effectLst/>
                <a:latin typeface="Times New Roman" pitchFamily="18" charset="0"/>
                <a:ea typeface="+mn-ea"/>
                <a:cs typeface="+mn-cs"/>
              </a:rPr>
              <a:t>https://dom-localgov.iowa.gov/saved-reports</a:t>
            </a:r>
            <a:r>
              <a:rPr lang="en-US" dirty="0"/>
              <a:t> </a:t>
            </a:r>
          </a:p>
          <a:p>
            <a:r>
              <a:rPr lang="en-US" dirty="0"/>
              <a:t> Make sure and do pdf report off state website.  Do not use excel report off website.</a:t>
            </a:r>
          </a:p>
          <a:p>
            <a:endParaRPr lang="en-US" dirty="0"/>
          </a:p>
          <a:p>
            <a:endParaRPr lang="en-US" dirty="0"/>
          </a:p>
        </p:txBody>
      </p:sp>
    </p:spTree>
    <p:extLst>
      <p:ext uri="{BB962C8B-B14F-4D97-AF65-F5344CB8AC3E}">
        <p14:creationId xmlns:p14="http://schemas.microsoft.com/office/powerpoint/2010/main" val="35914753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Valuations spreadsheet under budget &amp; budget </a:t>
            </a:r>
            <a:r>
              <a:rPr lang="en-US" dirty="0">
                <a:solidFill>
                  <a:schemeClr val="bg1"/>
                </a:solidFill>
              </a:rPr>
              <a:t>presentation </a:t>
            </a:r>
          </a:p>
          <a:p>
            <a:r>
              <a:rPr lang="en-US" dirty="0">
                <a:solidFill>
                  <a:schemeClr val="bg1"/>
                </a:solidFill>
              </a:rPr>
              <a:t> </a:t>
            </a:r>
            <a:r>
              <a:rPr lang="en-US" dirty="0">
                <a:solidFill>
                  <a:schemeClr val="bg1"/>
                </a:solidFill>
                <a:hlinkClick r:id="rId3">
                  <a:extLst>
                    <a:ext uri="{A12FA001-AC4F-418D-AE19-62706E023703}">
                      <ahyp:hlinkClr xmlns:ahyp="http://schemas.microsoft.com/office/drawing/2018/hyperlinkcolor" val="tx"/>
                    </a:ext>
                  </a:extLst>
                </a:hlinkClick>
              </a:rPr>
              <a:t>https://dom-localgov.iowa.gov/saved-reports</a:t>
            </a:r>
            <a:endParaRPr lang="en-US" dirty="0">
              <a:solidFill>
                <a:schemeClr val="bg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err="1"/>
              <a:t>ia</a:t>
            </a:r>
            <a:r>
              <a:rPr lang="en-US" baseline="0" dirty="0"/>
              <a:t> dept. of management property valuation system reports  www.iowaonline.state.ia.us    taxable valuations by class by levy authority</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w="9525"/>
        </p:spPr>
        <p:txBody>
          <a:bodyPr/>
          <a:lstStyle/>
          <a:p>
            <a:r>
              <a:rPr lang="en-US" dirty="0"/>
              <a:t>rollback</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w="9525"/>
        </p:spPr>
        <p:txBody>
          <a:bodyPr/>
          <a:lstStyle/>
          <a:p>
            <a:r>
              <a:rPr lang="en-US" dirty="0"/>
              <a:t>Assessed values of commercial &amp; residential</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Assessed value of commercial and residential</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4BBBB03D-8271-44C0-826D-5199FE474F7A}" type="datetime1">
              <a:rPr lang="en-US" smtClean="0"/>
              <a:t>6/27/2022</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endParaRPr lang="en-US" dirty="0"/>
          </a:p>
        </p:txBody>
      </p:sp>
    </p:spTree>
    <p:extLst>
      <p:ext uri="{BB962C8B-B14F-4D97-AF65-F5344CB8AC3E}">
        <p14:creationId xmlns:p14="http://schemas.microsoft.com/office/powerpoint/2010/main" val="1620452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9929637E-3121-480D-B2B3-E1709C3CC3CD}" type="datetime1">
              <a:rPr lang="en-US" smtClean="0"/>
              <a:t>6/27/2022</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7F4485B-9EE6-4EB8-9159-DB68A203E832}" type="slidenum">
              <a:rPr lang="en-US" smtClean="0"/>
              <a:pPr>
                <a:defRPr/>
              </a:pPr>
              <a:t>‹#›</a:t>
            </a:fld>
            <a:endParaRPr lang="en-US" dirty="0"/>
          </a:p>
        </p:txBody>
      </p:sp>
    </p:spTree>
    <p:extLst>
      <p:ext uri="{BB962C8B-B14F-4D97-AF65-F5344CB8AC3E}">
        <p14:creationId xmlns:p14="http://schemas.microsoft.com/office/powerpoint/2010/main" val="718185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773EC551-1F7E-4074-8CE6-37B50FAB2810}" type="datetime1">
              <a:rPr lang="en-US" smtClean="0"/>
              <a:t>6/27/2022</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E30A34C1-65B1-4A7F-93EB-FA2A45CA4D54}" type="slidenum">
              <a:rPr lang="en-US" smtClean="0"/>
              <a:pPr>
                <a:defRPr/>
              </a:pPr>
              <a:t>‹#›</a:t>
            </a:fld>
            <a:endParaRPr lang="en-US" dirty="0"/>
          </a:p>
        </p:txBody>
      </p:sp>
    </p:spTree>
    <p:extLst>
      <p:ext uri="{BB962C8B-B14F-4D97-AF65-F5344CB8AC3E}">
        <p14:creationId xmlns:p14="http://schemas.microsoft.com/office/powerpoint/2010/main" val="9039449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1143000"/>
          </a:xfrm>
        </p:spPr>
        <p:txBody>
          <a:bodyPr/>
          <a:lstStyle/>
          <a:p>
            <a:r>
              <a:rPr lang="en-US"/>
              <a:t>Click to edit Master title style</a:t>
            </a:r>
          </a:p>
        </p:txBody>
      </p:sp>
      <p:sp>
        <p:nvSpPr>
          <p:cNvPr id="3" name="Table Placeholder 2"/>
          <p:cNvSpPr>
            <a:spLocks noGrp="1"/>
          </p:cNvSpPr>
          <p:nvPr>
            <p:ph type="tbl" idx="1"/>
          </p:nvPr>
        </p:nvSpPr>
        <p:spPr>
          <a:xfrm>
            <a:off x="228600" y="1447800"/>
            <a:ext cx="8686800" cy="4800600"/>
          </a:xfrm>
        </p:spPr>
        <p:txBody>
          <a:bodyPr/>
          <a:lstStyle/>
          <a:p>
            <a:pPr lvl="0"/>
            <a:endParaRPr lang="en-US" noProof="0" dirty="0"/>
          </a:p>
        </p:txBody>
      </p:sp>
      <p:sp>
        <p:nvSpPr>
          <p:cNvPr id="4" name="Rectangle 5"/>
          <p:cNvSpPr>
            <a:spLocks noGrp="1" noChangeArrowheads="1"/>
          </p:cNvSpPr>
          <p:nvPr>
            <p:ph type="dt" sz="half" idx="10"/>
          </p:nvPr>
        </p:nvSpPr>
        <p:spPr>
          <a:ln/>
        </p:spPr>
        <p:txBody>
          <a:bodyPr/>
          <a:lstStyle>
            <a:lvl1pPr>
              <a:defRPr/>
            </a:lvl1pPr>
          </a:lstStyle>
          <a:p>
            <a:pPr>
              <a:defRPr/>
            </a:pPr>
            <a:fld id="{AF83960E-35FB-4BE4-B021-6D7A1FACB638}" type="datetime1">
              <a:rPr lang="en-US" smtClean="0"/>
              <a:t>6/27/2022</a:t>
            </a:fld>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80814E69-42A8-420E-9226-039D8B6CD93C}" type="slidenum">
              <a:rPr lang="en-US"/>
              <a:pPr>
                <a:defRPr/>
              </a:pPr>
              <a:t>‹#›</a:t>
            </a:fld>
            <a:endParaRPr lang="en-US" dirty="0"/>
          </a:p>
        </p:txBody>
      </p:sp>
    </p:spTree>
    <p:extLst>
      <p:ext uri="{BB962C8B-B14F-4D97-AF65-F5344CB8AC3E}">
        <p14:creationId xmlns:p14="http://schemas.microsoft.com/office/powerpoint/2010/main" val="40429585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07B69-0239-4549-A153-8D415866300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DD0AF398-ECF1-4244-B964-1C3F5E6B467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86477043-61A2-4691-90E5-A2A566411399}"/>
              </a:ext>
            </a:extLst>
          </p:cNvPr>
          <p:cNvSpPr>
            <a:spLocks noGrp="1"/>
          </p:cNvSpPr>
          <p:nvPr>
            <p:ph type="dt" sz="half" idx="10"/>
          </p:nvPr>
        </p:nvSpPr>
        <p:spPr/>
        <p:txBody>
          <a:bodyPr/>
          <a:lstStyle/>
          <a:p>
            <a:fld id="{0D538BD8-9CF4-41A6-8D45-1B2A9156D9B2}" type="datetimeFigureOut">
              <a:rPr lang="en-US" smtClean="0"/>
              <a:t>6/27/2022</a:t>
            </a:fld>
            <a:endParaRPr lang="en-US" dirty="0"/>
          </a:p>
        </p:txBody>
      </p:sp>
      <p:sp>
        <p:nvSpPr>
          <p:cNvPr id="5" name="Footer Placeholder 4">
            <a:extLst>
              <a:ext uri="{FF2B5EF4-FFF2-40B4-BE49-F238E27FC236}">
                <a16:creationId xmlns:a16="http://schemas.microsoft.com/office/drawing/2014/main" id="{9EBFEB7B-B99F-4274-AA3A-9E0D5C75E97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10FD3CE-02C0-4C12-95E3-7EB08A4E9D2D}"/>
              </a:ext>
            </a:extLst>
          </p:cNvPr>
          <p:cNvSpPr>
            <a:spLocks noGrp="1"/>
          </p:cNvSpPr>
          <p:nvPr>
            <p:ph type="sldNum" sz="quarter" idx="12"/>
          </p:nvPr>
        </p:nvSpPr>
        <p:spPr/>
        <p:txBody>
          <a:bodyPr/>
          <a:lstStyle/>
          <a:p>
            <a:fld id="{E41BBBA9-243A-4541-A8DE-2BCFB8E90ADA}" type="slidenum">
              <a:rPr lang="en-US" smtClean="0"/>
              <a:t>‹#›</a:t>
            </a:fld>
            <a:endParaRPr lang="en-US" dirty="0"/>
          </a:p>
        </p:txBody>
      </p:sp>
    </p:spTree>
    <p:extLst>
      <p:ext uri="{BB962C8B-B14F-4D97-AF65-F5344CB8AC3E}">
        <p14:creationId xmlns:p14="http://schemas.microsoft.com/office/powerpoint/2010/main" val="8034872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8FE79-DB97-4E44-AB1D-B7E531EBF4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CB142A-395B-42D1-B99F-B96DB5874A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22BE95-1B74-4907-994B-05556B17E7DE}"/>
              </a:ext>
            </a:extLst>
          </p:cNvPr>
          <p:cNvSpPr>
            <a:spLocks noGrp="1"/>
          </p:cNvSpPr>
          <p:nvPr>
            <p:ph type="dt" sz="half" idx="10"/>
          </p:nvPr>
        </p:nvSpPr>
        <p:spPr/>
        <p:txBody>
          <a:bodyPr/>
          <a:lstStyle/>
          <a:p>
            <a:fld id="{0D538BD8-9CF4-41A6-8D45-1B2A9156D9B2}" type="datetimeFigureOut">
              <a:rPr lang="en-US" smtClean="0"/>
              <a:t>6/27/2022</a:t>
            </a:fld>
            <a:endParaRPr lang="en-US" dirty="0"/>
          </a:p>
        </p:txBody>
      </p:sp>
      <p:sp>
        <p:nvSpPr>
          <p:cNvPr id="5" name="Footer Placeholder 4">
            <a:extLst>
              <a:ext uri="{FF2B5EF4-FFF2-40B4-BE49-F238E27FC236}">
                <a16:creationId xmlns:a16="http://schemas.microsoft.com/office/drawing/2014/main" id="{C6B8A292-EBA6-4299-8AC8-C59278D7D5C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D7258CF-C089-47EF-AFF7-10E3F6C946CD}"/>
              </a:ext>
            </a:extLst>
          </p:cNvPr>
          <p:cNvSpPr>
            <a:spLocks noGrp="1"/>
          </p:cNvSpPr>
          <p:nvPr>
            <p:ph type="sldNum" sz="quarter" idx="12"/>
          </p:nvPr>
        </p:nvSpPr>
        <p:spPr/>
        <p:txBody>
          <a:bodyPr/>
          <a:lstStyle/>
          <a:p>
            <a:fld id="{E41BBBA9-243A-4541-A8DE-2BCFB8E90ADA}" type="slidenum">
              <a:rPr lang="en-US" smtClean="0"/>
              <a:t>‹#›</a:t>
            </a:fld>
            <a:endParaRPr lang="en-US" dirty="0"/>
          </a:p>
        </p:txBody>
      </p:sp>
    </p:spTree>
    <p:extLst>
      <p:ext uri="{BB962C8B-B14F-4D97-AF65-F5344CB8AC3E}">
        <p14:creationId xmlns:p14="http://schemas.microsoft.com/office/powerpoint/2010/main" val="2719374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A0FC8-34E5-4559-94F0-027746109E28}"/>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CCED09B5-6536-4307-93B3-1C88D012450E}"/>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7426B4-378F-4D4F-BEDB-47F6D09FC721}"/>
              </a:ext>
            </a:extLst>
          </p:cNvPr>
          <p:cNvSpPr>
            <a:spLocks noGrp="1"/>
          </p:cNvSpPr>
          <p:nvPr>
            <p:ph type="dt" sz="half" idx="10"/>
          </p:nvPr>
        </p:nvSpPr>
        <p:spPr/>
        <p:txBody>
          <a:bodyPr/>
          <a:lstStyle/>
          <a:p>
            <a:fld id="{0D538BD8-9CF4-41A6-8D45-1B2A9156D9B2}" type="datetimeFigureOut">
              <a:rPr lang="en-US" smtClean="0"/>
              <a:t>6/27/2022</a:t>
            </a:fld>
            <a:endParaRPr lang="en-US" dirty="0"/>
          </a:p>
        </p:txBody>
      </p:sp>
      <p:sp>
        <p:nvSpPr>
          <p:cNvPr id="5" name="Footer Placeholder 4">
            <a:extLst>
              <a:ext uri="{FF2B5EF4-FFF2-40B4-BE49-F238E27FC236}">
                <a16:creationId xmlns:a16="http://schemas.microsoft.com/office/drawing/2014/main" id="{D43E10D4-F0A5-4FAE-ACDF-1D78226991E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3BC4A62-57BF-4D6F-BAB8-9ABB24DCB263}"/>
              </a:ext>
            </a:extLst>
          </p:cNvPr>
          <p:cNvSpPr>
            <a:spLocks noGrp="1"/>
          </p:cNvSpPr>
          <p:nvPr>
            <p:ph type="sldNum" sz="quarter" idx="12"/>
          </p:nvPr>
        </p:nvSpPr>
        <p:spPr/>
        <p:txBody>
          <a:bodyPr/>
          <a:lstStyle/>
          <a:p>
            <a:fld id="{E41BBBA9-243A-4541-A8DE-2BCFB8E90ADA}" type="slidenum">
              <a:rPr lang="en-US" smtClean="0"/>
              <a:t>‹#›</a:t>
            </a:fld>
            <a:endParaRPr lang="en-US" dirty="0"/>
          </a:p>
        </p:txBody>
      </p:sp>
    </p:spTree>
    <p:extLst>
      <p:ext uri="{BB962C8B-B14F-4D97-AF65-F5344CB8AC3E}">
        <p14:creationId xmlns:p14="http://schemas.microsoft.com/office/powerpoint/2010/main" val="22757456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FC7BE-8F59-48C9-BE6D-B60E314047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2D1F80-56C2-4B12-AA2E-EDD302A17DD1}"/>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65D3276-A1C5-49DD-A857-AB695E9374C0}"/>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D23B884-1A2D-45AD-A192-D68C0712A6ED}"/>
              </a:ext>
            </a:extLst>
          </p:cNvPr>
          <p:cNvSpPr>
            <a:spLocks noGrp="1"/>
          </p:cNvSpPr>
          <p:nvPr>
            <p:ph type="dt" sz="half" idx="10"/>
          </p:nvPr>
        </p:nvSpPr>
        <p:spPr/>
        <p:txBody>
          <a:bodyPr/>
          <a:lstStyle/>
          <a:p>
            <a:fld id="{0D538BD8-9CF4-41A6-8D45-1B2A9156D9B2}" type="datetimeFigureOut">
              <a:rPr lang="en-US" smtClean="0"/>
              <a:t>6/27/2022</a:t>
            </a:fld>
            <a:endParaRPr lang="en-US" dirty="0"/>
          </a:p>
        </p:txBody>
      </p:sp>
      <p:sp>
        <p:nvSpPr>
          <p:cNvPr id="6" name="Footer Placeholder 5">
            <a:extLst>
              <a:ext uri="{FF2B5EF4-FFF2-40B4-BE49-F238E27FC236}">
                <a16:creationId xmlns:a16="http://schemas.microsoft.com/office/drawing/2014/main" id="{004348CE-6808-4BD9-B7EA-CAE26DA8965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B1E9F6-8058-4281-98A4-C34DDFE558A4}"/>
              </a:ext>
            </a:extLst>
          </p:cNvPr>
          <p:cNvSpPr>
            <a:spLocks noGrp="1"/>
          </p:cNvSpPr>
          <p:nvPr>
            <p:ph type="sldNum" sz="quarter" idx="12"/>
          </p:nvPr>
        </p:nvSpPr>
        <p:spPr/>
        <p:txBody>
          <a:bodyPr/>
          <a:lstStyle/>
          <a:p>
            <a:fld id="{E41BBBA9-243A-4541-A8DE-2BCFB8E90ADA}" type="slidenum">
              <a:rPr lang="en-US" smtClean="0"/>
              <a:t>‹#›</a:t>
            </a:fld>
            <a:endParaRPr lang="en-US" dirty="0"/>
          </a:p>
        </p:txBody>
      </p:sp>
    </p:spTree>
    <p:extLst>
      <p:ext uri="{BB962C8B-B14F-4D97-AF65-F5344CB8AC3E}">
        <p14:creationId xmlns:p14="http://schemas.microsoft.com/office/powerpoint/2010/main" val="28796346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F9D98-A1DC-4885-BE26-73D412EF0733}"/>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E1A0795-9D8F-4340-B42A-10DB3AC66EA6}"/>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3D67FD41-F657-48E3-9D16-FF3B9881758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92DF2D-729B-40E4-92C9-2FC6F14CA59A}"/>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6E8AB51F-2815-4C6E-9FEF-90E2006F4688}"/>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1CEADA7-FEAB-4CEC-9629-4F0BA80BC550}"/>
              </a:ext>
            </a:extLst>
          </p:cNvPr>
          <p:cNvSpPr>
            <a:spLocks noGrp="1"/>
          </p:cNvSpPr>
          <p:nvPr>
            <p:ph type="dt" sz="half" idx="10"/>
          </p:nvPr>
        </p:nvSpPr>
        <p:spPr/>
        <p:txBody>
          <a:bodyPr/>
          <a:lstStyle/>
          <a:p>
            <a:fld id="{0D538BD8-9CF4-41A6-8D45-1B2A9156D9B2}" type="datetimeFigureOut">
              <a:rPr lang="en-US" smtClean="0"/>
              <a:t>6/27/2022</a:t>
            </a:fld>
            <a:endParaRPr lang="en-US" dirty="0"/>
          </a:p>
        </p:txBody>
      </p:sp>
      <p:sp>
        <p:nvSpPr>
          <p:cNvPr id="8" name="Footer Placeholder 7">
            <a:extLst>
              <a:ext uri="{FF2B5EF4-FFF2-40B4-BE49-F238E27FC236}">
                <a16:creationId xmlns:a16="http://schemas.microsoft.com/office/drawing/2014/main" id="{989E6E79-EAED-40B1-9C55-A29994833FF2}"/>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1939F4C3-28C0-44B0-96E3-ADF11EF85DEA}"/>
              </a:ext>
            </a:extLst>
          </p:cNvPr>
          <p:cNvSpPr>
            <a:spLocks noGrp="1"/>
          </p:cNvSpPr>
          <p:nvPr>
            <p:ph type="sldNum" sz="quarter" idx="12"/>
          </p:nvPr>
        </p:nvSpPr>
        <p:spPr/>
        <p:txBody>
          <a:bodyPr/>
          <a:lstStyle/>
          <a:p>
            <a:fld id="{E41BBBA9-243A-4541-A8DE-2BCFB8E90ADA}" type="slidenum">
              <a:rPr lang="en-US" smtClean="0"/>
              <a:t>‹#›</a:t>
            </a:fld>
            <a:endParaRPr lang="en-US" dirty="0"/>
          </a:p>
        </p:txBody>
      </p:sp>
    </p:spTree>
    <p:extLst>
      <p:ext uri="{BB962C8B-B14F-4D97-AF65-F5344CB8AC3E}">
        <p14:creationId xmlns:p14="http://schemas.microsoft.com/office/powerpoint/2010/main" val="7567059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4D599-564C-4261-9B25-2DD3ACC6347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1AEFBDD-F610-49C7-8BBC-359E1BD67897}"/>
              </a:ext>
            </a:extLst>
          </p:cNvPr>
          <p:cNvSpPr>
            <a:spLocks noGrp="1"/>
          </p:cNvSpPr>
          <p:nvPr>
            <p:ph type="dt" sz="half" idx="10"/>
          </p:nvPr>
        </p:nvSpPr>
        <p:spPr/>
        <p:txBody>
          <a:bodyPr/>
          <a:lstStyle/>
          <a:p>
            <a:fld id="{0D538BD8-9CF4-41A6-8D45-1B2A9156D9B2}" type="datetimeFigureOut">
              <a:rPr lang="en-US" smtClean="0"/>
              <a:t>6/27/2022</a:t>
            </a:fld>
            <a:endParaRPr lang="en-US" dirty="0"/>
          </a:p>
        </p:txBody>
      </p:sp>
      <p:sp>
        <p:nvSpPr>
          <p:cNvPr id="4" name="Footer Placeholder 3">
            <a:extLst>
              <a:ext uri="{FF2B5EF4-FFF2-40B4-BE49-F238E27FC236}">
                <a16:creationId xmlns:a16="http://schemas.microsoft.com/office/drawing/2014/main" id="{93A7176F-3F70-4601-80E4-9B04029070A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7F0D73B-7103-4EDC-864B-ABE61853CB0C}"/>
              </a:ext>
            </a:extLst>
          </p:cNvPr>
          <p:cNvSpPr>
            <a:spLocks noGrp="1"/>
          </p:cNvSpPr>
          <p:nvPr>
            <p:ph type="sldNum" sz="quarter" idx="12"/>
          </p:nvPr>
        </p:nvSpPr>
        <p:spPr/>
        <p:txBody>
          <a:bodyPr/>
          <a:lstStyle/>
          <a:p>
            <a:fld id="{E41BBBA9-243A-4541-A8DE-2BCFB8E90ADA}" type="slidenum">
              <a:rPr lang="en-US" smtClean="0"/>
              <a:t>‹#›</a:t>
            </a:fld>
            <a:endParaRPr lang="en-US" dirty="0"/>
          </a:p>
        </p:txBody>
      </p:sp>
    </p:spTree>
    <p:extLst>
      <p:ext uri="{BB962C8B-B14F-4D97-AF65-F5344CB8AC3E}">
        <p14:creationId xmlns:p14="http://schemas.microsoft.com/office/powerpoint/2010/main" val="23240536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55B90A-41DC-4BCE-AF50-4503E9DCB7CC}"/>
              </a:ext>
            </a:extLst>
          </p:cNvPr>
          <p:cNvSpPr>
            <a:spLocks noGrp="1"/>
          </p:cNvSpPr>
          <p:nvPr>
            <p:ph type="dt" sz="half" idx="10"/>
          </p:nvPr>
        </p:nvSpPr>
        <p:spPr/>
        <p:txBody>
          <a:bodyPr/>
          <a:lstStyle/>
          <a:p>
            <a:fld id="{0D538BD8-9CF4-41A6-8D45-1B2A9156D9B2}" type="datetimeFigureOut">
              <a:rPr lang="en-US" smtClean="0"/>
              <a:t>6/27/2022</a:t>
            </a:fld>
            <a:endParaRPr lang="en-US" dirty="0"/>
          </a:p>
        </p:txBody>
      </p:sp>
      <p:sp>
        <p:nvSpPr>
          <p:cNvPr id="3" name="Footer Placeholder 2">
            <a:extLst>
              <a:ext uri="{FF2B5EF4-FFF2-40B4-BE49-F238E27FC236}">
                <a16:creationId xmlns:a16="http://schemas.microsoft.com/office/drawing/2014/main" id="{95F54588-234D-42E6-8C6D-ADA4C08FA38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01A9E36-D096-487B-8685-28EA7F78001D}"/>
              </a:ext>
            </a:extLst>
          </p:cNvPr>
          <p:cNvSpPr>
            <a:spLocks noGrp="1"/>
          </p:cNvSpPr>
          <p:nvPr>
            <p:ph type="sldNum" sz="quarter" idx="12"/>
          </p:nvPr>
        </p:nvSpPr>
        <p:spPr/>
        <p:txBody>
          <a:bodyPr/>
          <a:lstStyle/>
          <a:p>
            <a:fld id="{E41BBBA9-243A-4541-A8DE-2BCFB8E90ADA}" type="slidenum">
              <a:rPr lang="en-US" smtClean="0"/>
              <a:t>‹#›</a:t>
            </a:fld>
            <a:endParaRPr lang="en-US" dirty="0"/>
          </a:p>
        </p:txBody>
      </p:sp>
    </p:spTree>
    <p:extLst>
      <p:ext uri="{BB962C8B-B14F-4D97-AF65-F5344CB8AC3E}">
        <p14:creationId xmlns:p14="http://schemas.microsoft.com/office/powerpoint/2010/main" val="4254234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EB138750-5BA9-4ADE-A54C-34E0DCCE1E3F}" type="datetime1">
              <a:rPr lang="en-US" smtClean="0"/>
              <a:t>6/27/2022</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FC51C7F1-EA46-494D-9C25-24C064569549}" type="slidenum">
              <a:rPr lang="en-US" smtClean="0"/>
              <a:pPr>
                <a:defRPr/>
              </a:pPr>
              <a:t>‹#›</a:t>
            </a:fld>
            <a:endParaRPr lang="en-US" dirty="0"/>
          </a:p>
        </p:txBody>
      </p:sp>
    </p:spTree>
    <p:extLst>
      <p:ext uri="{BB962C8B-B14F-4D97-AF65-F5344CB8AC3E}">
        <p14:creationId xmlns:p14="http://schemas.microsoft.com/office/powerpoint/2010/main" val="42554428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5CDB3-40D4-4A35-A58D-39B66E5B87AA}"/>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3AC60A44-AF96-430F-9193-E433D94DB28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CC81ADE-A0A1-4538-8D25-52F52960759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5CB89DFB-19B6-4AEC-A9A0-487A52BE5ACE}"/>
              </a:ext>
            </a:extLst>
          </p:cNvPr>
          <p:cNvSpPr>
            <a:spLocks noGrp="1"/>
          </p:cNvSpPr>
          <p:nvPr>
            <p:ph type="dt" sz="half" idx="10"/>
          </p:nvPr>
        </p:nvSpPr>
        <p:spPr/>
        <p:txBody>
          <a:bodyPr/>
          <a:lstStyle/>
          <a:p>
            <a:fld id="{0D538BD8-9CF4-41A6-8D45-1B2A9156D9B2}" type="datetimeFigureOut">
              <a:rPr lang="en-US" smtClean="0"/>
              <a:t>6/27/2022</a:t>
            </a:fld>
            <a:endParaRPr lang="en-US" dirty="0"/>
          </a:p>
        </p:txBody>
      </p:sp>
      <p:sp>
        <p:nvSpPr>
          <p:cNvPr id="6" name="Footer Placeholder 5">
            <a:extLst>
              <a:ext uri="{FF2B5EF4-FFF2-40B4-BE49-F238E27FC236}">
                <a16:creationId xmlns:a16="http://schemas.microsoft.com/office/drawing/2014/main" id="{DD10A880-0426-4BB7-A48E-C30C9968B48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0A9835E-2CD4-4D8D-A33B-14553890E372}"/>
              </a:ext>
            </a:extLst>
          </p:cNvPr>
          <p:cNvSpPr>
            <a:spLocks noGrp="1"/>
          </p:cNvSpPr>
          <p:nvPr>
            <p:ph type="sldNum" sz="quarter" idx="12"/>
          </p:nvPr>
        </p:nvSpPr>
        <p:spPr/>
        <p:txBody>
          <a:bodyPr/>
          <a:lstStyle/>
          <a:p>
            <a:fld id="{E41BBBA9-243A-4541-A8DE-2BCFB8E90ADA}" type="slidenum">
              <a:rPr lang="en-US" smtClean="0"/>
              <a:t>‹#›</a:t>
            </a:fld>
            <a:endParaRPr lang="en-US" dirty="0"/>
          </a:p>
        </p:txBody>
      </p:sp>
    </p:spTree>
    <p:extLst>
      <p:ext uri="{BB962C8B-B14F-4D97-AF65-F5344CB8AC3E}">
        <p14:creationId xmlns:p14="http://schemas.microsoft.com/office/powerpoint/2010/main" val="35508671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3881E-3AEB-40FA-95BB-392221B3EF0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273C3433-7C43-4E56-B0EA-CB63B0F1B620}"/>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a:extLst>
              <a:ext uri="{FF2B5EF4-FFF2-40B4-BE49-F238E27FC236}">
                <a16:creationId xmlns:a16="http://schemas.microsoft.com/office/drawing/2014/main" id="{A1817D52-E26A-4C77-BFCE-63C121D4048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96F4790-677B-4F3A-9E5C-392DDEA802E0}"/>
              </a:ext>
            </a:extLst>
          </p:cNvPr>
          <p:cNvSpPr>
            <a:spLocks noGrp="1"/>
          </p:cNvSpPr>
          <p:nvPr>
            <p:ph type="dt" sz="half" idx="10"/>
          </p:nvPr>
        </p:nvSpPr>
        <p:spPr/>
        <p:txBody>
          <a:bodyPr/>
          <a:lstStyle/>
          <a:p>
            <a:fld id="{0D538BD8-9CF4-41A6-8D45-1B2A9156D9B2}" type="datetimeFigureOut">
              <a:rPr lang="en-US" smtClean="0"/>
              <a:t>6/27/2022</a:t>
            </a:fld>
            <a:endParaRPr lang="en-US" dirty="0"/>
          </a:p>
        </p:txBody>
      </p:sp>
      <p:sp>
        <p:nvSpPr>
          <p:cNvPr id="6" name="Footer Placeholder 5">
            <a:extLst>
              <a:ext uri="{FF2B5EF4-FFF2-40B4-BE49-F238E27FC236}">
                <a16:creationId xmlns:a16="http://schemas.microsoft.com/office/drawing/2014/main" id="{DCF93268-086D-408B-B240-BC974BBF712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4D6ACBF-1B0C-4C61-B3DD-F69F640C532C}"/>
              </a:ext>
            </a:extLst>
          </p:cNvPr>
          <p:cNvSpPr>
            <a:spLocks noGrp="1"/>
          </p:cNvSpPr>
          <p:nvPr>
            <p:ph type="sldNum" sz="quarter" idx="12"/>
          </p:nvPr>
        </p:nvSpPr>
        <p:spPr/>
        <p:txBody>
          <a:bodyPr/>
          <a:lstStyle/>
          <a:p>
            <a:fld id="{E41BBBA9-243A-4541-A8DE-2BCFB8E90ADA}" type="slidenum">
              <a:rPr lang="en-US" smtClean="0"/>
              <a:t>‹#›</a:t>
            </a:fld>
            <a:endParaRPr lang="en-US" dirty="0"/>
          </a:p>
        </p:txBody>
      </p:sp>
    </p:spTree>
    <p:extLst>
      <p:ext uri="{BB962C8B-B14F-4D97-AF65-F5344CB8AC3E}">
        <p14:creationId xmlns:p14="http://schemas.microsoft.com/office/powerpoint/2010/main" val="911977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D8788-594F-4B56-9C68-4F1D297DC7E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765026E-0076-42C3-8140-81ED058E69E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E2051A-6F19-4253-98F6-F2E253D438B0}"/>
              </a:ext>
            </a:extLst>
          </p:cNvPr>
          <p:cNvSpPr>
            <a:spLocks noGrp="1"/>
          </p:cNvSpPr>
          <p:nvPr>
            <p:ph type="dt" sz="half" idx="10"/>
          </p:nvPr>
        </p:nvSpPr>
        <p:spPr/>
        <p:txBody>
          <a:bodyPr/>
          <a:lstStyle/>
          <a:p>
            <a:fld id="{0D538BD8-9CF4-41A6-8D45-1B2A9156D9B2}" type="datetimeFigureOut">
              <a:rPr lang="en-US" smtClean="0"/>
              <a:t>6/27/2022</a:t>
            </a:fld>
            <a:endParaRPr lang="en-US" dirty="0"/>
          </a:p>
        </p:txBody>
      </p:sp>
      <p:sp>
        <p:nvSpPr>
          <p:cNvPr id="5" name="Footer Placeholder 4">
            <a:extLst>
              <a:ext uri="{FF2B5EF4-FFF2-40B4-BE49-F238E27FC236}">
                <a16:creationId xmlns:a16="http://schemas.microsoft.com/office/drawing/2014/main" id="{08F1B84D-96D0-4326-8775-4928B1BF7C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FA1B22B-35B4-4B73-BDAF-5A4C0AE36BB7}"/>
              </a:ext>
            </a:extLst>
          </p:cNvPr>
          <p:cNvSpPr>
            <a:spLocks noGrp="1"/>
          </p:cNvSpPr>
          <p:nvPr>
            <p:ph type="sldNum" sz="quarter" idx="12"/>
          </p:nvPr>
        </p:nvSpPr>
        <p:spPr/>
        <p:txBody>
          <a:bodyPr/>
          <a:lstStyle/>
          <a:p>
            <a:fld id="{E41BBBA9-243A-4541-A8DE-2BCFB8E90ADA}" type="slidenum">
              <a:rPr lang="en-US" smtClean="0"/>
              <a:t>‹#›</a:t>
            </a:fld>
            <a:endParaRPr lang="en-US" dirty="0"/>
          </a:p>
        </p:txBody>
      </p:sp>
    </p:spTree>
    <p:extLst>
      <p:ext uri="{BB962C8B-B14F-4D97-AF65-F5344CB8AC3E}">
        <p14:creationId xmlns:p14="http://schemas.microsoft.com/office/powerpoint/2010/main" val="38304653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FBDF309-D5E3-4F97-AE69-DCB3D534DB86}"/>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33758A-E995-4357-82B7-2823007B0488}"/>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8F8DF2-BA73-485A-9E58-395B740FBFA3}"/>
              </a:ext>
            </a:extLst>
          </p:cNvPr>
          <p:cNvSpPr>
            <a:spLocks noGrp="1"/>
          </p:cNvSpPr>
          <p:nvPr>
            <p:ph type="dt" sz="half" idx="10"/>
          </p:nvPr>
        </p:nvSpPr>
        <p:spPr/>
        <p:txBody>
          <a:bodyPr/>
          <a:lstStyle/>
          <a:p>
            <a:fld id="{0D538BD8-9CF4-41A6-8D45-1B2A9156D9B2}" type="datetimeFigureOut">
              <a:rPr lang="en-US" smtClean="0"/>
              <a:t>6/27/2022</a:t>
            </a:fld>
            <a:endParaRPr lang="en-US" dirty="0"/>
          </a:p>
        </p:txBody>
      </p:sp>
      <p:sp>
        <p:nvSpPr>
          <p:cNvPr id="5" name="Footer Placeholder 4">
            <a:extLst>
              <a:ext uri="{FF2B5EF4-FFF2-40B4-BE49-F238E27FC236}">
                <a16:creationId xmlns:a16="http://schemas.microsoft.com/office/drawing/2014/main" id="{28C1A5DB-979C-4894-82A3-2DE48C0F6A8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7A727C4-F4A0-4A28-8B2B-01696E96E4FF}"/>
              </a:ext>
            </a:extLst>
          </p:cNvPr>
          <p:cNvSpPr>
            <a:spLocks noGrp="1"/>
          </p:cNvSpPr>
          <p:nvPr>
            <p:ph type="sldNum" sz="quarter" idx="12"/>
          </p:nvPr>
        </p:nvSpPr>
        <p:spPr/>
        <p:txBody>
          <a:bodyPr/>
          <a:lstStyle/>
          <a:p>
            <a:fld id="{E41BBBA9-243A-4541-A8DE-2BCFB8E90ADA}" type="slidenum">
              <a:rPr lang="en-US" smtClean="0"/>
              <a:t>‹#›</a:t>
            </a:fld>
            <a:endParaRPr lang="en-US" dirty="0"/>
          </a:p>
        </p:txBody>
      </p:sp>
    </p:spTree>
    <p:extLst>
      <p:ext uri="{BB962C8B-B14F-4D97-AF65-F5344CB8AC3E}">
        <p14:creationId xmlns:p14="http://schemas.microsoft.com/office/powerpoint/2010/main" val="2765568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DD17972D-AD43-4606-BF57-89B617D36948}" type="datetime1">
              <a:rPr lang="en-US" smtClean="0"/>
              <a:t>6/27/2022</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6F8CE899-CBAE-4C51-8CF2-1F2A12D5DCA4}" type="slidenum">
              <a:rPr lang="en-US" smtClean="0"/>
              <a:pPr>
                <a:defRPr/>
              </a:pPr>
              <a:t>‹#›</a:t>
            </a:fld>
            <a:endParaRPr lang="en-US" dirty="0"/>
          </a:p>
        </p:txBody>
      </p:sp>
    </p:spTree>
    <p:extLst>
      <p:ext uri="{BB962C8B-B14F-4D97-AF65-F5344CB8AC3E}">
        <p14:creationId xmlns:p14="http://schemas.microsoft.com/office/powerpoint/2010/main" val="1330461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525211A1-150F-46A6-BB72-130B88FE1EAE}" type="datetime1">
              <a:rPr lang="en-US" smtClean="0"/>
              <a:t>6/27/2022</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endParaRPr lang="en-US" dirty="0"/>
          </a:p>
        </p:txBody>
      </p:sp>
    </p:spTree>
    <p:extLst>
      <p:ext uri="{BB962C8B-B14F-4D97-AF65-F5344CB8AC3E}">
        <p14:creationId xmlns:p14="http://schemas.microsoft.com/office/powerpoint/2010/main" val="65336130"/>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6ED2268B-62AB-403B-96CF-86F277AC78F7}" type="datetime1">
              <a:rPr lang="en-US" smtClean="0"/>
              <a:t>6/27/2022</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5E297827-C2E5-4F97-A65D-7DA0236596C1}" type="slidenum">
              <a:rPr lang="en-US" smtClean="0"/>
              <a:pPr>
                <a:defRPr/>
              </a:pPr>
              <a:t>‹#›</a:t>
            </a:fld>
            <a:endParaRPr lang="en-US" dirty="0"/>
          </a:p>
        </p:txBody>
      </p:sp>
    </p:spTree>
    <p:extLst>
      <p:ext uri="{BB962C8B-B14F-4D97-AF65-F5344CB8AC3E}">
        <p14:creationId xmlns:p14="http://schemas.microsoft.com/office/powerpoint/2010/main" val="2221880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DC1CD348-AAD5-4539-858D-5918FA703407}" type="datetime1">
              <a:rPr lang="en-US" smtClean="0"/>
              <a:t>6/27/2022</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1F8DCCDB-82FC-4F4C-8AA4-E86C19ABBF26}" type="slidenum">
              <a:rPr lang="en-US" smtClean="0"/>
              <a:pPr>
                <a:defRPr/>
              </a:pPr>
              <a:t>‹#›</a:t>
            </a:fld>
            <a:endParaRPr lang="en-US" dirty="0"/>
          </a:p>
        </p:txBody>
      </p:sp>
    </p:spTree>
    <p:extLst>
      <p:ext uri="{BB962C8B-B14F-4D97-AF65-F5344CB8AC3E}">
        <p14:creationId xmlns:p14="http://schemas.microsoft.com/office/powerpoint/2010/main" val="1198454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DDC25A5-2412-45BB-96DE-DA703F78CF38}" type="datetime1">
              <a:rPr lang="en-US" smtClean="0"/>
              <a:t>6/27/2022</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AFC18C0D-3C4A-4520-A9A6-E13DEA6AC146}" type="slidenum">
              <a:rPr lang="en-US" smtClean="0"/>
              <a:pPr>
                <a:defRPr/>
              </a:pPr>
              <a:t>‹#›</a:t>
            </a:fld>
            <a:endParaRPr lang="en-US" dirty="0"/>
          </a:p>
        </p:txBody>
      </p:sp>
    </p:spTree>
    <p:extLst>
      <p:ext uri="{BB962C8B-B14F-4D97-AF65-F5344CB8AC3E}">
        <p14:creationId xmlns:p14="http://schemas.microsoft.com/office/powerpoint/2010/main" val="3323351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29FD4690-8A7F-4168-B0FA-31B99371CB4F}" type="datetime1">
              <a:rPr lang="en-US" smtClean="0"/>
              <a:t>6/27/2022</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8D1AE272-44E6-4712-B66B-F1FCDEBFED37}" type="slidenum">
              <a:rPr lang="en-US" smtClean="0"/>
              <a:pPr>
                <a:defRPr/>
              </a:pPr>
              <a:t>‹#›</a:t>
            </a:fld>
            <a:endParaRPr lang="en-US" dirty="0"/>
          </a:p>
        </p:txBody>
      </p:sp>
    </p:spTree>
    <p:extLst>
      <p:ext uri="{BB962C8B-B14F-4D97-AF65-F5344CB8AC3E}">
        <p14:creationId xmlns:p14="http://schemas.microsoft.com/office/powerpoint/2010/main" val="3213086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525211A1-150F-46A6-BB72-130B88FE1EAE}" type="datetime1">
              <a:rPr lang="en-US" smtClean="0"/>
              <a:t>6/27/2022</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endParaRPr lang="en-US" dirty="0"/>
          </a:p>
        </p:txBody>
      </p:sp>
    </p:spTree>
    <p:extLst>
      <p:ext uri="{BB962C8B-B14F-4D97-AF65-F5344CB8AC3E}">
        <p14:creationId xmlns:p14="http://schemas.microsoft.com/office/powerpoint/2010/main" val="3063107815"/>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525211A1-150F-46A6-BB72-130B88FE1EAE}" type="datetime1">
              <a:rPr lang="en-US" smtClean="0"/>
              <a:t>6/27/2022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endParaRPr lang="en-US" dirty="0"/>
          </a:p>
        </p:txBody>
      </p:sp>
    </p:spTree>
    <p:extLst>
      <p:ext uri="{BB962C8B-B14F-4D97-AF65-F5344CB8AC3E}">
        <p14:creationId xmlns:p14="http://schemas.microsoft.com/office/powerpoint/2010/main" val="2989023127"/>
      </p:ext>
    </p:extLst>
  </p:cSld>
  <p:clrMap bg1="lt1" tx1="dk1" bg2="lt2" tx2="dk2" accent1="accent1" accent2="accent2" accent3="accent3" accent4="accent4" accent5="accent5" accent6="accent6" hlink="hlink" folHlink="folHlink"/>
  <p:sldLayoutIdLst>
    <p:sldLayoutId id="2147485159" r:id="rId1"/>
    <p:sldLayoutId id="2147485160" r:id="rId2"/>
    <p:sldLayoutId id="2147485161" r:id="rId3"/>
    <p:sldLayoutId id="2147485162" r:id="rId4"/>
    <p:sldLayoutId id="2147485163" r:id="rId5"/>
    <p:sldLayoutId id="2147485164" r:id="rId6"/>
    <p:sldLayoutId id="2147485165" r:id="rId7"/>
    <p:sldLayoutId id="2147485166" r:id="rId8"/>
    <p:sldLayoutId id="2147485167" r:id="rId9"/>
    <p:sldLayoutId id="2147485168" r:id="rId10"/>
    <p:sldLayoutId id="2147485169" r:id="rId11"/>
    <p:sldLayoutId id="214748517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20B43A-A253-45A9-B521-DBB592E71F7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0014395-FE80-4FF2-AE93-70AEA53F975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0D14AE-CEEE-48C4-BF9C-4A89965F5533}"/>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0D538BD8-9CF4-41A6-8D45-1B2A9156D9B2}" type="datetimeFigureOut">
              <a:rPr lang="en-US" smtClean="0"/>
              <a:t>6/27/2022</a:t>
            </a:fld>
            <a:endParaRPr lang="en-US" dirty="0"/>
          </a:p>
        </p:txBody>
      </p:sp>
      <p:sp>
        <p:nvSpPr>
          <p:cNvPr id="5" name="Footer Placeholder 4">
            <a:extLst>
              <a:ext uri="{FF2B5EF4-FFF2-40B4-BE49-F238E27FC236}">
                <a16:creationId xmlns:a16="http://schemas.microsoft.com/office/drawing/2014/main" id="{A099D832-336A-4720-8365-9F24F1B5FD4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1E61A1C1-4378-4490-BB85-72835C0392EB}"/>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41BBBA9-243A-4541-A8DE-2BCFB8E90ADA}" type="slidenum">
              <a:rPr lang="en-US" smtClean="0"/>
              <a:t>‹#›</a:t>
            </a:fld>
            <a:endParaRPr lang="en-US" dirty="0"/>
          </a:p>
        </p:txBody>
      </p:sp>
    </p:spTree>
    <p:extLst>
      <p:ext uri="{BB962C8B-B14F-4D97-AF65-F5344CB8AC3E}">
        <p14:creationId xmlns:p14="http://schemas.microsoft.com/office/powerpoint/2010/main" val="1459657849"/>
      </p:ext>
    </p:extLst>
  </p:cSld>
  <p:clrMap bg1="lt1" tx1="dk1" bg2="lt2" tx2="dk2" accent1="accent1" accent2="accent2" accent3="accent3" accent4="accent4" accent5="accent5" accent6="accent6" hlink="hlink" folHlink="folHlink"/>
  <p:sldLayoutIdLst>
    <p:sldLayoutId id="2147485172" r:id="rId1"/>
    <p:sldLayoutId id="2147485173" r:id="rId2"/>
    <p:sldLayoutId id="2147485174" r:id="rId3"/>
    <p:sldLayoutId id="2147485175" r:id="rId4"/>
    <p:sldLayoutId id="2147485176" r:id="rId5"/>
    <p:sldLayoutId id="2147485177" r:id="rId6"/>
    <p:sldLayoutId id="2147485178" r:id="rId7"/>
    <p:sldLayoutId id="2147485179" r:id="rId8"/>
    <p:sldLayoutId id="2147485180" r:id="rId9"/>
    <p:sldLayoutId id="2147485181" r:id="rId10"/>
    <p:sldLayoutId id="214748518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4.xml"/><Relationship Id="rId5" Type="http://schemas.openxmlformats.org/officeDocument/2006/relationships/chart" Target="../charts/chart3.xml"/><Relationship Id="rId4" Type="http://schemas.openxmlformats.org/officeDocument/2006/relationships/chart" Target="../charts/char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chart" Target="../charts/char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chart" Target="../charts/chart9.xml"/><Relationship Id="rId4" Type="http://schemas.openxmlformats.org/officeDocument/2006/relationships/chart" Target="../charts/chart8.xml"/></Relationships>
</file>

<file path=ppt/slides/_rels/slide4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chart" Target="../charts/chart12.xml"/><Relationship Id="rId4" Type="http://schemas.openxmlformats.org/officeDocument/2006/relationships/chart" Target="../charts/chart11.xml"/></Relationships>
</file>

<file path=ppt/slides/_rels/slide4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hemeOverride" Target="../theme/themeOverride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3" Type="http://schemas.microsoft.com/office/2018/10/relationships/comments" Target="../comments/modernComment_11D_0.xml"/><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2C6234-4653-4E5A-BBF1-8466A4144694}"/>
              </a:ext>
            </a:extLst>
          </p:cNvPr>
          <p:cNvSpPr>
            <a:spLocks noGrp="1"/>
          </p:cNvSpPr>
          <p:nvPr>
            <p:ph idx="1"/>
          </p:nvPr>
        </p:nvSpPr>
        <p:spPr>
          <a:xfrm>
            <a:off x="685799" y="647700"/>
            <a:ext cx="7696200" cy="5562600"/>
          </a:xfrm>
        </p:spPr>
        <p:txBody>
          <a:bodyPr>
            <a:normAutofit/>
          </a:bodyPr>
          <a:lstStyle/>
          <a:p>
            <a:pPr marL="0" indent="0" algn="ctr">
              <a:buNone/>
            </a:pPr>
            <a:endParaRPr lang="en-US" sz="1500" dirty="0">
              <a:solidFill>
                <a:schemeClr val="accent6">
                  <a:lumMod val="50000"/>
                </a:schemeClr>
              </a:solidFill>
            </a:endParaRPr>
          </a:p>
          <a:p>
            <a:pPr marL="0" indent="0" algn="ctr">
              <a:buNone/>
            </a:pPr>
            <a:endParaRPr lang="en-US" sz="1500" dirty="0">
              <a:solidFill>
                <a:schemeClr val="accent6">
                  <a:lumMod val="50000"/>
                </a:schemeClr>
              </a:solidFill>
            </a:endParaRPr>
          </a:p>
          <a:p>
            <a:pPr marL="0" indent="0" algn="ctr">
              <a:buNone/>
            </a:pPr>
            <a:endParaRPr lang="en-US" sz="1500" dirty="0">
              <a:solidFill>
                <a:schemeClr val="accent6">
                  <a:lumMod val="50000"/>
                </a:schemeClr>
              </a:solidFill>
            </a:endParaRPr>
          </a:p>
          <a:p>
            <a:pPr marL="0" indent="0" algn="ctr">
              <a:buNone/>
            </a:pPr>
            <a:r>
              <a:rPr lang="en-US" sz="4400" b="1" dirty="0">
                <a:solidFill>
                  <a:schemeClr val="accent6">
                    <a:lumMod val="50000"/>
                  </a:schemeClr>
                </a:solidFill>
              </a:rPr>
              <a:t>City of West Burlington</a:t>
            </a:r>
          </a:p>
          <a:p>
            <a:pPr marL="0" indent="0" algn="ctr">
              <a:buNone/>
            </a:pPr>
            <a:endParaRPr lang="en-US" sz="1000" b="1" dirty="0">
              <a:solidFill>
                <a:schemeClr val="accent6">
                  <a:lumMod val="50000"/>
                </a:schemeClr>
              </a:solidFill>
            </a:endParaRPr>
          </a:p>
          <a:p>
            <a:pPr marL="0" indent="0" algn="ctr">
              <a:buNone/>
            </a:pPr>
            <a:r>
              <a:rPr lang="en-US" sz="4400" b="1" dirty="0">
                <a:solidFill>
                  <a:schemeClr val="accent6">
                    <a:lumMod val="50000"/>
                  </a:schemeClr>
                </a:solidFill>
              </a:rPr>
              <a:t>Fiscal Year 2022-2023 Budget </a:t>
            </a:r>
          </a:p>
        </p:txBody>
      </p:sp>
      <p:pic>
        <p:nvPicPr>
          <p:cNvPr id="5" name="Picture 4" descr="Text&#10;&#10;Description automatically generated with medium confidence">
            <a:extLst>
              <a:ext uri="{FF2B5EF4-FFF2-40B4-BE49-F238E27FC236}">
                <a16:creationId xmlns:a16="http://schemas.microsoft.com/office/drawing/2014/main" id="{EC8FE4C7-0923-4F3D-B9A6-B649693E529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57306" y="3962400"/>
            <a:ext cx="2429387" cy="1269083"/>
          </a:xfrm>
          <a:prstGeom prst="rect">
            <a:avLst/>
          </a:prstGeom>
        </p:spPr>
      </p:pic>
    </p:spTree>
    <p:extLst>
      <p:ext uri="{BB962C8B-B14F-4D97-AF65-F5344CB8AC3E}">
        <p14:creationId xmlns:p14="http://schemas.microsoft.com/office/powerpoint/2010/main" val="34823189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98257-54E1-4B97-A125-92E68FEF7D22}"/>
              </a:ext>
            </a:extLst>
          </p:cNvPr>
          <p:cNvSpPr>
            <a:spLocks noGrp="1"/>
          </p:cNvSpPr>
          <p:nvPr>
            <p:ph type="title"/>
          </p:nvPr>
        </p:nvSpPr>
        <p:spPr>
          <a:xfrm>
            <a:off x="628650" y="365127"/>
            <a:ext cx="7886700" cy="930274"/>
          </a:xfrm>
        </p:spPr>
        <p:txBody>
          <a:bodyPr>
            <a:normAutofit/>
          </a:bodyPr>
          <a:lstStyle/>
          <a:p>
            <a:pPr algn="ctr"/>
            <a:r>
              <a:rPr lang="en-US" sz="4000" b="1" dirty="0">
                <a:solidFill>
                  <a:schemeClr val="accent6">
                    <a:lumMod val="50000"/>
                  </a:schemeClr>
                </a:solidFill>
              </a:rPr>
              <a:t>Property Taxes v. Water Rates</a:t>
            </a:r>
          </a:p>
        </p:txBody>
      </p:sp>
      <p:sp>
        <p:nvSpPr>
          <p:cNvPr id="3" name="Content Placeholder 2">
            <a:extLst>
              <a:ext uri="{FF2B5EF4-FFF2-40B4-BE49-F238E27FC236}">
                <a16:creationId xmlns:a16="http://schemas.microsoft.com/office/drawing/2014/main" id="{BB0FD16A-D186-4C9B-9E79-6ABF14AA2083}"/>
              </a:ext>
            </a:extLst>
          </p:cNvPr>
          <p:cNvSpPr>
            <a:spLocks noGrp="1"/>
          </p:cNvSpPr>
          <p:nvPr>
            <p:ph idx="1"/>
          </p:nvPr>
        </p:nvSpPr>
        <p:spPr>
          <a:xfrm>
            <a:off x="628650" y="1447800"/>
            <a:ext cx="7886700" cy="4800599"/>
          </a:xfrm>
        </p:spPr>
        <p:txBody>
          <a:bodyPr>
            <a:normAutofit fontScale="85000" lnSpcReduction="20000"/>
          </a:bodyPr>
          <a:lstStyle/>
          <a:p>
            <a:r>
              <a:rPr lang="en-US" sz="2200" b="1" dirty="0"/>
              <a:t>$100,000 Home</a:t>
            </a:r>
          </a:p>
          <a:p>
            <a:pPr lvl="1"/>
            <a:r>
              <a:rPr lang="en-US" sz="2200" dirty="0"/>
              <a:t>2021/22 @ 9.65 rate and 56.4094% rollback = $544.35 in taxes</a:t>
            </a:r>
          </a:p>
          <a:p>
            <a:pPr lvl="1"/>
            <a:r>
              <a:rPr lang="en-US" sz="2200" dirty="0"/>
              <a:t>2022/23 @10.00 rate and 54.1302% rollback = $541.30 in taxes (a savings of $3.05)</a:t>
            </a:r>
          </a:p>
          <a:p>
            <a:r>
              <a:rPr lang="en-US" sz="2200" b="1" dirty="0"/>
              <a:t>$200,000 Home</a:t>
            </a:r>
          </a:p>
          <a:p>
            <a:pPr lvl="1"/>
            <a:r>
              <a:rPr lang="en-US" sz="2200" dirty="0"/>
              <a:t>2021/22 @ 9.65 rate and 56.4094% rollback = $1088.70 in taxes</a:t>
            </a:r>
          </a:p>
          <a:p>
            <a:pPr lvl="1"/>
            <a:r>
              <a:rPr lang="en-US" sz="2200" dirty="0"/>
              <a:t>2022/23 @ 10 rate and 54.1302% rollback = $1082.60 in taxes (a savings of $6.10)</a:t>
            </a:r>
          </a:p>
          <a:p>
            <a:r>
              <a:rPr lang="en-US" sz="2200" b="1" dirty="0"/>
              <a:t>$100,000 Commercial</a:t>
            </a:r>
          </a:p>
          <a:p>
            <a:pPr lvl="1"/>
            <a:r>
              <a:rPr lang="en-US" sz="2200" dirty="0"/>
              <a:t>2021/2022 @ 9.65 rate and 90% rollback =  $868.50</a:t>
            </a:r>
          </a:p>
          <a:p>
            <a:pPr lvl="1"/>
            <a:r>
              <a:rPr lang="en-US" sz="2200" dirty="0"/>
              <a:t>2022/23 @ 10 rate and 90% rollback = $900 (an increase of $31.50)</a:t>
            </a:r>
          </a:p>
          <a:p>
            <a:r>
              <a:rPr lang="en-US" sz="2200" b="1" dirty="0"/>
              <a:t>$200,000 Commercial</a:t>
            </a:r>
          </a:p>
          <a:p>
            <a:pPr lvl="1"/>
            <a:r>
              <a:rPr lang="en-US" sz="2200" dirty="0"/>
              <a:t>2021/22 @ 9.65 rate and 90% rollback = $1737</a:t>
            </a:r>
          </a:p>
          <a:p>
            <a:pPr lvl="1"/>
            <a:r>
              <a:rPr lang="en-US" sz="2200" dirty="0"/>
              <a:t>2022/2 @ 10 rate and 90% rollback = $1800 (an increase of $67.00)</a:t>
            </a:r>
          </a:p>
          <a:p>
            <a:r>
              <a:rPr lang="en-US" sz="2200" b="1" dirty="0"/>
              <a:t>Base water rate is reduced by $3.00 saving water users the following:</a:t>
            </a:r>
          </a:p>
          <a:p>
            <a:pPr lvl="1"/>
            <a:r>
              <a:rPr lang="en-US" sz="2200" dirty="0"/>
              <a:t>3,000 gallons = a savings of $38.16 per year</a:t>
            </a:r>
          </a:p>
          <a:p>
            <a:pPr lvl="1"/>
            <a:r>
              <a:rPr lang="en-US" sz="2200" dirty="0"/>
              <a:t>5,000 gallons = a savings of $38.16 per year</a:t>
            </a:r>
          </a:p>
          <a:p>
            <a:pPr lvl="1"/>
            <a:r>
              <a:rPr lang="en-US" sz="2200" dirty="0"/>
              <a:t>8,000 gallons = a savings of $38.16 per year</a:t>
            </a:r>
          </a:p>
          <a:p>
            <a:pPr marL="342900" lvl="1" indent="0">
              <a:buNone/>
            </a:pPr>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3683622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5FCF4-FF5A-4D9B-AD56-8B2581D3A0B2}"/>
              </a:ext>
            </a:extLst>
          </p:cNvPr>
          <p:cNvSpPr>
            <a:spLocks noGrp="1"/>
          </p:cNvSpPr>
          <p:nvPr>
            <p:ph type="title"/>
          </p:nvPr>
        </p:nvSpPr>
        <p:spPr>
          <a:xfrm>
            <a:off x="685800" y="218718"/>
            <a:ext cx="7772400" cy="914400"/>
          </a:xfrm>
        </p:spPr>
        <p:txBody>
          <a:bodyPr>
            <a:normAutofit/>
          </a:bodyPr>
          <a:lstStyle/>
          <a:p>
            <a:pPr algn="ctr"/>
            <a:r>
              <a:rPr lang="en-US" sz="4000" b="1" dirty="0">
                <a:solidFill>
                  <a:schemeClr val="accent6">
                    <a:lumMod val="75000"/>
                  </a:schemeClr>
                </a:solidFill>
              </a:rPr>
              <a:t>Property Taxes and Levies</a:t>
            </a:r>
          </a:p>
        </p:txBody>
      </p:sp>
      <p:sp>
        <p:nvSpPr>
          <p:cNvPr id="4" name="Slide Number Placeholder 3">
            <a:extLst>
              <a:ext uri="{FF2B5EF4-FFF2-40B4-BE49-F238E27FC236}">
                <a16:creationId xmlns:a16="http://schemas.microsoft.com/office/drawing/2014/main" id="{6CB52773-8EA0-479E-B7B2-96756D21EBBD}"/>
              </a:ext>
            </a:extLst>
          </p:cNvPr>
          <p:cNvSpPr>
            <a:spLocks noGrp="1"/>
          </p:cNvSpPr>
          <p:nvPr>
            <p:ph type="sldNum" sz="quarter" idx="12"/>
          </p:nvPr>
        </p:nvSpPr>
        <p:spPr/>
        <p:txBody>
          <a:bodyPr/>
          <a:lstStyle/>
          <a:p>
            <a:pPr>
              <a:defRPr/>
            </a:pPr>
            <a:fld id="{80814E69-42A8-420E-9226-039D8B6CD93C}" type="slidenum">
              <a:rPr lang="en-US" smtClean="0"/>
              <a:pPr>
                <a:defRPr/>
              </a:pPr>
              <a:t>11</a:t>
            </a:fld>
            <a:endParaRPr lang="en-US" dirty="0"/>
          </a:p>
        </p:txBody>
      </p:sp>
      <p:sp>
        <p:nvSpPr>
          <p:cNvPr id="6" name="TextBox 5">
            <a:extLst>
              <a:ext uri="{FF2B5EF4-FFF2-40B4-BE49-F238E27FC236}">
                <a16:creationId xmlns:a16="http://schemas.microsoft.com/office/drawing/2014/main" id="{218C9390-A696-4A5F-BC1C-5CF9E5D95B06}"/>
              </a:ext>
            </a:extLst>
          </p:cNvPr>
          <p:cNvSpPr txBox="1"/>
          <p:nvPr/>
        </p:nvSpPr>
        <p:spPr>
          <a:xfrm>
            <a:off x="266700" y="1342004"/>
            <a:ext cx="8610600" cy="4770537"/>
          </a:xfrm>
          <a:prstGeom prst="rect">
            <a:avLst/>
          </a:prstGeom>
          <a:noFill/>
        </p:spPr>
        <p:txBody>
          <a:bodyPr wrap="square">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i="0" u="none" strike="noStrike" kern="1200" cap="none" spc="0" normalizeH="0" baseline="0" noProof="0" dirty="0">
                <a:ln>
                  <a:noFill/>
                </a:ln>
                <a:solidFill>
                  <a:prstClr val="black"/>
                </a:solidFill>
                <a:effectLst/>
                <a:uLnTx/>
                <a:uFillTx/>
                <a:latin typeface="Calibri" panose="020F0502020204030204"/>
                <a:ea typeface="+mn-ea"/>
                <a:cs typeface="+mn-cs"/>
              </a:rPr>
              <a:t>Property tax dollars are the City’s largest source of funds for general government operations.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600" dirty="0">
              <a:solidFill>
                <a:prstClr val="black"/>
              </a:solidFill>
              <a:latin typeface="Calibri" panose="020F0502020204030204"/>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i="0" u="none" strike="noStrike" kern="1200" cap="none" spc="0" normalizeH="0" baseline="0" noProof="0" dirty="0">
                <a:ln>
                  <a:noFill/>
                </a:ln>
                <a:solidFill>
                  <a:prstClr val="black"/>
                </a:solidFill>
                <a:effectLst/>
                <a:uLnTx/>
                <a:uFillTx/>
                <a:latin typeface="Calibri" panose="020F0502020204030204"/>
                <a:ea typeface="+mn-ea"/>
                <a:cs typeface="+mn-cs"/>
              </a:rPr>
              <a:t>The City has budgeted to receive $1,812,455 in property tax dollars at the 10.00 tax levy rate.  This is an increase of $32,313 from the amount budgeted to receive in FY 21/22.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60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i="0" u="none" strike="noStrike" kern="1200" cap="none" spc="0" normalizeH="0" baseline="0" noProof="0" dirty="0">
                <a:ln>
                  <a:noFill/>
                </a:ln>
                <a:solidFill>
                  <a:prstClr val="black"/>
                </a:solidFill>
                <a:effectLst/>
                <a:uLnTx/>
                <a:uFillTx/>
                <a:latin typeface="Calibri" panose="020F0502020204030204"/>
                <a:ea typeface="+mn-ea"/>
                <a:cs typeface="+mn-cs"/>
              </a:rPr>
              <a:t>There are several factors that determine the amount of property tax dollars received.  Those include the levy rate, taxable property values and the rollback.  This increase is due to the increase in tax levy of $0.35.</a:t>
            </a:r>
          </a:p>
          <a:p>
            <a:pPr marR="0" lvl="0" algn="l" defTabSz="457200" rtl="0" eaLnBrk="1" fontAlgn="auto" latinLnBrk="0" hangingPunct="1">
              <a:lnSpc>
                <a:spcPct val="100000"/>
              </a:lnSpc>
              <a:spcBef>
                <a:spcPts val="0"/>
              </a:spcBef>
              <a:spcAft>
                <a:spcPts val="0"/>
              </a:spcAft>
              <a:buClrTx/>
              <a:buSzTx/>
              <a:tabLst/>
              <a:defRPr/>
            </a:pPr>
            <a:endParaRPr kumimoji="0" lang="en-US" sz="160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i="0" u="none" strike="noStrike" kern="1200" cap="none" spc="0" normalizeH="0" baseline="0" noProof="0" dirty="0">
                <a:ln>
                  <a:noFill/>
                </a:ln>
                <a:solidFill>
                  <a:prstClr val="black"/>
                </a:solidFill>
                <a:effectLst/>
                <a:uLnTx/>
                <a:uFillTx/>
                <a:latin typeface="Calibri" panose="020F0502020204030204"/>
                <a:ea typeface="+mn-ea"/>
                <a:cs typeface="+mn-cs"/>
              </a:rPr>
              <a:t>The State limits the amount cities can levy for their general fund to $8.10 per $1,000 of taxable value.</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60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i="0" u="none" strike="noStrike" kern="1200" cap="none" spc="0" normalizeH="0" baseline="0" noProof="0" dirty="0">
                <a:ln>
                  <a:noFill/>
                </a:ln>
                <a:solidFill>
                  <a:prstClr val="black"/>
                </a:solidFill>
                <a:effectLst/>
                <a:uLnTx/>
                <a:uFillTx/>
                <a:latin typeface="Calibri" panose="020F0502020204030204"/>
                <a:ea typeface="+mn-ea"/>
                <a:cs typeface="+mn-cs"/>
              </a:rPr>
              <a:t>Additional levies (outside the 8.10 limit) the City of West Burlington uses are:</a:t>
            </a:r>
          </a:p>
          <a:p>
            <a:pPr lvl="1">
              <a:buFont typeface="Arial" charset="0"/>
              <a:buChar char="•"/>
              <a:defRPr/>
            </a:pPr>
            <a:r>
              <a:rPr kumimoji="0" lang="en-US" sz="160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600" i="0" u="none" strike="noStrike" kern="1200" cap="none" spc="0" normalizeH="0" baseline="0" noProof="0" dirty="0">
                <a:ln>
                  <a:noFill/>
                </a:ln>
                <a:solidFill>
                  <a:srgbClr val="FF0000"/>
                </a:solidFill>
                <a:effectLst/>
                <a:uLnTx/>
                <a:uFillTx/>
                <a:latin typeface="Calibri" panose="020F0502020204030204"/>
                <a:ea typeface="+mn-ea"/>
                <a:cs typeface="+mn-cs"/>
              </a:rPr>
              <a:t>Liability, property &amp; self insurance costs - </a:t>
            </a:r>
            <a:r>
              <a:rPr kumimoji="0" lang="en-US" sz="1600" i="0" u="none" strike="noStrike" kern="1200" cap="none" spc="0" normalizeH="0" baseline="0" noProof="0" dirty="0">
                <a:ln>
                  <a:noFill/>
                </a:ln>
                <a:solidFill>
                  <a:srgbClr val="00B0F0"/>
                </a:solidFill>
                <a:effectLst/>
                <a:uLnTx/>
                <a:uFillTx/>
                <a:latin typeface="Calibri" panose="020F0502020204030204"/>
                <a:ea typeface="+mn-ea"/>
                <a:cs typeface="+mn-cs"/>
              </a:rPr>
              <a:t>.7214</a:t>
            </a:r>
          </a:p>
          <a:p>
            <a:pPr lvl="1">
              <a:buFont typeface="Arial" charset="0"/>
              <a:buChar char="•"/>
              <a:defRPr/>
            </a:pPr>
            <a:r>
              <a:rPr kumimoji="0" lang="en-US" sz="1600" i="0" u="none" strike="noStrike" kern="1200" cap="none" spc="0" normalizeH="0" baseline="0" noProof="0" dirty="0">
                <a:ln>
                  <a:noFill/>
                </a:ln>
                <a:solidFill>
                  <a:srgbClr val="FF0000"/>
                </a:solidFill>
                <a:effectLst/>
                <a:uLnTx/>
                <a:uFillTx/>
                <a:latin typeface="Calibri" panose="020F0502020204030204"/>
                <a:ea typeface="+mn-ea"/>
                <a:cs typeface="+mn-cs"/>
              </a:rPr>
              <a:t>  FICA &amp; IPERS - .65231</a:t>
            </a:r>
          </a:p>
          <a:p>
            <a:pPr lvl="1">
              <a:buFont typeface="Arial" charset="0"/>
              <a:buChar char="•"/>
              <a:defRPr/>
            </a:pPr>
            <a:r>
              <a:rPr kumimoji="0" lang="en-US" sz="1600" i="0" u="none" strike="noStrike" kern="1200" cap="none" spc="0" normalizeH="0" baseline="0" noProof="0" dirty="0">
                <a:ln>
                  <a:noFill/>
                </a:ln>
                <a:solidFill>
                  <a:srgbClr val="FF0000"/>
                </a:solidFill>
                <a:effectLst/>
                <a:uLnTx/>
                <a:uFillTx/>
                <a:latin typeface="Calibri" panose="020F0502020204030204"/>
                <a:ea typeface="+mn-ea"/>
                <a:cs typeface="+mn-cs"/>
              </a:rPr>
              <a:t>  Other Employee Benefits – .24412</a:t>
            </a:r>
          </a:p>
          <a:p>
            <a:pPr lvl="1">
              <a:buFont typeface="Arial" charset="0"/>
              <a:buChar char="•"/>
              <a:defRPr/>
            </a:pPr>
            <a:r>
              <a:rPr kumimoji="0" lang="en-US" sz="1600" i="0" u="none" strike="noStrike" kern="1200" cap="none" spc="0" normalizeH="0" baseline="0" noProof="0" dirty="0">
                <a:ln>
                  <a:noFill/>
                </a:ln>
                <a:solidFill>
                  <a:srgbClr val="FF0000"/>
                </a:solidFill>
                <a:effectLst/>
                <a:uLnTx/>
                <a:uFillTx/>
                <a:latin typeface="Calibri" panose="020F0502020204030204"/>
                <a:ea typeface="+mn-ea"/>
                <a:cs typeface="+mn-cs"/>
              </a:rPr>
              <a:t>  Debt Service- </a:t>
            </a:r>
            <a:r>
              <a:rPr kumimoji="0" lang="en-US" sz="1600" i="0" u="none" strike="noStrike" kern="1200" cap="none" spc="0" normalizeH="0" baseline="0" noProof="0" dirty="0">
                <a:ln>
                  <a:noFill/>
                </a:ln>
                <a:solidFill>
                  <a:srgbClr val="00B0F0"/>
                </a:solidFill>
                <a:effectLst/>
                <a:uLnTx/>
                <a:uFillTx/>
                <a:latin typeface="Calibri" panose="020F0502020204030204"/>
                <a:ea typeface="+mn-ea"/>
                <a:cs typeface="+mn-cs"/>
              </a:rPr>
              <a:t>.28</a:t>
            </a:r>
            <a:r>
              <a:rPr kumimoji="0" lang="en-US" sz="1600" i="0" u="none" kern="1200" cap="none" spc="0" normalizeH="0" baseline="0" noProof="0" dirty="0">
                <a:ln>
                  <a:noFill/>
                </a:ln>
                <a:solidFill>
                  <a:srgbClr val="00B0F0"/>
                </a:solidFill>
                <a:effectLst/>
                <a:uLnTx/>
                <a:uFillTx/>
                <a:latin typeface="Calibri" panose="020F0502020204030204"/>
                <a:ea typeface="+mn-ea"/>
                <a:cs typeface="+mn-cs"/>
              </a:rPr>
              <a:t>218</a:t>
            </a:r>
            <a:endParaRPr kumimoji="0" lang="en-US" sz="1600" i="0" u="none" strike="sngStrike" kern="1200" cap="none" spc="0" normalizeH="0" baseline="0" noProof="0" dirty="0">
              <a:ln>
                <a:noFill/>
              </a:ln>
              <a:solidFill>
                <a:srgbClr val="00B0F0"/>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 typeface="Arial" charset="0"/>
              <a:buChar char="•"/>
              <a:tabLst/>
              <a:defRPr/>
            </a:pPr>
            <a:endParaRPr kumimoji="0" lang="en-US" sz="160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i="0" u="none" strike="noStrike" kern="1200" cap="none" spc="0" normalizeH="0" baseline="0" noProof="0" dirty="0">
                <a:ln>
                  <a:noFill/>
                </a:ln>
                <a:solidFill>
                  <a:prstClr val="black"/>
                </a:solidFill>
                <a:effectLst/>
                <a:uLnTx/>
                <a:uFillTx/>
                <a:latin typeface="Calibri" panose="020F0502020204030204"/>
                <a:ea typeface="+mn-ea"/>
                <a:cs typeface="+mn-cs"/>
              </a:rPr>
              <a:t>Total tax rate for 2022/2023 </a:t>
            </a:r>
            <a:r>
              <a:rPr lang="en-US" sz="1600" dirty="0">
                <a:solidFill>
                  <a:prstClr val="black"/>
                </a:solidFill>
                <a:latin typeface="Calibri" panose="020F0502020204030204"/>
              </a:rPr>
              <a:t>is </a:t>
            </a:r>
            <a:r>
              <a:rPr kumimoji="0" lang="en-US" sz="1600" i="0" u="none" strike="noStrike" kern="1200" cap="none" spc="0" normalizeH="0" baseline="0" noProof="0" dirty="0">
                <a:ln>
                  <a:noFill/>
                </a:ln>
                <a:solidFill>
                  <a:prstClr val="black"/>
                </a:solidFill>
                <a:effectLst/>
                <a:uLnTx/>
                <a:uFillTx/>
                <a:latin typeface="Calibri" panose="020F0502020204030204"/>
                <a:ea typeface="+mn-ea"/>
                <a:cs typeface="+mn-cs"/>
              </a:rPr>
              <a:t>$10.00/$1,000 of valuation</a:t>
            </a:r>
          </a:p>
        </p:txBody>
      </p:sp>
    </p:spTree>
    <p:extLst>
      <p:ext uri="{BB962C8B-B14F-4D97-AF65-F5344CB8AC3E}">
        <p14:creationId xmlns:p14="http://schemas.microsoft.com/office/powerpoint/2010/main" val="206206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645CE-7F6C-466D-9671-38C5C4FE58B8}"/>
              </a:ext>
            </a:extLst>
          </p:cNvPr>
          <p:cNvSpPr>
            <a:spLocks noGrp="1"/>
          </p:cNvSpPr>
          <p:nvPr>
            <p:ph type="title"/>
          </p:nvPr>
        </p:nvSpPr>
        <p:spPr>
          <a:xfrm>
            <a:off x="628650" y="457200"/>
            <a:ext cx="7886700" cy="930273"/>
          </a:xfrm>
        </p:spPr>
        <p:txBody>
          <a:bodyPr>
            <a:noAutofit/>
          </a:bodyPr>
          <a:lstStyle/>
          <a:p>
            <a:pPr algn="ctr"/>
            <a:r>
              <a:rPr lang="en-US" sz="4000" b="1" dirty="0">
                <a:solidFill>
                  <a:schemeClr val="accent6">
                    <a:lumMod val="50000"/>
                  </a:schemeClr>
                </a:solidFill>
              </a:rPr>
              <a:t>FY 2022-23 Budget Summary</a:t>
            </a:r>
          </a:p>
        </p:txBody>
      </p:sp>
      <p:sp>
        <p:nvSpPr>
          <p:cNvPr id="3" name="Content Placeholder 2">
            <a:extLst>
              <a:ext uri="{FF2B5EF4-FFF2-40B4-BE49-F238E27FC236}">
                <a16:creationId xmlns:a16="http://schemas.microsoft.com/office/drawing/2014/main" id="{11558324-77F1-4819-A179-FC5C4534A4ED}"/>
              </a:ext>
            </a:extLst>
          </p:cNvPr>
          <p:cNvSpPr>
            <a:spLocks noGrp="1"/>
          </p:cNvSpPr>
          <p:nvPr>
            <p:ph idx="1"/>
          </p:nvPr>
        </p:nvSpPr>
        <p:spPr>
          <a:xfrm>
            <a:off x="628650" y="1447800"/>
            <a:ext cx="7886700" cy="4881563"/>
          </a:xfrm>
        </p:spPr>
        <p:txBody>
          <a:bodyPr>
            <a:normAutofit/>
          </a:bodyPr>
          <a:lstStyle/>
          <a:p>
            <a:r>
              <a:rPr lang="en-US" sz="2400" dirty="0"/>
              <a:t>The proposed 2022/23 budget is a balanced with budgeted revenues exceeding budgeted expenditures. The General Fund fund balance was not used to fund any operating or one-time expenditures. </a:t>
            </a:r>
          </a:p>
          <a:p>
            <a:r>
              <a:rPr lang="en-US" sz="2400" dirty="0"/>
              <a:t>The proposed budget is based on positioning the City to address economic challenges and capital projects.</a:t>
            </a:r>
          </a:p>
          <a:p>
            <a:r>
              <a:rPr lang="en-US" sz="2400" dirty="0"/>
              <a:t>Maintains existing levels of the services to the community and positions the City to meet new challenges.  </a:t>
            </a:r>
          </a:p>
          <a:p>
            <a:r>
              <a:rPr lang="en-US" sz="2400" dirty="0"/>
              <a:t>Future challenges could involve potential shortfalls in revenues from limited growth in taxable valuations</a:t>
            </a:r>
          </a:p>
          <a:p>
            <a:r>
              <a:rPr lang="en-US" sz="2400" dirty="0"/>
              <a:t>Having a strong General Fund balance and a Fund Balance Policy (</a:t>
            </a:r>
            <a:r>
              <a:rPr lang="en-US" sz="2400" dirty="0">
                <a:solidFill>
                  <a:srgbClr val="00B0F0"/>
                </a:solidFill>
              </a:rPr>
              <a:t>going</a:t>
            </a:r>
            <a:r>
              <a:rPr lang="en-US" sz="2400" dirty="0"/>
              <a:t> forward) in place will allow the city to be prepared for future challenges and opportunities.</a:t>
            </a:r>
          </a:p>
          <a:p>
            <a:endParaRPr lang="en-US" dirty="0"/>
          </a:p>
          <a:p>
            <a:endParaRPr lang="en-US" dirty="0"/>
          </a:p>
        </p:txBody>
      </p:sp>
    </p:spTree>
    <p:extLst>
      <p:ext uri="{BB962C8B-B14F-4D97-AF65-F5344CB8AC3E}">
        <p14:creationId xmlns:p14="http://schemas.microsoft.com/office/powerpoint/2010/main" val="4001654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4C4BD-35AE-447F-92C8-036DBA23B74E}"/>
              </a:ext>
            </a:extLst>
          </p:cNvPr>
          <p:cNvSpPr>
            <a:spLocks noGrp="1"/>
          </p:cNvSpPr>
          <p:nvPr>
            <p:ph type="title"/>
          </p:nvPr>
        </p:nvSpPr>
        <p:spPr>
          <a:xfrm>
            <a:off x="628650" y="1981200"/>
            <a:ext cx="7886700" cy="1325563"/>
          </a:xfrm>
        </p:spPr>
        <p:txBody>
          <a:bodyPr>
            <a:noAutofit/>
          </a:bodyPr>
          <a:lstStyle/>
          <a:p>
            <a:pPr algn="ctr"/>
            <a:r>
              <a:rPr lang="en-US" sz="4000" b="1" dirty="0">
                <a:solidFill>
                  <a:schemeClr val="accent6">
                    <a:lumMod val="75000"/>
                  </a:schemeClr>
                </a:solidFill>
              </a:rPr>
              <a:t>Supplemental</a:t>
            </a:r>
            <a:br>
              <a:rPr lang="en-US" sz="4000" b="1" dirty="0">
                <a:solidFill>
                  <a:schemeClr val="accent6">
                    <a:lumMod val="75000"/>
                  </a:schemeClr>
                </a:solidFill>
              </a:rPr>
            </a:br>
            <a:r>
              <a:rPr lang="en-US" sz="4000" b="1" dirty="0">
                <a:solidFill>
                  <a:schemeClr val="accent6">
                    <a:lumMod val="75000"/>
                  </a:schemeClr>
                </a:solidFill>
              </a:rPr>
              <a:t>&amp; </a:t>
            </a:r>
            <a:br>
              <a:rPr lang="en-US" sz="4000" b="1" dirty="0">
                <a:solidFill>
                  <a:schemeClr val="accent6">
                    <a:lumMod val="75000"/>
                  </a:schemeClr>
                </a:solidFill>
              </a:rPr>
            </a:br>
            <a:r>
              <a:rPr lang="en-US" sz="4000" b="1" dirty="0">
                <a:solidFill>
                  <a:schemeClr val="accent6">
                    <a:lumMod val="75000"/>
                  </a:schemeClr>
                </a:solidFill>
              </a:rPr>
              <a:t>Historical Information</a:t>
            </a:r>
            <a:br>
              <a:rPr lang="en-US" sz="4000" dirty="0">
                <a:solidFill>
                  <a:schemeClr val="accent6">
                    <a:lumMod val="75000"/>
                  </a:schemeClr>
                </a:solidFill>
              </a:rPr>
            </a:br>
            <a:endParaRPr lang="en-US" sz="4000" dirty="0">
              <a:solidFill>
                <a:schemeClr val="accent6">
                  <a:lumMod val="75000"/>
                </a:schemeClr>
              </a:solidFill>
            </a:endParaRPr>
          </a:p>
        </p:txBody>
      </p:sp>
      <p:sp>
        <p:nvSpPr>
          <p:cNvPr id="3" name="Slide Number Placeholder 2">
            <a:extLst>
              <a:ext uri="{FF2B5EF4-FFF2-40B4-BE49-F238E27FC236}">
                <a16:creationId xmlns:a16="http://schemas.microsoft.com/office/drawing/2014/main" id="{91089776-0D6B-4C54-92F6-474DE5373159}"/>
              </a:ext>
            </a:extLst>
          </p:cNvPr>
          <p:cNvSpPr>
            <a:spLocks noGrp="1"/>
          </p:cNvSpPr>
          <p:nvPr>
            <p:ph type="sldNum" sz="quarter" idx="12"/>
          </p:nvPr>
        </p:nvSpPr>
        <p:spPr/>
        <p:txBody>
          <a:bodyPr/>
          <a:lstStyle/>
          <a:p>
            <a:pPr>
              <a:defRPr/>
            </a:pPr>
            <a:fld id="{1F8DCCDB-82FC-4F4C-8AA4-E86C19ABBF26}" type="slidenum">
              <a:rPr lang="en-US" smtClean="0"/>
              <a:pPr>
                <a:defRPr/>
              </a:pPr>
              <a:t>13</a:t>
            </a:fld>
            <a:endParaRPr lang="en-US" dirty="0"/>
          </a:p>
        </p:txBody>
      </p:sp>
    </p:spTree>
    <p:extLst>
      <p:ext uri="{BB962C8B-B14F-4D97-AF65-F5344CB8AC3E}">
        <p14:creationId xmlns:p14="http://schemas.microsoft.com/office/powerpoint/2010/main" val="37689492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AFC18C0D-3C4A-4520-A9A6-E13DEA6AC146}" type="slidenum">
              <a:rPr lang="en-US" sz="1200" smtClean="0"/>
              <a:pPr>
                <a:defRPr/>
              </a:pPr>
              <a:t>14</a:t>
            </a:fld>
            <a:endParaRPr lang="en-US" sz="1200" dirty="0"/>
          </a:p>
        </p:txBody>
      </p:sp>
      <p:sp>
        <p:nvSpPr>
          <p:cNvPr id="3" name="Rectangle 2"/>
          <p:cNvSpPr/>
          <p:nvPr/>
        </p:nvSpPr>
        <p:spPr>
          <a:xfrm>
            <a:off x="762000" y="1142998"/>
            <a:ext cx="7696200" cy="2585323"/>
          </a:xfrm>
          <a:prstGeom prst="rect">
            <a:avLst/>
          </a:prstGeom>
        </p:spPr>
        <p:txBody>
          <a:bodyPr wrap="square">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6" name="Rectangle 5"/>
          <p:cNvSpPr/>
          <p:nvPr/>
        </p:nvSpPr>
        <p:spPr>
          <a:xfrm>
            <a:off x="685800" y="4114800"/>
            <a:ext cx="7848600" cy="2031325"/>
          </a:xfrm>
          <a:prstGeom prst="rect">
            <a:avLst/>
          </a:prstGeom>
        </p:spPr>
        <p:txBody>
          <a:bodyPr wrap="square">
            <a:spAutoFit/>
          </a:bodyPr>
          <a:lstStyle/>
          <a:p>
            <a:endParaRPr lang="en-US" dirty="0"/>
          </a:p>
          <a:p>
            <a:endParaRPr lang="en-US" dirty="0"/>
          </a:p>
          <a:p>
            <a:r>
              <a:rPr lang="en-US" dirty="0"/>
              <a:t>In Iowa there are 294 cities that have a lower tax rate and 646 cities that have a higher tax rates for </a:t>
            </a:r>
            <a:r>
              <a:rPr lang="en-US" b="1" u="sng" dirty="0"/>
              <a:t>Fiscal Year 2021/2022</a:t>
            </a:r>
            <a:r>
              <a:rPr lang="en-US" dirty="0"/>
              <a:t>.  Out of 27 cities in the 2,500 to 3,500 population range two have lower tax rates and 25 are higher.  They range from $7.77354 to $21.48613 with an average tax rate of $14.12966; compared to West Burlington’s tax levy rate of $9.65 for FY 2021/2022.</a:t>
            </a:r>
          </a:p>
        </p:txBody>
      </p:sp>
      <p:pic>
        <p:nvPicPr>
          <p:cNvPr id="2052" name="Picture 4" descr="Map of Iowa Counties"/>
          <p:cNvPicPr>
            <a:picLocks noChangeAspect="1" noChangeArrowheads="1"/>
          </p:cNvPicPr>
          <p:nvPr/>
        </p:nvPicPr>
        <p:blipFill>
          <a:blip r:embed="rId3" cstate="print"/>
          <a:srcRect/>
          <a:stretch>
            <a:fillRect/>
          </a:stretch>
        </p:blipFill>
        <p:spPr bwMode="auto">
          <a:xfrm>
            <a:off x="1371600" y="682541"/>
            <a:ext cx="6400800" cy="3712465"/>
          </a:xfrm>
          <a:prstGeom prst="rect">
            <a:avLst/>
          </a:prstGeom>
          <a:blipFill>
            <a:blip r:embed="rId4" cstate="print"/>
            <a:tile tx="0" ty="0" sx="100000" sy="100000" flip="none" algn="tl"/>
          </a:blipFill>
        </p:spPr>
      </p:pic>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534400" cy="1447800"/>
          </a:xfrm>
        </p:spPr>
        <p:txBody>
          <a:bodyPr>
            <a:normAutofit fontScale="90000"/>
          </a:bodyPr>
          <a:lstStyle/>
          <a:p>
            <a:pPr algn="ctr"/>
            <a:r>
              <a:rPr lang="en-US" b="1" dirty="0">
                <a:solidFill>
                  <a:schemeClr val="accent6">
                    <a:lumMod val="75000"/>
                  </a:schemeClr>
                </a:solidFill>
              </a:rPr>
              <a:t>Levy Rate Comparison With Other Cities in Des Moines County </a:t>
            </a:r>
            <a:r>
              <a:rPr lang="en-US" b="1" u="sng" dirty="0">
                <a:solidFill>
                  <a:schemeClr val="accent6">
                    <a:lumMod val="75000"/>
                  </a:schemeClr>
                </a:solidFill>
              </a:rPr>
              <a:t>FY 2021/2022</a:t>
            </a:r>
          </a:p>
        </p:txBody>
      </p:sp>
      <p:graphicFrame>
        <p:nvGraphicFramePr>
          <p:cNvPr id="5" name="Table Placeholder 4"/>
          <p:cNvGraphicFramePr>
            <a:graphicFrameLocks noGrp="1"/>
          </p:cNvGraphicFramePr>
          <p:nvPr>
            <p:ph type="tbl" idx="1"/>
            <p:extLst>
              <p:ext uri="{D42A27DB-BD31-4B8C-83A1-F6EECF244321}">
                <p14:modId xmlns:p14="http://schemas.microsoft.com/office/powerpoint/2010/main" val="2470501227"/>
              </p:ext>
            </p:extLst>
          </p:nvPr>
        </p:nvGraphicFramePr>
        <p:xfrm>
          <a:off x="1400097" y="2149475"/>
          <a:ext cx="6343806" cy="3725334"/>
        </p:xfrm>
        <a:graphic>
          <a:graphicData uri="http://schemas.openxmlformats.org/drawingml/2006/table">
            <a:tbl>
              <a:tblPr firstRow="1" bandRow="1">
                <a:tableStyleId>{5C22544A-7EE6-4342-B048-85BDC9FD1C3A}</a:tableStyleId>
              </a:tblPr>
              <a:tblGrid>
                <a:gridCol w="2931414">
                  <a:extLst>
                    <a:ext uri="{9D8B030D-6E8A-4147-A177-3AD203B41FA5}">
                      <a16:colId xmlns:a16="http://schemas.microsoft.com/office/drawing/2014/main" val="20000"/>
                    </a:ext>
                  </a:extLst>
                </a:gridCol>
                <a:gridCol w="3412392">
                  <a:extLst>
                    <a:ext uri="{9D8B030D-6E8A-4147-A177-3AD203B41FA5}">
                      <a16:colId xmlns:a16="http://schemas.microsoft.com/office/drawing/2014/main" val="20001"/>
                    </a:ext>
                  </a:extLst>
                </a:gridCol>
              </a:tblGrid>
              <a:tr h="620889">
                <a:tc>
                  <a:txBody>
                    <a:bodyPr/>
                    <a:lstStyle/>
                    <a:p>
                      <a:r>
                        <a:rPr lang="en-US" sz="3200" dirty="0"/>
                        <a:t>Entity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r>
                        <a:rPr lang="en-US" sz="3200" dirty="0"/>
                        <a:t>Levy Rate 21/22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0"/>
                  </a:ext>
                </a:extLst>
              </a:tr>
              <a:tr h="620889">
                <a:tc>
                  <a:txBody>
                    <a:bodyPr/>
                    <a:lstStyle/>
                    <a:p>
                      <a:r>
                        <a:rPr lang="en-US" sz="3200" dirty="0"/>
                        <a:t>Burlington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$15.43637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20889">
                <a:tc>
                  <a:txBody>
                    <a:bodyPr/>
                    <a:lstStyle/>
                    <a:p>
                      <a:r>
                        <a:rPr lang="en-US" sz="3200" dirty="0"/>
                        <a:t>Danville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  12.40364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2"/>
                  </a:ext>
                </a:extLst>
              </a:tr>
              <a:tr h="620889">
                <a:tc>
                  <a:txBody>
                    <a:bodyPr/>
                    <a:lstStyle/>
                    <a:p>
                      <a:r>
                        <a:rPr lang="en-US" sz="3200" dirty="0"/>
                        <a:t>Mediapolis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  11.21432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620889">
                <a:tc>
                  <a:txBody>
                    <a:bodyPr/>
                    <a:lstStyle/>
                    <a:p>
                      <a:r>
                        <a:rPr lang="en-US" sz="3200" dirty="0"/>
                        <a:t>Middletown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r>
                        <a:rPr lang="en-US" sz="3200" dirty="0">
                          <a:latin typeface="Arial" pitchFamily="34" charset="0"/>
                          <a:cs typeface="Arial" pitchFamily="34" charset="0"/>
                        </a:rPr>
                        <a:t>  12.33047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4"/>
                  </a:ext>
                </a:extLst>
              </a:tr>
              <a:tr h="620889">
                <a:tc>
                  <a:txBody>
                    <a:bodyPr/>
                    <a:lstStyle/>
                    <a:p>
                      <a:r>
                        <a:rPr lang="en-US" sz="3200" dirty="0"/>
                        <a:t>West Burlington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   9.65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normAutofit/>
          </a:bodyPr>
          <a:lstStyle/>
          <a:p>
            <a:pPr>
              <a:defRPr/>
            </a:pPr>
            <a:fld id="{80814E69-42A8-420E-9226-039D8B6CD93C}" type="slidenum">
              <a:rPr lang="en-US" sz="1200" smtClean="0"/>
              <a:pPr>
                <a:defRPr/>
              </a:pPr>
              <a:t>15</a:t>
            </a:fld>
            <a:endParaRPr lang="en-US" sz="12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51487" y="457201"/>
            <a:ext cx="7241026" cy="669925"/>
          </a:xfrm>
          <a:ln>
            <a:noFill/>
          </a:ln>
        </p:spPr>
        <p:txBody>
          <a:bodyPr>
            <a:normAutofit fontScale="90000"/>
          </a:bodyPr>
          <a:lstStyle/>
          <a:p>
            <a:pPr algn="ctr"/>
            <a:r>
              <a:rPr lang="en-US" b="1" dirty="0">
                <a:solidFill>
                  <a:schemeClr val="accent6">
                    <a:lumMod val="75000"/>
                  </a:schemeClr>
                </a:solidFill>
              </a:rPr>
              <a:t>100% Valuation History</a:t>
            </a:r>
            <a:br>
              <a:rPr lang="en-US" b="1" dirty="0">
                <a:solidFill>
                  <a:schemeClr val="accent6">
                    <a:lumMod val="75000"/>
                  </a:schemeClr>
                </a:solidFill>
              </a:rPr>
            </a:br>
            <a:r>
              <a:rPr lang="en-US" sz="1800" b="1" dirty="0">
                <a:solidFill>
                  <a:schemeClr val="accent6">
                    <a:lumMod val="75000"/>
                  </a:schemeClr>
                </a:solidFill>
              </a:rPr>
              <a:t>Valuations by Major Classes</a:t>
            </a:r>
            <a:br>
              <a:rPr lang="en-US" sz="2200" b="1" dirty="0">
                <a:solidFill>
                  <a:schemeClr val="accent6">
                    <a:lumMod val="75000"/>
                  </a:schemeClr>
                </a:solidFill>
              </a:rPr>
            </a:br>
            <a:endParaRPr lang="en-US" sz="2200" b="1" dirty="0">
              <a:solidFill>
                <a:schemeClr val="accent6">
                  <a:lumMod val="75000"/>
                </a:schemeClr>
              </a:solidFill>
            </a:endParaRPr>
          </a:p>
        </p:txBody>
      </p:sp>
      <p:sp>
        <p:nvSpPr>
          <p:cNvPr id="3" name="Slide Number Placeholder 2"/>
          <p:cNvSpPr>
            <a:spLocks noGrp="1"/>
          </p:cNvSpPr>
          <p:nvPr>
            <p:ph type="sldNum" sz="quarter" idx="12"/>
          </p:nvPr>
        </p:nvSpPr>
        <p:spPr/>
        <p:txBody>
          <a:bodyPr/>
          <a:lstStyle/>
          <a:p>
            <a:pPr>
              <a:defRPr/>
            </a:pPr>
            <a:fld id="{1F8DCCDB-82FC-4F4C-8AA4-E86C19ABBF26}" type="slidenum">
              <a:rPr lang="en-US" sz="1200" smtClean="0"/>
              <a:pPr>
                <a:defRPr/>
              </a:pPr>
              <a:t>16</a:t>
            </a:fld>
            <a:endParaRPr lang="en-US" sz="1200" dirty="0"/>
          </a:p>
        </p:txBody>
      </p:sp>
      <p:graphicFrame>
        <p:nvGraphicFramePr>
          <p:cNvPr id="4" name="Table 3"/>
          <p:cNvGraphicFramePr>
            <a:graphicFrameLocks noGrp="1"/>
          </p:cNvGraphicFramePr>
          <p:nvPr>
            <p:extLst>
              <p:ext uri="{D42A27DB-BD31-4B8C-83A1-F6EECF244321}">
                <p14:modId xmlns:p14="http://schemas.microsoft.com/office/powerpoint/2010/main" val="214963946"/>
              </p:ext>
            </p:extLst>
          </p:nvPr>
        </p:nvGraphicFramePr>
        <p:xfrm>
          <a:off x="328190" y="1066800"/>
          <a:ext cx="8487620" cy="5014915"/>
        </p:xfrm>
        <a:graphic>
          <a:graphicData uri="http://schemas.openxmlformats.org/drawingml/2006/table">
            <a:tbl>
              <a:tblPr/>
              <a:tblGrid>
                <a:gridCol w="1269605">
                  <a:extLst>
                    <a:ext uri="{9D8B030D-6E8A-4147-A177-3AD203B41FA5}">
                      <a16:colId xmlns:a16="http://schemas.microsoft.com/office/drawing/2014/main" val="20000"/>
                    </a:ext>
                  </a:extLst>
                </a:gridCol>
                <a:gridCol w="1144195">
                  <a:extLst>
                    <a:ext uri="{9D8B030D-6E8A-4147-A177-3AD203B41FA5}">
                      <a16:colId xmlns:a16="http://schemas.microsoft.com/office/drawing/2014/main" val="20001"/>
                    </a:ext>
                  </a:extLst>
                </a:gridCol>
                <a:gridCol w="899011">
                  <a:extLst>
                    <a:ext uri="{9D8B030D-6E8A-4147-A177-3AD203B41FA5}">
                      <a16:colId xmlns:a16="http://schemas.microsoft.com/office/drawing/2014/main" val="20002"/>
                    </a:ext>
                  </a:extLst>
                </a:gridCol>
                <a:gridCol w="810802">
                  <a:extLst>
                    <a:ext uri="{9D8B030D-6E8A-4147-A177-3AD203B41FA5}">
                      <a16:colId xmlns:a16="http://schemas.microsoft.com/office/drawing/2014/main" val="20003"/>
                    </a:ext>
                  </a:extLst>
                </a:gridCol>
                <a:gridCol w="1225924">
                  <a:extLst>
                    <a:ext uri="{9D8B030D-6E8A-4147-A177-3AD203B41FA5}">
                      <a16:colId xmlns:a16="http://schemas.microsoft.com/office/drawing/2014/main" val="20005"/>
                    </a:ext>
                  </a:extLst>
                </a:gridCol>
                <a:gridCol w="1225924">
                  <a:extLst>
                    <a:ext uri="{9D8B030D-6E8A-4147-A177-3AD203B41FA5}">
                      <a16:colId xmlns:a16="http://schemas.microsoft.com/office/drawing/2014/main" val="20006"/>
                    </a:ext>
                  </a:extLst>
                </a:gridCol>
                <a:gridCol w="817284">
                  <a:extLst>
                    <a:ext uri="{9D8B030D-6E8A-4147-A177-3AD203B41FA5}">
                      <a16:colId xmlns:a16="http://schemas.microsoft.com/office/drawing/2014/main" val="20007"/>
                    </a:ext>
                  </a:extLst>
                </a:gridCol>
                <a:gridCol w="1094875">
                  <a:extLst>
                    <a:ext uri="{9D8B030D-6E8A-4147-A177-3AD203B41FA5}">
                      <a16:colId xmlns:a16="http://schemas.microsoft.com/office/drawing/2014/main" val="20008"/>
                    </a:ext>
                  </a:extLst>
                </a:gridCol>
              </a:tblGrid>
              <a:tr h="835746">
                <a:tc>
                  <a:txBody>
                    <a:bodyPr/>
                    <a:lstStyle/>
                    <a:p>
                      <a:pPr algn="ctr" fontAlgn="b"/>
                      <a:r>
                        <a:rPr lang="en-US" sz="1050" b="1" i="0" u="none" strike="noStrike" dirty="0">
                          <a:solidFill>
                            <a:schemeClr val="tx1"/>
                          </a:solidFill>
                          <a:latin typeface="Calibri"/>
                        </a:rPr>
                        <a:t>Date of Valuations</a:t>
                      </a:r>
                    </a:p>
                  </a:txBody>
                  <a:tcPr marL="4521" marR="4521" marT="4521" marB="0" anchor="b">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latin typeface="Calibri"/>
                        </a:rPr>
                        <a:t>Used for Budget Year</a:t>
                      </a:r>
                    </a:p>
                  </a:txBody>
                  <a:tcPr marL="4521" marR="4521" marT="4521" marB="0" anchor="b">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latin typeface="Calibri"/>
                        </a:rPr>
                        <a:t>100% Valuations w/o Ag </a:t>
                      </a:r>
                    </a:p>
                  </a:txBody>
                  <a:tcPr marL="4521" marR="4521" marT="4521"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latin typeface="Calibri"/>
                        </a:rPr>
                        <a:t>Rate of Growth</a:t>
                      </a:r>
                    </a:p>
                  </a:txBody>
                  <a:tcPr marL="4521" marR="4521" marT="4521"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latin typeface="Calibri"/>
                        </a:rPr>
                        <a:t>Residential</a:t>
                      </a:r>
                    </a:p>
                  </a:txBody>
                  <a:tcPr marL="4521" marR="4521" marT="4521"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latin typeface="Calibri"/>
                        </a:rPr>
                        <a:t>  Commercial</a:t>
                      </a:r>
                    </a:p>
                  </a:txBody>
                  <a:tcPr marL="4521" marR="4521" marT="4521"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latin typeface="Calibri"/>
                        </a:rPr>
                        <a:t>Industrial</a:t>
                      </a:r>
                    </a:p>
                  </a:txBody>
                  <a:tcPr marL="4521" marR="4521" marT="4521"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latin typeface="Calibri"/>
                        </a:rPr>
                        <a:t>Multi-Residential</a:t>
                      </a:r>
                    </a:p>
                  </a:txBody>
                  <a:tcPr marL="4521" marR="4521" marT="4521"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10863">
                <a:tc>
                  <a:txBody>
                    <a:bodyPr/>
                    <a:lstStyle/>
                    <a:p>
                      <a:pPr algn="ctr" fontAlgn="b"/>
                      <a:r>
                        <a:rPr lang="en-US" sz="1050" b="1" i="0" u="none" strike="noStrike" dirty="0">
                          <a:solidFill>
                            <a:srgbClr val="000000"/>
                          </a:solidFill>
                          <a:effectLst/>
                          <a:latin typeface="Calibri" panose="020F0502020204030204" pitchFamily="34" charset="0"/>
                        </a:rPr>
                        <a:t>January 1, 2021</a:t>
                      </a:r>
                    </a:p>
                  </a:txBody>
                  <a:tcPr marL="9525" marR="9525" marT="9525" marB="0" anchor="b">
                    <a:lnL>
                      <a:noFill/>
                    </a:lnL>
                    <a:lnR>
                      <a:noFill/>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FY 22/23</a:t>
                      </a:r>
                    </a:p>
                  </a:txBody>
                  <a:tcPr marL="9525" marR="9525" marT="9525" marB="0" anchor="b">
                    <a:lnL>
                      <a:noFill/>
                    </a:lnL>
                    <a:lnR>
                      <a:noFill/>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312,315,259</a:t>
                      </a:r>
                    </a:p>
                  </a:txBody>
                  <a:tcPr marL="9525" marR="9525" marT="9525" marB="0" anchor="b">
                    <a:lnL>
                      <a:noFill/>
                    </a:lnL>
                    <a:lnR>
                      <a:noFill/>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1.31%</a:t>
                      </a:r>
                    </a:p>
                  </a:txBody>
                  <a:tcPr marL="9525" marR="9525" marT="9525" marB="0" anchor="b">
                    <a:lnL>
                      <a:noFill/>
                    </a:lnL>
                    <a:lnR>
                      <a:noFill/>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132,867,100</a:t>
                      </a:r>
                    </a:p>
                  </a:txBody>
                  <a:tcPr marL="9525" marR="9525" marT="9525" marB="0" anchor="b">
                    <a:lnL>
                      <a:noFill/>
                    </a:lnL>
                    <a:lnR>
                      <a:noFill/>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127,997,276</a:t>
                      </a:r>
                    </a:p>
                  </a:txBody>
                  <a:tcPr marL="9525" marR="9525" marT="9525" marB="0" anchor="b">
                    <a:lnL>
                      <a:noFill/>
                    </a:lnL>
                    <a:lnR>
                      <a:noFill/>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12,265,210</a:t>
                      </a:r>
                    </a:p>
                  </a:txBody>
                  <a:tcPr marL="9525" marR="9525" marT="9525" marB="0" anchor="b">
                    <a:lnL>
                      <a:noFill/>
                    </a:lnL>
                    <a:lnR>
                      <a:noFill/>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8,187,760</a:t>
                      </a:r>
                    </a:p>
                  </a:txBody>
                  <a:tcPr marL="9525" marR="9525" marT="9525" marB="0" anchor="b">
                    <a:lnL>
                      <a:noFill/>
                    </a:lnL>
                    <a:lnR>
                      <a:noFill/>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5438575"/>
                  </a:ext>
                </a:extLst>
              </a:tr>
              <a:tr h="481339">
                <a:tc>
                  <a:txBody>
                    <a:bodyPr/>
                    <a:lstStyle/>
                    <a:p>
                      <a:pPr algn="ctr" fontAlgn="b"/>
                      <a:r>
                        <a:rPr lang="en-US" sz="1050" b="1" i="0" u="none" strike="noStrike" dirty="0">
                          <a:solidFill>
                            <a:srgbClr val="000000"/>
                          </a:solidFill>
                          <a:effectLst/>
                          <a:latin typeface="Calibri" panose="020F0502020204030204" pitchFamily="34" charset="0"/>
                        </a:rPr>
                        <a:t>January 1, 2020</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FY 21/22</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308,287,791</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1.09%</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131,956,300</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126,369,171</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12,124,580</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8,121,640</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7925827"/>
                  </a:ext>
                </a:extLst>
              </a:tr>
              <a:tr h="481339">
                <a:tc>
                  <a:txBody>
                    <a:bodyPr/>
                    <a:lstStyle/>
                    <a:p>
                      <a:pPr algn="ctr" fontAlgn="b"/>
                      <a:r>
                        <a:rPr lang="en-US" sz="1050" b="1" i="0" u="none" strike="noStrike" dirty="0">
                          <a:solidFill>
                            <a:srgbClr val="000000"/>
                          </a:solidFill>
                          <a:effectLst/>
                          <a:latin typeface="Calibri" panose="020F0502020204030204" pitchFamily="34" charset="0"/>
                        </a:rPr>
                        <a:t>January 1, 2019</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FY 20/21</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304,954,559</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3.74%</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131,175,100</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123,963,895</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12,124,580</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7,971,040</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90168826"/>
                  </a:ext>
                </a:extLst>
              </a:tr>
              <a:tr h="400804">
                <a:tc>
                  <a:txBody>
                    <a:bodyPr/>
                    <a:lstStyle/>
                    <a:p>
                      <a:pPr algn="ctr" fontAlgn="b"/>
                      <a:r>
                        <a:rPr lang="en-US" sz="1050" b="1" i="0" u="none" strike="noStrike" dirty="0">
                          <a:solidFill>
                            <a:srgbClr val="000000"/>
                          </a:solidFill>
                          <a:effectLst/>
                          <a:latin typeface="Calibri" panose="020F0502020204030204" pitchFamily="34" charset="0"/>
                        </a:rPr>
                        <a:t>January 1, 2018</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FY 19/20</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293,959,946</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endParaRPr lang="en-US" sz="1050" b="1" i="0" u="none" strike="noStrike" dirty="0">
                        <a:solidFill>
                          <a:srgbClr val="000000"/>
                        </a:solidFill>
                        <a:effectLst/>
                        <a:latin typeface="Calibri" panose="020F0502020204030204" pitchFamily="34" charset="0"/>
                      </a:endParaRPr>
                    </a:p>
                    <a:p>
                      <a:pPr algn="ctr" fontAlgn="b"/>
                      <a:r>
                        <a:rPr lang="en-US" sz="1050" b="1" i="0" u="none" strike="noStrike" dirty="0">
                          <a:solidFill>
                            <a:srgbClr val="000000"/>
                          </a:solidFill>
                          <a:effectLst/>
                          <a:latin typeface="Calibri" panose="020F0502020204030204" pitchFamily="34" charset="0"/>
                        </a:rPr>
                        <a:t>7.58%</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115,149,100</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        129,458,833</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        12,003,850</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                      7,971,040</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452044464"/>
                  </a:ext>
                </a:extLst>
              </a:tr>
              <a:tr h="400804">
                <a:tc>
                  <a:txBody>
                    <a:bodyPr/>
                    <a:lstStyle/>
                    <a:p>
                      <a:pPr algn="ctr" fontAlgn="b"/>
                      <a:r>
                        <a:rPr lang="en-US" sz="1050" b="1" i="0" u="none" strike="noStrike" dirty="0">
                          <a:solidFill>
                            <a:srgbClr val="000000"/>
                          </a:solidFill>
                          <a:effectLst/>
                          <a:latin typeface="Calibri" panose="020F0502020204030204" pitchFamily="34" charset="0"/>
                        </a:rPr>
                        <a:t>January 1, 2017</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FY 18/19</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                273,251,737</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5.25%</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        112,451,800</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        118,989,130</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        13,472,920 </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                      6,157,022</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188426844"/>
                  </a:ext>
                </a:extLst>
              </a:tr>
              <a:tr h="400804">
                <a:tc>
                  <a:txBody>
                    <a:bodyPr/>
                    <a:lstStyle/>
                    <a:p>
                      <a:pPr algn="ctr" fontAlgn="b"/>
                      <a:r>
                        <a:rPr lang="en-US" sz="1050" b="1" i="0" u="none" strike="noStrike" dirty="0">
                          <a:solidFill>
                            <a:srgbClr val="000000"/>
                          </a:solidFill>
                          <a:effectLst/>
                          <a:latin typeface="Calibri" panose="020F0502020204030204" pitchFamily="34" charset="0"/>
                        </a:rPr>
                        <a:t>January 1, 2016</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FY 17/18</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                259,624,705 </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5.13%</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        108,563,700 </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        113,647,076 </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        13,356,990 </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                      2,478,492 </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213109839"/>
                  </a:ext>
                </a:extLst>
              </a:tr>
              <a:tr h="400804">
                <a:tc>
                  <a:txBody>
                    <a:bodyPr/>
                    <a:lstStyle/>
                    <a:p>
                      <a:pPr algn="ctr" fontAlgn="b"/>
                      <a:r>
                        <a:rPr lang="en-US" sz="1050" b="1" i="0" u="none" strike="noStrike" dirty="0">
                          <a:solidFill>
                            <a:srgbClr val="000000"/>
                          </a:solidFill>
                          <a:effectLst/>
                          <a:latin typeface="Calibri" panose="020F0502020204030204" pitchFamily="34" charset="0"/>
                        </a:rPr>
                        <a:t>January 1, 2015</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a:solidFill>
                            <a:schemeClr val="tx1"/>
                          </a:solidFill>
                          <a:effectLst/>
                          <a:latin typeface="Calibri" panose="020F0502020204030204" pitchFamily="34" charset="0"/>
                        </a:rPr>
                        <a:t>FY 16/17</a:t>
                      </a:r>
                      <a:endParaRPr lang="en-US" sz="1050" b="1" i="0" u="none" strike="noStrike" dirty="0">
                        <a:solidFill>
                          <a:schemeClr val="tx1"/>
                        </a:solidFill>
                        <a:effectLst/>
                        <a:latin typeface="Calibri" panose="020F0502020204030204" pitchFamily="34" charset="0"/>
                      </a:endParaRP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                246,960,856 </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a:solidFill>
                            <a:srgbClr val="000000"/>
                          </a:solidFill>
                          <a:effectLst/>
                          <a:latin typeface="Calibri" panose="020F0502020204030204" pitchFamily="34" charset="0"/>
                        </a:rPr>
                        <a:t>5.07%</a:t>
                      </a:r>
                      <a:endParaRPr lang="en-US" sz="1050" b="1" i="0" u="none" strike="noStrike" dirty="0">
                        <a:solidFill>
                          <a:srgbClr val="000000"/>
                        </a:solidFill>
                        <a:effectLst/>
                        <a:latin typeface="Calibri" panose="020F0502020204030204" pitchFamily="34" charset="0"/>
                      </a:endParaRP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a:solidFill>
                            <a:srgbClr val="000000"/>
                          </a:solidFill>
                          <a:effectLst/>
                          <a:latin typeface="Calibri" panose="020F0502020204030204" pitchFamily="34" charset="0"/>
                        </a:rPr>
                        <a:t>        107,535,400 </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        103,346,811 </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        14,353,720 </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                      2,285,889 </a:t>
                      </a:r>
                    </a:p>
                  </a:txBody>
                  <a:tcPr marL="9525" marR="9525" marT="9525" marB="0" anchor="b">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889312632"/>
                  </a:ext>
                </a:extLst>
              </a:tr>
              <a:tr h="400804">
                <a:tc>
                  <a:txBody>
                    <a:bodyPr/>
                    <a:lstStyle/>
                    <a:p>
                      <a:pPr algn="ctr" fontAlgn="b"/>
                      <a:r>
                        <a:rPr lang="en-US" sz="1050" b="1" i="0" u="none" strike="noStrike" dirty="0">
                          <a:solidFill>
                            <a:srgbClr val="000000"/>
                          </a:solidFill>
                          <a:effectLst/>
                          <a:latin typeface="Calibri" panose="020F0502020204030204" pitchFamily="34" charset="0"/>
                        </a:rPr>
                        <a:t>January 1, 2014</a:t>
                      </a:r>
                    </a:p>
                  </a:txBody>
                  <a:tcPr marL="9525" marR="9525" marT="9525" marB="0" anchor="b">
                    <a:lnL>
                      <a:noFill/>
                    </a:lnL>
                    <a:lnR>
                      <a:noFill/>
                    </a:lnR>
                    <a:lnT>
                      <a:noFill/>
                    </a:lnT>
                    <a:lnB>
                      <a:noFill/>
                    </a:lnB>
                    <a:lnTlToBr w="12700" cmpd="sng">
                      <a:noFill/>
                      <a:prstDash val="solid"/>
                    </a:lnTlToBr>
                    <a:lnBlToTr w="12700" cmpd="sng">
                      <a:noFill/>
                      <a:prstDash val="solid"/>
                    </a:lnBlToTr>
                    <a:noFill/>
                  </a:tcPr>
                </a:tc>
                <a:tc>
                  <a:txBody>
                    <a:bodyPr/>
                    <a:lstStyle/>
                    <a:p>
                      <a:pPr algn="ctr" fontAlgn="b"/>
                      <a:r>
                        <a:rPr lang="en-US" sz="1050" b="1" i="0" u="none" strike="noStrike">
                          <a:solidFill>
                            <a:schemeClr val="tx1"/>
                          </a:solidFill>
                          <a:effectLst/>
                          <a:latin typeface="Calibri" panose="020F0502020204030204" pitchFamily="34" charset="0"/>
                        </a:rPr>
                        <a:t>FY 15/16</a:t>
                      </a:r>
                    </a:p>
                  </a:txBody>
                  <a:tcPr marL="9525" marR="9525" marT="9525" marB="0" anchor="b">
                    <a:lnL>
                      <a:noFill/>
                    </a:lnL>
                    <a:lnR>
                      <a:noFill/>
                    </a:lnR>
                    <a:lnT>
                      <a:noFill/>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                235,042,389 </a:t>
                      </a:r>
                    </a:p>
                  </a:txBody>
                  <a:tcPr marL="9525" marR="9525" marT="9525" marB="0" anchor="b">
                    <a:lnL>
                      <a:noFill/>
                    </a:lnL>
                    <a:lnR>
                      <a:noFill/>
                    </a:lnR>
                    <a:lnT>
                      <a:noFill/>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6.03%</a:t>
                      </a:r>
                    </a:p>
                  </a:txBody>
                  <a:tcPr marL="9525" marR="9525" marT="9525" marB="0" anchor="b">
                    <a:lnL>
                      <a:noFill/>
                    </a:lnL>
                    <a:lnR>
                      <a:noFill/>
                    </a:lnR>
                    <a:lnT>
                      <a:noFill/>
                    </a:lnT>
                    <a:lnB>
                      <a:noFill/>
                    </a:lnB>
                    <a:lnTlToBr w="12700" cmpd="sng">
                      <a:noFill/>
                      <a:prstDash val="solid"/>
                    </a:lnTlToBr>
                    <a:lnBlToTr w="12700" cmpd="sng">
                      <a:noFill/>
                      <a:prstDash val="solid"/>
                    </a:lnBlToTr>
                    <a:noFill/>
                  </a:tcPr>
                </a:tc>
                <a:tc>
                  <a:txBody>
                    <a:bodyPr/>
                    <a:lstStyle/>
                    <a:p>
                      <a:pPr algn="ctr" fontAlgn="b"/>
                      <a:r>
                        <a:rPr lang="en-US" sz="1050" b="1" i="0" u="none" strike="noStrike">
                          <a:solidFill>
                            <a:srgbClr val="000000"/>
                          </a:solidFill>
                          <a:effectLst/>
                          <a:latin typeface="Calibri" panose="020F0502020204030204" pitchFamily="34" charset="0"/>
                        </a:rPr>
                        <a:t>        106,763,800 </a:t>
                      </a:r>
                      <a:endParaRPr lang="en-US" sz="1050" b="1"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lnTlToBr w="12700" cmpd="sng">
                      <a:noFill/>
                      <a:prstDash val="solid"/>
                    </a:lnTlToBr>
                    <a:lnBlToTr w="12700" cmpd="sng">
                      <a:noFill/>
                      <a:prstDash val="solid"/>
                    </a:lnBlToTr>
                    <a:noFill/>
                  </a:tcPr>
                </a:tc>
                <a:tc>
                  <a:txBody>
                    <a:bodyPr/>
                    <a:lstStyle/>
                    <a:p>
                      <a:pPr algn="ctr" fontAlgn="b"/>
                      <a:r>
                        <a:rPr lang="en-US" sz="1050" b="1" i="0" u="none" strike="noStrike">
                          <a:solidFill>
                            <a:schemeClr val="tx1"/>
                          </a:solidFill>
                          <a:effectLst/>
                          <a:latin typeface="Calibri" panose="020F0502020204030204" pitchFamily="34" charset="0"/>
                        </a:rPr>
                        <a:t>          97,040,940 </a:t>
                      </a:r>
                      <a:endParaRPr lang="en-US" sz="1050" b="1" i="0" u="none" strike="noStrike" dirty="0">
                        <a:solidFill>
                          <a:schemeClr val="tx1"/>
                        </a:solidFill>
                        <a:effectLst/>
                        <a:latin typeface="Calibri" panose="020F0502020204030204" pitchFamily="34" charset="0"/>
                      </a:endParaRPr>
                    </a:p>
                  </a:txBody>
                  <a:tcPr marL="9525" marR="9525" marT="9525" marB="0" anchor="b">
                    <a:lnL>
                      <a:noFill/>
                    </a:lnL>
                    <a:lnR>
                      <a:noFill/>
                    </a:lnR>
                    <a:lnT>
                      <a:noFill/>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        15,049,660 </a:t>
                      </a:r>
                    </a:p>
                  </a:txBody>
                  <a:tcPr marL="9525" marR="9525" marT="9525" marB="0" anchor="b">
                    <a:lnL>
                      <a:noFill/>
                    </a:lnL>
                    <a:lnR>
                      <a:noFill/>
                    </a:lnR>
                    <a:lnT>
                      <a:noFill/>
                    </a:lnT>
                    <a:lnB>
                      <a:noFill/>
                    </a:lnB>
                    <a:lnTlToBr w="12700" cmpd="sng">
                      <a:noFill/>
                      <a:prstDash val="solid"/>
                    </a:lnTlToBr>
                    <a:lnBlToTr w="12700" cmpd="sng">
                      <a:noFill/>
                      <a:prstDash val="solid"/>
                    </a:lnBlToTr>
                    <a:noFill/>
                  </a:tcPr>
                </a:tc>
                <a:tc>
                  <a:txBody>
                    <a:bodyPr/>
                    <a:lstStyle/>
                    <a:p>
                      <a:pPr algn="ctr" fontAlgn="b"/>
                      <a:endParaRPr lang="en-US" sz="1050" b="1" i="0" u="none" strike="noStrike" dirty="0">
                        <a:solidFill>
                          <a:schemeClr val="tx1"/>
                        </a:solidFill>
                        <a:effectLst/>
                        <a:latin typeface="Calibri" panose="020F0502020204030204" pitchFamily="34" charset="0"/>
                      </a:endParaRPr>
                    </a:p>
                  </a:txBody>
                  <a:tcPr marL="9525" marR="9525" marT="9525" marB="0" anchor="b">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400804">
                <a:tc>
                  <a:txBody>
                    <a:bodyPr/>
                    <a:lstStyle/>
                    <a:p>
                      <a:pPr algn="ctr" fontAlgn="b"/>
                      <a:r>
                        <a:rPr lang="en-US" sz="1050" b="1" i="0" u="none" strike="noStrike" dirty="0">
                          <a:solidFill>
                            <a:srgbClr val="000000"/>
                          </a:solidFill>
                          <a:effectLst/>
                          <a:latin typeface="Calibri" panose="020F0502020204030204" pitchFamily="34" charset="0"/>
                        </a:rPr>
                        <a:t>January 1, 2013</a:t>
                      </a:r>
                    </a:p>
                  </a:txBody>
                  <a:tcPr marL="9525" marR="9525" marT="9525" marB="0" anchor="b">
                    <a:lnL>
                      <a:noFill/>
                    </a:lnL>
                    <a:lnR>
                      <a:noFill/>
                    </a:lnR>
                    <a:lnT>
                      <a:noFill/>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FY 14/15</a:t>
                      </a:r>
                    </a:p>
                  </a:txBody>
                  <a:tcPr marL="9525" marR="9525" marT="9525" marB="0" anchor="b">
                    <a:lnL>
                      <a:noFill/>
                    </a:lnL>
                    <a:lnR>
                      <a:noFill/>
                    </a:lnR>
                    <a:lnT>
                      <a:noFill/>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                221,680,897 </a:t>
                      </a:r>
                    </a:p>
                  </a:txBody>
                  <a:tcPr marL="9525" marR="9525" marT="9525" marB="0" anchor="b">
                    <a:lnL>
                      <a:noFill/>
                    </a:lnL>
                    <a:lnR>
                      <a:noFill/>
                    </a:lnR>
                    <a:lnT>
                      <a:noFill/>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2.63%</a:t>
                      </a:r>
                    </a:p>
                  </a:txBody>
                  <a:tcPr marL="9525" marR="9525" marT="9525" marB="0" anchor="b">
                    <a:lnL>
                      <a:noFill/>
                    </a:lnL>
                    <a:lnR>
                      <a:noFill/>
                    </a:lnR>
                    <a:lnT>
                      <a:noFill/>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          96,926,900 </a:t>
                      </a:r>
                    </a:p>
                  </a:txBody>
                  <a:tcPr marL="9525" marR="9525" marT="9525" marB="0" anchor="b">
                    <a:lnL>
                      <a:noFill/>
                    </a:lnL>
                    <a:lnR>
                      <a:noFill/>
                    </a:lnR>
                    <a:lnT>
                      <a:noFill/>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          96,215,604 </a:t>
                      </a:r>
                    </a:p>
                  </a:txBody>
                  <a:tcPr marL="9525" marR="9525" marT="9525" marB="0" anchor="b">
                    <a:lnL>
                      <a:noFill/>
                    </a:lnL>
                    <a:lnR>
                      <a:noFill/>
                    </a:lnR>
                    <a:lnT>
                      <a:noFill/>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        13,112,060 </a:t>
                      </a:r>
                    </a:p>
                  </a:txBody>
                  <a:tcPr marL="9525" marR="9525" marT="9525" marB="0" anchor="b">
                    <a:lnL>
                      <a:noFill/>
                    </a:lnL>
                    <a:lnR>
                      <a:noFill/>
                    </a:lnR>
                    <a:lnT>
                      <a:noFill/>
                    </a:lnT>
                    <a:lnB>
                      <a:noFill/>
                    </a:lnB>
                    <a:lnTlToBr w="12700" cmpd="sng">
                      <a:noFill/>
                      <a:prstDash val="solid"/>
                    </a:lnTlToBr>
                    <a:lnBlToTr w="12700" cmpd="sng">
                      <a:noFill/>
                      <a:prstDash val="solid"/>
                    </a:lnBlToTr>
                    <a:noFill/>
                  </a:tcPr>
                </a:tc>
                <a:tc>
                  <a:txBody>
                    <a:bodyPr/>
                    <a:lstStyle/>
                    <a:p>
                      <a:pPr algn="ctr" fontAlgn="b"/>
                      <a:endParaRPr lang="en-US" sz="1050" b="1" i="0" u="none" strike="noStrike" dirty="0">
                        <a:solidFill>
                          <a:schemeClr val="tx1"/>
                        </a:solidFill>
                        <a:effectLst/>
                        <a:latin typeface="Calibri" panose="020F0502020204030204" pitchFamily="34" charset="0"/>
                      </a:endParaRPr>
                    </a:p>
                  </a:txBody>
                  <a:tcPr marL="9525" marR="9525" marT="9525" marB="0" anchor="b">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400804">
                <a:tc>
                  <a:txBody>
                    <a:bodyPr/>
                    <a:lstStyle/>
                    <a:p>
                      <a:pPr algn="ctr" fontAlgn="b"/>
                      <a:r>
                        <a:rPr lang="en-US" sz="1050" b="1" i="0" u="none" strike="noStrike" dirty="0">
                          <a:solidFill>
                            <a:srgbClr val="000000"/>
                          </a:solidFill>
                          <a:effectLst/>
                          <a:latin typeface="Calibri" panose="020F0502020204030204" pitchFamily="34" charset="0"/>
                        </a:rPr>
                        <a:t>January 1, 2012</a:t>
                      </a:r>
                    </a:p>
                  </a:txBody>
                  <a:tcPr marL="9525" marR="9525" marT="9525" marB="0" anchor="b">
                    <a:lnL>
                      <a:noFill/>
                    </a:lnL>
                    <a:lnR>
                      <a:noFill/>
                    </a:lnR>
                    <a:lnT>
                      <a:noFill/>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FY 13/14</a:t>
                      </a:r>
                    </a:p>
                  </a:txBody>
                  <a:tcPr marL="9525" marR="9525" marT="9525" marB="0" anchor="b">
                    <a:lnL>
                      <a:noFill/>
                    </a:lnL>
                    <a:lnR>
                      <a:noFill/>
                    </a:lnR>
                    <a:lnT>
                      <a:noFill/>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                216,007,547 </a:t>
                      </a:r>
                    </a:p>
                  </a:txBody>
                  <a:tcPr marL="9525" marR="9525" marT="9525" marB="0" anchor="b">
                    <a:lnL>
                      <a:noFill/>
                    </a:lnL>
                    <a:lnR>
                      <a:noFill/>
                    </a:lnR>
                    <a:lnT>
                      <a:noFill/>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1.40%</a:t>
                      </a:r>
                    </a:p>
                  </a:txBody>
                  <a:tcPr marL="9525" marR="9525" marT="9525" marB="0" anchor="b">
                    <a:lnL>
                      <a:noFill/>
                    </a:lnL>
                    <a:lnR>
                      <a:noFill/>
                    </a:lnR>
                    <a:lnT>
                      <a:noFill/>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rgbClr val="000000"/>
                          </a:solidFill>
                          <a:effectLst/>
                          <a:latin typeface="Calibri" panose="020F0502020204030204" pitchFamily="34" charset="0"/>
                        </a:rPr>
                        <a:t>          89,708,400 </a:t>
                      </a:r>
                    </a:p>
                  </a:txBody>
                  <a:tcPr marL="9525" marR="9525" marT="9525" marB="0" anchor="b">
                    <a:lnL>
                      <a:noFill/>
                    </a:lnL>
                    <a:lnR>
                      <a:noFill/>
                    </a:lnR>
                    <a:lnT>
                      <a:noFill/>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          99,284,923 </a:t>
                      </a:r>
                    </a:p>
                  </a:txBody>
                  <a:tcPr marL="9525" marR="9525" marT="9525" marB="0" anchor="b">
                    <a:lnL>
                      <a:noFill/>
                    </a:lnL>
                    <a:lnR>
                      <a:noFill/>
                    </a:lnR>
                    <a:lnT>
                      <a:noFill/>
                    </a:lnT>
                    <a:lnB>
                      <a:noFill/>
                    </a:lnB>
                    <a:lnTlToBr w="12700" cmpd="sng">
                      <a:noFill/>
                      <a:prstDash val="solid"/>
                    </a:lnTlToBr>
                    <a:lnBlToTr w="12700" cmpd="sng">
                      <a:noFill/>
                      <a:prstDash val="solid"/>
                    </a:lnBlToTr>
                    <a:noFill/>
                  </a:tcPr>
                </a:tc>
                <a:tc>
                  <a:txBody>
                    <a:bodyPr/>
                    <a:lstStyle/>
                    <a:p>
                      <a:pPr algn="ctr" fontAlgn="b"/>
                      <a:r>
                        <a:rPr lang="en-US" sz="1050" b="1" i="0" u="none" strike="noStrike" dirty="0">
                          <a:solidFill>
                            <a:schemeClr val="tx1"/>
                          </a:solidFill>
                          <a:effectLst/>
                          <a:latin typeface="Calibri" panose="020F0502020204030204" pitchFamily="34" charset="0"/>
                        </a:rPr>
                        <a:t>        13,088,260 </a:t>
                      </a:r>
                    </a:p>
                  </a:txBody>
                  <a:tcPr marL="9525" marR="9525" marT="9525" marB="0" anchor="b">
                    <a:lnL>
                      <a:noFill/>
                    </a:lnL>
                    <a:lnR>
                      <a:noFill/>
                    </a:lnR>
                    <a:lnT>
                      <a:noFill/>
                    </a:lnT>
                    <a:lnB>
                      <a:noFill/>
                    </a:lnB>
                    <a:lnTlToBr w="12700" cmpd="sng">
                      <a:noFill/>
                      <a:prstDash val="solid"/>
                    </a:lnTlToBr>
                    <a:lnBlToTr w="12700" cmpd="sng">
                      <a:noFill/>
                      <a:prstDash val="solid"/>
                    </a:lnBlToTr>
                    <a:noFill/>
                  </a:tcPr>
                </a:tc>
                <a:tc>
                  <a:txBody>
                    <a:bodyPr/>
                    <a:lstStyle/>
                    <a:p>
                      <a:pPr algn="ctr" fontAlgn="b"/>
                      <a:endParaRPr lang="en-US" sz="1050" b="1" i="0" u="none" strike="noStrike" dirty="0">
                        <a:solidFill>
                          <a:schemeClr val="tx1"/>
                        </a:solidFill>
                        <a:effectLst/>
                        <a:latin typeface="Calibri" panose="020F0502020204030204" pitchFamily="34" charset="0"/>
                      </a:endParaRPr>
                    </a:p>
                  </a:txBody>
                  <a:tcPr marL="9525" marR="9525" marT="9525" marB="0" anchor="b">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spTree>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showMasterSp="0">
  <p:cSld>
    <p:bg>
      <p:bgPr>
        <a:gradFill rotWithShape="1">
          <a:gsLst>
            <a:gs pos="10000">
              <a:schemeClr val="bg2">
                <a:tint val="97000"/>
                <a:hueMod val="92000"/>
                <a:satMod val="169000"/>
                <a:lumMod val="164000"/>
              </a:schemeClr>
            </a:gs>
            <a:gs pos="56000">
              <a:schemeClr val="bg2">
                <a:lumMod val="40000"/>
                <a:lumOff val="60000"/>
              </a:schemeClr>
            </a:gs>
          </a:gsLst>
          <a:lin ang="6120000" scaled="1"/>
        </a:gradFill>
        <a:effectLst/>
      </p:bgPr>
    </p:bg>
    <p:spTree>
      <p:nvGrpSpPr>
        <p:cNvPr id="1" name=""/>
        <p:cNvGrpSpPr/>
        <p:nvPr/>
      </p:nvGrpSpPr>
      <p:grpSpPr>
        <a:xfrm>
          <a:off x="0" y="0"/>
          <a:ext cx="0" cy="0"/>
          <a:chOff x="0" y="0"/>
          <a:chExt cx="0" cy="0"/>
        </a:xfrm>
      </p:grpSpPr>
      <p:sp>
        <p:nvSpPr>
          <p:cNvPr id="4098" name="Slide Number Placeholder 3"/>
          <p:cNvSpPr>
            <a:spLocks noGrp="1"/>
          </p:cNvSpPr>
          <p:nvPr>
            <p:ph type="sldNum" sz="quarter" idx="12"/>
          </p:nvPr>
        </p:nvSpPr>
        <p:spPr/>
        <p:txBody>
          <a:bodyPr/>
          <a:lstStyle/>
          <a:p>
            <a:fld id="{CECBEFD5-9508-4112-B948-42C660DF2D45}" type="slidenum">
              <a:rPr lang="en-US" sz="1200" smtClean="0"/>
              <a:pPr/>
              <a:t>17</a:t>
            </a:fld>
            <a:endParaRPr lang="en-US" sz="1200" dirty="0"/>
          </a:p>
        </p:txBody>
      </p:sp>
      <p:sp>
        <p:nvSpPr>
          <p:cNvPr id="2" name="Title 1"/>
          <p:cNvSpPr>
            <a:spLocks noGrp="1"/>
          </p:cNvSpPr>
          <p:nvPr>
            <p:ph type="title" idx="4294967295"/>
          </p:nvPr>
        </p:nvSpPr>
        <p:spPr>
          <a:xfrm>
            <a:off x="0" y="-120650"/>
            <a:ext cx="7772400" cy="1143000"/>
          </a:xfrm>
        </p:spPr>
        <p:txBody>
          <a:bodyPr/>
          <a:lstStyle/>
          <a:p>
            <a:pPr eaLnBrk="1" hangingPunct="1">
              <a:defRPr/>
            </a:pPr>
            <a:r>
              <a:rPr lang="en-US" dirty="0">
                <a:solidFill>
                  <a:schemeClr val="tx1"/>
                </a:solidFill>
              </a:rPr>
              <a:t>	</a:t>
            </a:r>
          </a:p>
        </p:txBody>
      </p:sp>
      <p:sp>
        <p:nvSpPr>
          <p:cNvPr id="4125" name="TextBox 4"/>
          <p:cNvSpPr txBox="1">
            <a:spLocks noChangeArrowheads="1"/>
          </p:cNvSpPr>
          <p:nvPr/>
        </p:nvSpPr>
        <p:spPr bwMode="auto">
          <a:xfrm>
            <a:off x="304800" y="304801"/>
            <a:ext cx="8534400" cy="4370427"/>
          </a:xfrm>
          <a:prstGeom prst="rect">
            <a:avLst/>
          </a:prstGeom>
          <a:noFill/>
          <a:ln w="9525">
            <a:noFill/>
            <a:miter lim="800000"/>
            <a:headEnd/>
            <a:tailEnd/>
          </a:ln>
        </p:spPr>
        <p:txBody>
          <a:bodyPr wrap="square">
            <a:spAutoFit/>
          </a:bodyPr>
          <a:lstStyle/>
          <a:p>
            <a:pPr algn="ctr"/>
            <a:r>
              <a:rPr lang="en-US" sz="3200" dirty="0"/>
              <a:t> </a:t>
            </a:r>
            <a:r>
              <a:rPr lang="en-US" sz="4000" b="1" dirty="0">
                <a:solidFill>
                  <a:schemeClr val="accent6">
                    <a:lumMod val="75000"/>
                  </a:schemeClr>
                </a:solidFill>
              </a:rPr>
              <a:t>Taxable Valuations Used For Setting Levy Rate </a:t>
            </a:r>
            <a:r>
              <a:rPr lang="en-US" sz="3000" b="1" dirty="0">
                <a:solidFill>
                  <a:schemeClr val="accent6">
                    <a:lumMod val="75000"/>
                  </a:schemeClr>
                </a:solidFill>
              </a:rPr>
              <a:t>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126" name="TextBox 12"/>
          <p:cNvSpPr txBox="1">
            <a:spLocks noChangeArrowheads="1"/>
          </p:cNvSpPr>
          <p:nvPr/>
        </p:nvSpPr>
        <p:spPr bwMode="auto">
          <a:xfrm>
            <a:off x="152400" y="4038600"/>
            <a:ext cx="8839200" cy="646331"/>
          </a:xfrm>
          <a:prstGeom prst="rect">
            <a:avLst/>
          </a:prstGeom>
          <a:noFill/>
          <a:ln w="9525">
            <a:noFill/>
            <a:miter lim="800000"/>
            <a:headEnd/>
            <a:tailEnd/>
          </a:ln>
        </p:spPr>
        <p:txBody>
          <a:bodyPr wrap="square">
            <a:spAutoFit/>
          </a:bodyPr>
          <a:lstStyle/>
          <a:p>
            <a:endParaRPr lang="en-US" dirty="0"/>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429100509"/>
              </p:ext>
            </p:extLst>
          </p:nvPr>
        </p:nvGraphicFramePr>
        <p:xfrm>
          <a:off x="172108" y="1828800"/>
          <a:ext cx="8799783" cy="3657600"/>
        </p:xfrm>
        <a:graphic>
          <a:graphicData uri="http://schemas.openxmlformats.org/drawingml/2006/table">
            <a:tbl>
              <a:tblPr>
                <a:tableStyleId>{5C22544A-7EE6-4342-B048-85BDC9FD1C3A}</a:tableStyleId>
              </a:tblPr>
              <a:tblGrid>
                <a:gridCol w="944446">
                  <a:extLst>
                    <a:ext uri="{9D8B030D-6E8A-4147-A177-3AD203B41FA5}">
                      <a16:colId xmlns:a16="http://schemas.microsoft.com/office/drawing/2014/main" val="1023723971"/>
                    </a:ext>
                  </a:extLst>
                </a:gridCol>
                <a:gridCol w="1199585">
                  <a:extLst>
                    <a:ext uri="{9D8B030D-6E8A-4147-A177-3AD203B41FA5}">
                      <a16:colId xmlns:a16="http://schemas.microsoft.com/office/drawing/2014/main" val="65840610"/>
                    </a:ext>
                  </a:extLst>
                </a:gridCol>
                <a:gridCol w="1218256">
                  <a:extLst>
                    <a:ext uri="{9D8B030D-6E8A-4147-A177-3AD203B41FA5}">
                      <a16:colId xmlns:a16="http://schemas.microsoft.com/office/drawing/2014/main" val="3586156513"/>
                    </a:ext>
                  </a:extLst>
                </a:gridCol>
                <a:gridCol w="1241632">
                  <a:extLst>
                    <a:ext uri="{9D8B030D-6E8A-4147-A177-3AD203B41FA5}">
                      <a16:colId xmlns:a16="http://schemas.microsoft.com/office/drawing/2014/main" val="2452755586"/>
                    </a:ext>
                  </a:extLst>
                </a:gridCol>
                <a:gridCol w="1387706">
                  <a:extLst>
                    <a:ext uri="{9D8B030D-6E8A-4147-A177-3AD203B41FA5}">
                      <a16:colId xmlns:a16="http://schemas.microsoft.com/office/drawing/2014/main" val="2813135593"/>
                    </a:ext>
                  </a:extLst>
                </a:gridCol>
                <a:gridCol w="1548898">
                  <a:extLst>
                    <a:ext uri="{9D8B030D-6E8A-4147-A177-3AD203B41FA5}">
                      <a16:colId xmlns:a16="http://schemas.microsoft.com/office/drawing/2014/main" val="1904337803"/>
                    </a:ext>
                  </a:extLst>
                </a:gridCol>
                <a:gridCol w="1259260">
                  <a:extLst>
                    <a:ext uri="{9D8B030D-6E8A-4147-A177-3AD203B41FA5}">
                      <a16:colId xmlns:a16="http://schemas.microsoft.com/office/drawing/2014/main" val="1196145354"/>
                    </a:ext>
                  </a:extLst>
                </a:gridCol>
              </a:tblGrid>
              <a:tr h="573876">
                <a:tc>
                  <a:txBody>
                    <a:bodyPr/>
                    <a:lstStyle/>
                    <a:p>
                      <a:pPr algn="l" fontAlgn="b"/>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ctr" fontAlgn="b"/>
                      <a:r>
                        <a:rPr lang="en-US" sz="1600" b="1" i="1" u="sng" strike="noStrike" baseline="0" dirty="0">
                          <a:solidFill>
                            <a:srgbClr val="000000"/>
                          </a:solidFill>
                          <a:effectLst/>
                          <a:latin typeface="Arial" panose="020B0604020202020204" pitchFamily="34" charset="0"/>
                        </a:rPr>
                        <a:t>22/23</a:t>
                      </a:r>
                    </a:p>
                  </a:txBody>
                  <a:tcPr marL="6861" marR="6861" marT="6861" marB="0" anchor="b">
                    <a:noFill/>
                  </a:tcPr>
                </a:tc>
                <a:tc>
                  <a:txBody>
                    <a:bodyPr/>
                    <a:lstStyle/>
                    <a:p>
                      <a:pPr algn="ctr" fontAlgn="b"/>
                      <a:r>
                        <a:rPr lang="en-US" sz="1600" b="1" i="1" u="sng" strike="noStrike" baseline="0" dirty="0">
                          <a:solidFill>
                            <a:srgbClr val="000000"/>
                          </a:solidFill>
                          <a:effectLst/>
                          <a:latin typeface="Arial" panose="020B0604020202020204" pitchFamily="34" charset="0"/>
                        </a:rPr>
                        <a:t>21/22</a:t>
                      </a:r>
                    </a:p>
                  </a:txBody>
                  <a:tcPr marL="6861" marR="6861" marT="6861" marB="0" anchor="b">
                    <a:noFill/>
                  </a:tcPr>
                </a:tc>
                <a:tc>
                  <a:txBody>
                    <a:bodyPr/>
                    <a:lstStyle/>
                    <a:p>
                      <a:pPr algn="ctr" fontAlgn="b"/>
                      <a:r>
                        <a:rPr lang="en-US" sz="1600" b="1" i="1" u="sng" strike="noStrike" baseline="0" dirty="0">
                          <a:effectLst/>
                        </a:rPr>
                        <a:t>20/21</a:t>
                      </a:r>
                      <a:endParaRPr lang="en-US" sz="1600" b="1" i="1" u="sng"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ctr" fontAlgn="b"/>
                      <a:r>
                        <a:rPr lang="en-US" sz="1600" b="1" i="1" u="sng" strike="noStrike" baseline="0" dirty="0">
                          <a:effectLst/>
                        </a:rPr>
                        <a:t>19/20</a:t>
                      </a:r>
                      <a:endParaRPr lang="en-US" sz="1600" b="1" i="1" u="sng"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ctr" fontAlgn="b"/>
                      <a:r>
                        <a:rPr lang="en-US" sz="1600" b="1" i="1" u="sng" strike="noStrike" baseline="0" dirty="0">
                          <a:effectLst/>
                        </a:rPr>
                        <a:t>18/19</a:t>
                      </a:r>
                      <a:endParaRPr lang="en-US" sz="1600" b="1" i="1" u="sng"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ctr" fontAlgn="b"/>
                      <a:r>
                        <a:rPr lang="en-US" sz="1600" b="1" i="1" u="sng" strike="noStrike" baseline="0" dirty="0">
                          <a:effectLst/>
                        </a:rPr>
                        <a:t>17/18</a:t>
                      </a:r>
                      <a:endParaRPr lang="en-US" sz="1600" b="1" i="1" u="sng" strike="noStrike" baseline="0" dirty="0">
                        <a:solidFill>
                          <a:srgbClr val="000000"/>
                        </a:solidFill>
                        <a:effectLst/>
                        <a:latin typeface="Arial" panose="020B0604020202020204" pitchFamily="34" charset="0"/>
                      </a:endParaRPr>
                    </a:p>
                  </a:txBody>
                  <a:tcPr marL="6861" marR="6861" marT="6861" marB="0" anchor="b">
                    <a:noFill/>
                  </a:tcPr>
                </a:tc>
                <a:extLst>
                  <a:ext uri="{0D108BD9-81ED-4DB2-BD59-A6C34878D82A}">
                    <a16:rowId xmlns:a16="http://schemas.microsoft.com/office/drawing/2014/main" val="1093707788"/>
                  </a:ext>
                </a:extLst>
              </a:tr>
              <a:tr h="967610">
                <a:tc>
                  <a:txBody>
                    <a:bodyPr/>
                    <a:lstStyle/>
                    <a:p>
                      <a:pPr algn="l" rtl="0" fontAlgn="b"/>
                      <a:r>
                        <a:rPr lang="en-US" sz="1600" b="1" i="1" u="none" strike="noStrike" baseline="0" dirty="0">
                          <a:effectLst/>
                        </a:rPr>
                        <a:t>Regular</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ctr" rtl="0" fontAlgn="b"/>
                      <a:r>
                        <a:rPr lang="en-US" sz="1600" b="1" i="1" u="none" strike="noStrike" baseline="0" dirty="0">
                          <a:solidFill>
                            <a:srgbClr val="000000"/>
                          </a:solidFill>
                          <a:effectLst/>
                          <a:latin typeface="Arial" panose="020B0604020202020204" pitchFamily="34" charset="0"/>
                        </a:rPr>
                        <a:t>179,833,216</a:t>
                      </a:r>
                    </a:p>
                  </a:txBody>
                  <a:tcPr marL="6861" marR="6861" marT="6861" marB="0" anchor="b">
                    <a:noFill/>
                  </a:tcPr>
                </a:tc>
                <a:tc>
                  <a:txBody>
                    <a:bodyPr/>
                    <a:lstStyle/>
                    <a:p>
                      <a:pPr algn="ctr" rtl="0" fontAlgn="b"/>
                      <a:r>
                        <a:rPr lang="en-US" sz="1600" b="1" i="1" u="none" strike="noStrike" baseline="0" dirty="0">
                          <a:solidFill>
                            <a:srgbClr val="000000"/>
                          </a:solidFill>
                          <a:effectLst/>
                          <a:latin typeface="Arial" panose="020B0604020202020204" pitchFamily="34" charset="0"/>
                        </a:rPr>
                        <a:t>184,010,063</a:t>
                      </a:r>
                    </a:p>
                  </a:txBody>
                  <a:tcPr marL="6861" marR="6861" marT="6861" marB="0" anchor="b">
                    <a:noFill/>
                  </a:tcPr>
                </a:tc>
                <a:tc>
                  <a:txBody>
                    <a:bodyPr/>
                    <a:lstStyle/>
                    <a:p>
                      <a:pPr algn="ctr" rtl="0" fontAlgn="b"/>
                      <a:r>
                        <a:rPr lang="en-US" sz="1600" b="1" i="1" u="none" strike="noStrike" baseline="0" dirty="0">
                          <a:effectLst/>
                        </a:rPr>
                        <a:t>176,953,451  </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ctr" rtl="0" fontAlgn="b"/>
                      <a:r>
                        <a:rPr lang="en-US" sz="1600" b="1" i="1" u="none" strike="noStrike" baseline="0" dirty="0">
                          <a:effectLst/>
                        </a:rPr>
                        <a:t>158,254,039  </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ctr" rtl="0" fontAlgn="b"/>
                      <a:r>
                        <a:rPr lang="en-US" sz="1600" b="1" i="1" u="none" strike="noStrike" baseline="0" dirty="0">
                          <a:effectLst/>
                        </a:rPr>
                        <a:t>     146,824,351</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ctr" rtl="0" fontAlgn="b"/>
                      <a:r>
                        <a:rPr lang="en-US" sz="1600" b="1" i="1" u="none" strike="noStrike" baseline="0" dirty="0">
                          <a:effectLst/>
                        </a:rPr>
                        <a:t>140,871,008</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extLst>
                  <a:ext uri="{0D108BD9-81ED-4DB2-BD59-A6C34878D82A}">
                    <a16:rowId xmlns:a16="http://schemas.microsoft.com/office/drawing/2014/main" val="4252103110"/>
                  </a:ext>
                </a:extLst>
              </a:tr>
              <a:tr h="1247314">
                <a:tc>
                  <a:txBody>
                    <a:bodyPr/>
                    <a:lstStyle/>
                    <a:p>
                      <a:pPr algn="l" rtl="0" fontAlgn="b"/>
                      <a:r>
                        <a:rPr lang="en-US" sz="1600" b="1" i="1" u="none" strike="noStrike" baseline="0" dirty="0">
                          <a:effectLst/>
                        </a:rPr>
                        <a:t>Debt Service</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ctr" rtl="0" fontAlgn="b"/>
                      <a:r>
                        <a:rPr lang="en-US" sz="1600" b="1" i="1" u="none" strike="noStrike" baseline="0" dirty="0">
                          <a:solidFill>
                            <a:srgbClr val="000000"/>
                          </a:solidFill>
                          <a:effectLst/>
                          <a:latin typeface="Arial" panose="020B0604020202020204" pitchFamily="34" charset="0"/>
                        </a:rPr>
                        <a:t>210,854,590</a:t>
                      </a:r>
                    </a:p>
                  </a:txBody>
                  <a:tcPr marL="6861" marR="6861" marT="6861" marB="0" anchor="b">
                    <a:noFill/>
                  </a:tcPr>
                </a:tc>
                <a:tc>
                  <a:txBody>
                    <a:bodyPr/>
                    <a:lstStyle/>
                    <a:p>
                      <a:pPr algn="ctr" rtl="0" fontAlgn="b"/>
                      <a:r>
                        <a:rPr lang="en-US" sz="1600" b="1" i="1" u="none" strike="noStrike" baseline="0" dirty="0">
                          <a:solidFill>
                            <a:srgbClr val="000000"/>
                          </a:solidFill>
                          <a:effectLst/>
                          <a:latin typeface="Arial" panose="020B0604020202020204" pitchFamily="34" charset="0"/>
                        </a:rPr>
                        <a:t>211,707,399</a:t>
                      </a:r>
                    </a:p>
                  </a:txBody>
                  <a:tcPr marL="6861" marR="6861" marT="6861" marB="0" anchor="b">
                    <a:noFill/>
                  </a:tcPr>
                </a:tc>
                <a:tc>
                  <a:txBody>
                    <a:bodyPr/>
                    <a:lstStyle/>
                    <a:p>
                      <a:pPr algn="ctr" rtl="0" fontAlgn="b"/>
                      <a:r>
                        <a:rPr lang="en-US" sz="1600" b="1" i="1" u="none" strike="noStrike" baseline="0" dirty="0">
                          <a:effectLst/>
                        </a:rPr>
                        <a:t>207,501,518</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ctr" rtl="0" fontAlgn="b"/>
                      <a:r>
                        <a:rPr lang="en-US" sz="1600" b="1" i="1" u="none" strike="noStrike" baseline="0" dirty="0">
                          <a:effectLst/>
                        </a:rPr>
                        <a:t>205,662,198</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ctr" rtl="0" fontAlgn="b"/>
                      <a:r>
                        <a:rPr lang="en-US" sz="1600" b="1" i="1" u="none" strike="noStrike" baseline="0" dirty="0">
                          <a:effectLst/>
                        </a:rPr>
                        <a:t>193,259,180</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ctr" rtl="0" fontAlgn="b"/>
                      <a:r>
                        <a:rPr lang="en-US" sz="1600" b="1" i="1" u="none" strike="noStrike" baseline="0" dirty="0">
                          <a:effectLst/>
                        </a:rPr>
                        <a:t>184,965,380</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extLst>
                  <a:ext uri="{0D108BD9-81ED-4DB2-BD59-A6C34878D82A}">
                    <a16:rowId xmlns:a16="http://schemas.microsoft.com/office/drawing/2014/main" val="3296331615"/>
                  </a:ext>
                </a:extLst>
              </a:tr>
              <a:tr h="868800">
                <a:tc>
                  <a:txBody>
                    <a:bodyPr/>
                    <a:lstStyle/>
                    <a:p>
                      <a:pPr algn="l" rtl="0" fontAlgn="b"/>
                      <a:r>
                        <a:rPr lang="en-US" sz="1600" b="1" i="1" u="none" strike="noStrike" baseline="0" dirty="0">
                          <a:effectLst/>
                        </a:rPr>
                        <a:t>Ag Land</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ctr" rtl="0" fontAlgn="b"/>
                      <a:r>
                        <a:rPr lang="en-US" sz="1600" b="1" i="1" u="none" strike="noStrike" baseline="0" dirty="0">
                          <a:solidFill>
                            <a:srgbClr val="000000"/>
                          </a:solidFill>
                          <a:effectLst/>
                          <a:latin typeface="Arial" panose="020B0604020202020204" pitchFamily="34" charset="0"/>
                        </a:rPr>
                        <a:t>1,569,968</a:t>
                      </a:r>
                    </a:p>
                  </a:txBody>
                  <a:tcPr marL="6861" marR="6861" marT="6861" marB="0" anchor="b">
                    <a:noFill/>
                  </a:tcPr>
                </a:tc>
                <a:tc>
                  <a:txBody>
                    <a:bodyPr/>
                    <a:lstStyle/>
                    <a:p>
                      <a:pPr algn="ctr" rtl="0" fontAlgn="b"/>
                      <a:r>
                        <a:rPr lang="en-US" sz="1600" b="1" i="1" u="none" strike="noStrike" baseline="0" dirty="0">
                          <a:solidFill>
                            <a:srgbClr val="000000"/>
                          </a:solidFill>
                          <a:effectLst/>
                          <a:latin typeface="Arial" panose="020B0604020202020204" pitchFamily="34" charset="0"/>
                        </a:rPr>
                        <a:t>1,479,518</a:t>
                      </a:r>
                    </a:p>
                  </a:txBody>
                  <a:tcPr marL="6861" marR="6861" marT="6861" marB="0" anchor="b">
                    <a:noFill/>
                  </a:tcPr>
                </a:tc>
                <a:tc>
                  <a:txBody>
                    <a:bodyPr/>
                    <a:lstStyle/>
                    <a:p>
                      <a:pPr algn="ctr" rtl="0" fontAlgn="b"/>
                      <a:r>
                        <a:rPr lang="en-US" sz="1600" b="1" i="1" u="none" strike="noStrike" baseline="0" dirty="0">
                          <a:solidFill>
                            <a:srgbClr val="000000"/>
                          </a:solidFill>
                          <a:effectLst/>
                          <a:latin typeface="Arial" panose="020B0604020202020204" pitchFamily="34" charset="0"/>
                        </a:rPr>
                        <a:t>1,434,671</a:t>
                      </a:r>
                    </a:p>
                  </a:txBody>
                  <a:tcPr marL="6861" marR="6861" marT="6861" marB="0" anchor="b">
                    <a:noFill/>
                  </a:tcPr>
                </a:tc>
                <a:tc>
                  <a:txBody>
                    <a:bodyPr/>
                    <a:lstStyle/>
                    <a:p>
                      <a:pPr algn="ctr" rtl="0" fontAlgn="b"/>
                      <a:r>
                        <a:rPr lang="en-US" sz="1600" b="1" i="1" u="none" strike="noStrike" baseline="0" dirty="0">
                          <a:solidFill>
                            <a:srgbClr val="000000"/>
                          </a:solidFill>
                          <a:effectLst/>
                          <a:latin typeface="Arial" panose="020B0604020202020204" pitchFamily="34" charset="0"/>
                        </a:rPr>
                        <a:t>823,405</a:t>
                      </a:r>
                    </a:p>
                  </a:txBody>
                  <a:tcPr marL="6861" marR="6861" marT="6861" marB="0" anchor="b">
                    <a:noFill/>
                  </a:tcPr>
                </a:tc>
                <a:tc>
                  <a:txBody>
                    <a:bodyPr/>
                    <a:lstStyle/>
                    <a:p>
                      <a:pPr algn="ctr" rtl="0" fontAlgn="b"/>
                      <a:r>
                        <a:rPr lang="en-US" sz="1600" b="1" i="1" u="none" strike="noStrike" baseline="0" dirty="0">
                          <a:solidFill>
                            <a:srgbClr val="000000"/>
                          </a:solidFill>
                          <a:effectLst/>
                          <a:latin typeface="Arial" panose="020B0604020202020204" pitchFamily="34" charset="0"/>
                        </a:rPr>
                        <a:t>800,604</a:t>
                      </a:r>
                    </a:p>
                  </a:txBody>
                  <a:tcPr marL="6861" marR="6861" marT="6861" marB="0" anchor="b">
                    <a:noFill/>
                  </a:tcPr>
                </a:tc>
                <a:tc>
                  <a:txBody>
                    <a:bodyPr/>
                    <a:lstStyle/>
                    <a:p>
                      <a:pPr algn="ctr" rtl="0" fontAlgn="b"/>
                      <a:r>
                        <a:rPr lang="en-US" sz="1600" b="1" i="1" u="none" strike="noStrike" baseline="0" dirty="0">
                          <a:effectLst/>
                        </a:rPr>
                        <a:t>771,149</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extLst>
                  <a:ext uri="{0D108BD9-81ED-4DB2-BD59-A6C34878D82A}">
                    <a16:rowId xmlns:a16="http://schemas.microsoft.com/office/drawing/2014/main" val="3810365536"/>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8100"/>
            <a:ext cx="7772400" cy="380996"/>
          </a:xfrm>
        </p:spPr>
        <p:txBody>
          <a:bodyPr>
            <a:normAutofit fontScale="90000"/>
          </a:bodyPr>
          <a:lstStyle/>
          <a:p>
            <a:pPr algn="ctr"/>
            <a:br>
              <a:rPr lang="en-US" b="1" dirty="0"/>
            </a:br>
            <a:r>
              <a:rPr lang="en-US" b="1" dirty="0">
                <a:solidFill>
                  <a:schemeClr val="accent6">
                    <a:lumMod val="75000"/>
                  </a:schemeClr>
                </a:solidFill>
              </a:rPr>
              <a:t>Taxable Valuations by Major Classes</a:t>
            </a:r>
          </a:p>
        </p:txBody>
      </p:sp>
      <p:graphicFrame>
        <p:nvGraphicFramePr>
          <p:cNvPr id="7" name="Table Placeholder 6"/>
          <p:cNvGraphicFramePr>
            <a:graphicFrameLocks noGrp="1"/>
          </p:cNvGraphicFramePr>
          <p:nvPr>
            <p:ph type="tbl" idx="1"/>
            <p:extLst>
              <p:ext uri="{D42A27DB-BD31-4B8C-83A1-F6EECF244321}">
                <p14:modId xmlns:p14="http://schemas.microsoft.com/office/powerpoint/2010/main" val="3733227146"/>
              </p:ext>
            </p:extLst>
          </p:nvPr>
        </p:nvGraphicFramePr>
        <p:xfrm>
          <a:off x="609601" y="1176287"/>
          <a:ext cx="7924798" cy="4800604"/>
        </p:xfrm>
        <a:graphic>
          <a:graphicData uri="http://schemas.openxmlformats.org/drawingml/2006/table">
            <a:tbl>
              <a:tblPr firstRow="1" bandRow="1">
                <a:tableStyleId>{5C22544A-7EE6-4342-B048-85BDC9FD1C3A}</a:tableStyleId>
              </a:tblPr>
              <a:tblGrid>
                <a:gridCol w="1318274">
                  <a:extLst>
                    <a:ext uri="{9D8B030D-6E8A-4147-A177-3AD203B41FA5}">
                      <a16:colId xmlns:a16="http://schemas.microsoft.com/office/drawing/2014/main" val="3815309166"/>
                    </a:ext>
                  </a:extLst>
                </a:gridCol>
                <a:gridCol w="1657726">
                  <a:extLst>
                    <a:ext uri="{9D8B030D-6E8A-4147-A177-3AD203B41FA5}">
                      <a16:colId xmlns:a16="http://schemas.microsoft.com/office/drawing/2014/main" val="2115316314"/>
                    </a:ext>
                  </a:extLst>
                </a:gridCol>
                <a:gridCol w="1657726">
                  <a:extLst>
                    <a:ext uri="{9D8B030D-6E8A-4147-A177-3AD203B41FA5}">
                      <a16:colId xmlns:a16="http://schemas.microsoft.com/office/drawing/2014/main" val="3387426144"/>
                    </a:ext>
                  </a:extLst>
                </a:gridCol>
                <a:gridCol w="1661208">
                  <a:extLst>
                    <a:ext uri="{9D8B030D-6E8A-4147-A177-3AD203B41FA5}">
                      <a16:colId xmlns:a16="http://schemas.microsoft.com/office/drawing/2014/main" val="959605269"/>
                    </a:ext>
                  </a:extLst>
                </a:gridCol>
                <a:gridCol w="1629864">
                  <a:extLst>
                    <a:ext uri="{9D8B030D-6E8A-4147-A177-3AD203B41FA5}">
                      <a16:colId xmlns:a16="http://schemas.microsoft.com/office/drawing/2014/main" val="1992445852"/>
                    </a:ext>
                  </a:extLst>
                </a:gridCol>
              </a:tblGrid>
              <a:tr h="860818">
                <a:tc>
                  <a:txBody>
                    <a:bodyPr/>
                    <a:lstStyle/>
                    <a:p>
                      <a:pPr algn="ctr" rtl="0" fontAlgn="ctr"/>
                      <a:r>
                        <a:rPr lang="en-US" sz="1800" u="none" strike="noStrike" dirty="0">
                          <a:effectLst/>
                        </a:rPr>
                        <a:t>Fiscal Year</a:t>
                      </a:r>
                      <a:endParaRPr lang="en-US" sz="1800" b="1" i="0" u="none" strike="noStrike" dirty="0">
                        <a:solidFill>
                          <a:srgbClr val="FFFFFF"/>
                        </a:solidFill>
                        <a:effectLst/>
                        <a:latin typeface="Trebuchet MS" panose="020B0603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rtl="0" fontAlgn="ctr"/>
                      <a:r>
                        <a:rPr lang="en-US" sz="1800" u="none" strike="noStrike" dirty="0">
                          <a:effectLst/>
                        </a:rPr>
                        <a:t>Residential</a:t>
                      </a:r>
                      <a:endParaRPr lang="en-US" sz="1800" b="1" i="0" u="none" strike="noStrike" dirty="0">
                        <a:solidFill>
                          <a:srgbClr val="FFFFFF"/>
                        </a:solidFill>
                        <a:effectLst/>
                        <a:latin typeface="Trebuchet MS" panose="020B0603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rtl="0" fontAlgn="ctr"/>
                      <a:r>
                        <a:rPr lang="en-US" sz="1800" u="none" strike="noStrike" dirty="0">
                          <a:effectLst/>
                        </a:rPr>
                        <a:t>Commercial</a:t>
                      </a:r>
                      <a:endParaRPr lang="en-US" sz="1800" b="1" i="0" u="none" strike="noStrike" dirty="0">
                        <a:solidFill>
                          <a:srgbClr val="FFFFFF"/>
                        </a:solidFill>
                        <a:effectLst/>
                        <a:latin typeface="Trebuchet MS" panose="020B0603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rtl="0" fontAlgn="ctr"/>
                      <a:r>
                        <a:rPr lang="en-US" sz="1800" u="none" strike="noStrike" dirty="0">
                          <a:effectLst/>
                        </a:rPr>
                        <a:t>Industrial</a:t>
                      </a:r>
                      <a:endParaRPr lang="en-US" sz="1800" b="1" i="0" u="none" strike="noStrike" dirty="0">
                        <a:solidFill>
                          <a:srgbClr val="FFFFFF"/>
                        </a:solidFill>
                        <a:effectLst/>
                        <a:latin typeface="Trebuchet MS" panose="020B0603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rtl="0" fontAlgn="ctr"/>
                      <a:r>
                        <a:rPr lang="en-US" sz="1800" u="none" strike="noStrike" dirty="0">
                          <a:effectLst/>
                        </a:rPr>
                        <a:t>Multi-Residential</a:t>
                      </a:r>
                      <a:endParaRPr lang="en-US" sz="1800" b="1" i="0" u="none" strike="noStrike" dirty="0">
                        <a:solidFill>
                          <a:srgbClr val="FFFFFF"/>
                        </a:solidFill>
                        <a:effectLst/>
                        <a:latin typeface="Trebuchet MS" panose="020B0603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839431902"/>
                  </a:ext>
                </a:extLst>
              </a:tr>
              <a:tr h="437754">
                <a:tc>
                  <a:txBody>
                    <a:bodyPr/>
                    <a:lstStyle/>
                    <a:p>
                      <a:pPr algn="ctr" rtl="0" fontAlgn="ctr"/>
                      <a:r>
                        <a:rPr lang="en-US" sz="1800" b="1" i="0" u="none" strike="noStrike" baseline="0" dirty="0">
                          <a:solidFill>
                            <a:srgbClr val="000000"/>
                          </a:solidFill>
                          <a:effectLst/>
                          <a:latin typeface="Times New Roman" panose="02020603050405020304" pitchFamily="18" charset="0"/>
                        </a:rPr>
                        <a:t>22/23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800" b="1" i="0" u="none" strike="noStrike" baseline="0" dirty="0">
                          <a:solidFill>
                            <a:srgbClr val="000000"/>
                          </a:solidFill>
                          <a:effectLst/>
                          <a:latin typeface="Times New Roman" panose="02020603050405020304" pitchFamily="18" charset="0"/>
                        </a:rPr>
                        <a:t>71,918,616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800" b="1" i="0" u="none" strike="noStrike" baseline="0" dirty="0">
                          <a:solidFill>
                            <a:srgbClr val="000000"/>
                          </a:solidFill>
                          <a:effectLst/>
                          <a:latin typeface="Times New Roman" panose="02020603050405020304" pitchFamily="18" charset="0"/>
                        </a:rPr>
                        <a:t>115,197,549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800" b="1" i="0" u="none" strike="noStrike" baseline="0" dirty="0">
                          <a:solidFill>
                            <a:srgbClr val="000000"/>
                          </a:solidFill>
                          <a:effectLst/>
                          <a:latin typeface="Times New Roman" panose="02020603050405020304" pitchFamily="18" charset="0"/>
                        </a:rPr>
                        <a:t>11,038,689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t"/>
                      <a:r>
                        <a:rPr lang="en-US" sz="1800" b="1" i="0" u="none" strike="noStrike" baseline="0" dirty="0">
                          <a:solidFill>
                            <a:srgbClr val="000000"/>
                          </a:solidFill>
                          <a:effectLst/>
                          <a:latin typeface="Times New Roman" panose="02020603050405020304" pitchFamily="18" charset="0"/>
                        </a:rPr>
                        <a:t>5,219,706</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5069269"/>
                  </a:ext>
                </a:extLst>
              </a:tr>
              <a:tr h="437754">
                <a:tc>
                  <a:txBody>
                    <a:bodyPr/>
                    <a:lstStyle/>
                    <a:p>
                      <a:pPr algn="ctr" rtl="0" fontAlgn="ctr"/>
                      <a:r>
                        <a:rPr lang="en-US" sz="1800" b="1" i="0" u="none" strike="noStrike" baseline="0" dirty="0">
                          <a:solidFill>
                            <a:srgbClr val="000000"/>
                          </a:solidFill>
                          <a:effectLst/>
                          <a:latin typeface="Times New Roman" panose="02020603050405020304" pitchFamily="18" charset="0"/>
                        </a:rPr>
                        <a:t>21/22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rtl="0" fontAlgn="ctr"/>
                      <a:r>
                        <a:rPr lang="en-US" sz="1800" b="1" i="0" u="none" strike="noStrike" baseline="0" dirty="0">
                          <a:solidFill>
                            <a:srgbClr val="000000"/>
                          </a:solidFill>
                          <a:effectLst/>
                          <a:latin typeface="Times New Roman" panose="02020603050405020304" pitchFamily="18" charset="0"/>
                        </a:rPr>
                        <a:t>74,435,688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rtl="0" fontAlgn="ctr"/>
                      <a:r>
                        <a:rPr lang="en-US" sz="1800" b="1" i="0" u="none" strike="noStrike" baseline="0" dirty="0">
                          <a:solidFill>
                            <a:srgbClr val="000000"/>
                          </a:solidFill>
                          <a:effectLst/>
                          <a:latin typeface="Times New Roman" panose="02020603050405020304" pitchFamily="18" charset="0"/>
                        </a:rPr>
                        <a:t>113,732,255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rtl="0" fontAlgn="ctr"/>
                      <a:r>
                        <a:rPr lang="en-US" sz="1800" b="1" i="0" u="none" strike="noStrike" baseline="0" dirty="0">
                          <a:solidFill>
                            <a:srgbClr val="000000"/>
                          </a:solidFill>
                          <a:effectLst/>
                          <a:latin typeface="Times New Roman" panose="02020603050405020304" pitchFamily="18" charset="0"/>
                        </a:rPr>
                        <a:t>10,912,122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fontAlgn="t"/>
                      <a:r>
                        <a:rPr lang="en-US" sz="1800" b="1" i="0" u="none" strike="noStrike" baseline="0" dirty="0">
                          <a:solidFill>
                            <a:srgbClr val="000000"/>
                          </a:solidFill>
                          <a:effectLst/>
                          <a:latin typeface="Times New Roman" panose="02020603050405020304" pitchFamily="18" charset="0"/>
                        </a:rPr>
                        <a:t>5,482,116</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264384683"/>
                  </a:ext>
                </a:extLst>
              </a:tr>
              <a:tr h="437754">
                <a:tc>
                  <a:txBody>
                    <a:bodyPr/>
                    <a:lstStyle/>
                    <a:p>
                      <a:pPr algn="ctr" rtl="0" fontAlgn="ctr"/>
                      <a:r>
                        <a:rPr lang="en-US" sz="1800" b="1" i="0" u="none" strike="noStrike" baseline="0" dirty="0">
                          <a:solidFill>
                            <a:srgbClr val="000000"/>
                          </a:solidFill>
                          <a:effectLst/>
                          <a:latin typeface="Times New Roman" panose="02020603050405020304" pitchFamily="18" charset="0"/>
                        </a:rPr>
                        <a:t>20/21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800" b="1" i="0" u="none" strike="noStrike" baseline="0" dirty="0">
                          <a:solidFill>
                            <a:srgbClr val="000000"/>
                          </a:solidFill>
                          <a:effectLst/>
                          <a:latin typeface="Times New Roman" panose="02020603050405020304" pitchFamily="18" charset="0"/>
                        </a:rPr>
                        <a:t>72,243,656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800" b="1" i="0" u="none" strike="noStrike" baseline="0" dirty="0">
                          <a:solidFill>
                            <a:srgbClr val="000000"/>
                          </a:solidFill>
                          <a:effectLst/>
                          <a:latin typeface="Times New Roman" panose="02020603050405020304" pitchFamily="18" charset="0"/>
                        </a:rPr>
                        <a:t>111,567,507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800" b="1" i="0" u="none" strike="noStrike" baseline="0" dirty="0">
                          <a:solidFill>
                            <a:srgbClr val="000000"/>
                          </a:solidFill>
                          <a:effectLst/>
                          <a:latin typeface="Times New Roman" panose="02020603050405020304" pitchFamily="18" charset="0"/>
                        </a:rPr>
                        <a:t>10,912,122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t"/>
                      <a:r>
                        <a:rPr lang="en-US" sz="1800" b="1" i="0" u="none" strike="noStrike" baseline="0" dirty="0">
                          <a:solidFill>
                            <a:srgbClr val="000000"/>
                          </a:solidFill>
                          <a:effectLst/>
                          <a:latin typeface="Times New Roman" panose="02020603050405020304" pitchFamily="18" charset="0"/>
                        </a:rPr>
                        <a:t>5,679,369</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9827302"/>
                  </a:ext>
                </a:extLst>
              </a:tr>
              <a:tr h="437754">
                <a:tc>
                  <a:txBody>
                    <a:bodyPr/>
                    <a:lstStyle/>
                    <a:p>
                      <a:pPr algn="ctr" rtl="0" fontAlgn="ctr"/>
                      <a:r>
                        <a:rPr lang="en-US" sz="1800" b="1" i="0" u="none" strike="noStrike" baseline="0" dirty="0">
                          <a:solidFill>
                            <a:srgbClr val="000000"/>
                          </a:solidFill>
                          <a:effectLst/>
                          <a:latin typeface="Times New Roman" panose="02020603050405020304" pitchFamily="18" charset="0"/>
                        </a:rPr>
                        <a:t>19/20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rtl="0" fontAlgn="ctr"/>
                      <a:r>
                        <a:rPr lang="en-US" sz="1800" b="1" i="0" u="none" strike="noStrike" baseline="0" dirty="0">
                          <a:solidFill>
                            <a:srgbClr val="000000"/>
                          </a:solidFill>
                          <a:effectLst/>
                          <a:latin typeface="Times New Roman" panose="02020603050405020304" pitchFamily="18" charset="0"/>
                        </a:rPr>
                        <a:t>65,540,633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rtl="0" fontAlgn="ctr"/>
                      <a:r>
                        <a:rPr lang="en-US" sz="1800" b="1" i="0" u="none" strike="noStrike" baseline="0" dirty="0">
                          <a:solidFill>
                            <a:srgbClr val="000000"/>
                          </a:solidFill>
                          <a:effectLst/>
                          <a:latin typeface="Times New Roman" panose="02020603050405020304" pitchFamily="18" charset="0"/>
                        </a:rPr>
                        <a:t>116,512,951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rtl="0" fontAlgn="ctr"/>
                      <a:r>
                        <a:rPr lang="en-US" sz="1800" b="1" i="0" u="none" strike="noStrike" baseline="0" dirty="0">
                          <a:solidFill>
                            <a:srgbClr val="000000"/>
                          </a:solidFill>
                          <a:effectLst/>
                          <a:latin typeface="Times New Roman" panose="02020603050405020304" pitchFamily="18" charset="0"/>
                        </a:rPr>
                        <a:t>10,803,465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fontAlgn="t"/>
                      <a:r>
                        <a:rPr lang="en-US" sz="1800" b="1" i="0" u="none" strike="noStrike" baseline="0" dirty="0">
                          <a:solidFill>
                            <a:srgbClr val="000000"/>
                          </a:solidFill>
                          <a:effectLst/>
                          <a:latin typeface="Times New Roman" panose="02020603050405020304" pitchFamily="18" charset="0"/>
                        </a:rPr>
                        <a:t>5,978,281</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073889804"/>
                  </a:ext>
                </a:extLst>
              </a:tr>
              <a:tr h="437754">
                <a:tc>
                  <a:txBody>
                    <a:bodyPr/>
                    <a:lstStyle/>
                    <a:p>
                      <a:pPr algn="ctr" rtl="0" fontAlgn="ctr"/>
                      <a:r>
                        <a:rPr lang="en-US" sz="1800" b="1" i="0" u="none" strike="noStrike" baseline="0" dirty="0">
                          <a:solidFill>
                            <a:srgbClr val="000000"/>
                          </a:solidFill>
                          <a:effectLst/>
                          <a:latin typeface="Times New Roman" panose="02020603050405020304" pitchFamily="18" charset="0"/>
                        </a:rPr>
                        <a:t>18/19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800" b="1" i="0" u="none" strike="noStrike" baseline="0" dirty="0">
                          <a:solidFill>
                            <a:srgbClr val="000000"/>
                          </a:solidFill>
                          <a:effectLst/>
                          <a:latin typeface="Times New Roman" panose="02020603050405020304" pitchFamily="18" charset="0"/>
                        </a:rPr>
                        <a:t>62,546,618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800" b="1" i="0" u="none" strike="noStrike" baseline="0" dirty="0">
                          <a:solidFill>
                            <a:srgbClr val="000000"/>
                          </a:solidFill>
                          <a:effectLst/>
                          <a:latin typeface="Times New Roman" panose="02020603050405020304" pitchFamily="18" charset="0"/>
                        </a:rPr>
                        <a:t>107,090,217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800" b="1" i="0" u="none" strike="noStrike" baseline="0" dirty="0">
                          <a:solidFill>
                            <a:srgbClr val="000000"/>
                          </a:solidFill>
                          <a:effectLst/>
                          <a:latin typeface="Times New Roman" panose="02020603050405020304" pitchFamily="18" charset="0"/>
                        </a:rPr>
                        <a:t>12,125,628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t"/>
                      <a:r>
                        <a:rPr lang="en-US" sz="1800" b="1" i="0" u="none" strike="noStrike" baseline="0" dirty="0">
                          <a:solidFill>
                            <a:srgbClr val="000000"/>
                          </a:solidFill>
                          <a:effectLst/>
                          <a:latin typeface="Times New Roman" panose="02020603050405020304" pitchFamily="18" charset="0"/>
                        </a:rPr>
                        <a:t>4,848,664</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90935792"/>
                  </a:ext>
                </a:extLst>
              </a:tr>
              <a:tr h="437754">
                <a:tc>
                  <a:txBody>
                    <a:bodyPr/>
                    <a:lstStyle/>
                    <a:p>
                      <a:pPr algn="ctr" rtl="0" fontAlgn="ctr"/>
                      <a:r>
                        <a:rPr lang="en-US" sz="1800" b="1" i="0" u="none" strike="noStrike" baseline="0" dirty="0">
                          <a:effectLst/>
                          <a:latin typeface="Times New Roman" panose="02020603050405020304" pitchFamily="18" charset="0"/>
                        </a:rPr>
                        <a:t>17/18</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rtl="0" fontAlgn="ctr"/>
                      <a:r>
                        <a:rPr lang="en-US" sz="1800" b="1" i="0" u="none" strike="noStrike" baseline="0" dirty="0">
                          <a:effectLst/>
                          <a:latin typeface="Times New Roman" panose="02020603050405020304" pitchFamily="18" charset="0"/>
                        </a:rPr>
                        <a:t>61,815,126</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rtl="0" fontAlgn="ctr"/>
                      <a:r>
                        <a:rPr lang="en-US" sz="1800" b="1" i="0" u="none" strike="noStrike" baseline="0" dirty="0">
                          <a:effectLst/>
                          <a:latin typeface="Times New Roman" panose="02020603050405020304" pitchFamily="18" charset="0"/>
                        </a:rPr>
                        <a:t>102,282,369</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rtl="0" fontAlgn="ctr"/>
                      <a:r>
                        <a:rPr lang="en-US" sz="1800" b="1" i="0" u="none" strike="noStrike" baseline="0" dirty="0">
                          <a:effectLst/>
                          <a:latin typeface="Times New Roman" panose="02020603050405020304" pitchFamily="18" charset="0"/>
                        </a:rPr>
                        <a:t>12,021,291</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fontAlgn="t"/>
                      <a:r>
                        <a:rPr lang="en-US" sz="1800" b="1" i="0" u="none" strike="noStrike" baseline="0" dirty="0">
                          <a:effectLst/>
                          <a:latin typeface="Times New Roman" panose="02020603050405020304" pitchFamily="18" charset="0"/>
                        </a:rPr>
                        <a:t>2,044,763</a:t>
                      </a:r>
                      <a:endParaRPr lang="en-US" sz="1800" b="1" i="0" u="none" strike="noStrike" baseline="0" dirty="0">
                        <a:solidFill>
                          <a:srgbClr val="000000"/>
                        </a:solidFill>
                        <a:effectLst/>
                        <a:latin typeface="Times New Roman" panose="02020603050405020304"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677223894"/>
                  </a:ext>
                </a:extLst>
              </a:tr>
              <a:tr h="437754">
                <a:tc>
                  <a:txBody>
                    <a:bodyPr/>
                    <a:lstStyle/>
                    <a:p>
                      <a:pPr algn="ctr" rtl="0" fontAlgn="ctr"/>
                      <a:r>
                        <a:rPr lang="en-US" sz="1800" b="1" i="0" u="none" strike="noStrike" baseline="0" dirty="0">
                          <a:effectLst/>
                          <a:latin typeface="Times New Roman" panose="02020603050405020304" pitchFamily="18" charset="0"/>
                        </a:rPr>
                        <a:t>16/17</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800" b="1" i="0" u="none" strike="noStrike" baseline="0" dirty="0">
                          <a:effectLst/>
                          <a:latin typeface="Times New Roman" panose="02020603050405020304" pitchFamily="18" charset="0"/>
                        </a:rPr>
                        <a:t>59,817,554</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800" b="1" i="0" u="none" strike="noStrike" baseline="0" dirty="0">
                          <a:effectLst/>
                          <a:latin typeface="Times New Roman" panose="02020603050405020304" pitchFamily="18" charset="0"/>
                        </a:rPr>
                        <a:t>  93,012,131</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800" b="1" i="0" u="none" strike="noStrike" baseline="0" dirty="0">
                          <a:effectLst/>
                          <a:latin typeface="Times New Roman" panose="02020603050405020304" pitchFamily="18" charset="0"/>
                        </a:rPr>
                        <a:t>12,918,348</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800" b="1" i="0" u="none" strike="noStrike" baseline="0" dirty="0">
                          <a:effectLst/>
                          <a:latin typeface="Times New Roman" panose="02020603050405020304" pitchFamily="18" charset="0"/>
                        </a:rPr>
                        <a:t>1,971,583</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88906402"/>
                  </a:ext>
                </a:extLst>
              </a:tr>
              <a:tr h="437754">
                <a:tc>
                  <a:txBody>
                    <a:bodyPr/>
                    <a:lstStyle/>
                    <a:p>
                      <a:pPr algn="ctr" rtl="0" fontAlgn="ctr"/>
                      <a:r>
                        <a:rPr lang="en-US" sz="1800" b="1" i="0" u="none" strike="noStrike" baseline="0" dirty="0">
                          <a:effectLst/>
                          <a:latin typeface="Times New Roman" panose="02020603050405020304" pitchFamily="18" charset="0"/>
                        </a:rPr>
                        <a:t>15/16</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rtl="0" fontAlgn="ctr"/>
                      <a:r>
                        <a:rPr lang="en-US" sz="1800" b="1" i="0" u="none" strike="noStrike" baseline="0" dirty="0">
                          <a:effectLst/>
                          <a:latin typeface="Times New Roman" panose="02020603050405020304" pitchFamily="18" charset="0"/>
                        </a:rPr>
                        <a:t>58,945,873</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rtl="0" fontAlgn="ctr"/>
                      <a:r>
                        <a:rPr lang="en-US" sz="1800" b="1" i="0" u="none" strike="noStrike" baseline="0" dirty="0">
                          <a:effectLst/>
                          <a:latin typeface="Times New Roman" panose="02020603050405020304" pitchFamily="18" charset="0"/>
                        </a:rPr>
                        <a:t>  87,336,847</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rtl="0" fontAlgn="ctr"/>
                      <a:r>
                        <a:rPr lang="en-US" sz="1800" b="1" i="0" u="none" strike="noStrike" baseline="0" dirty="0">
                          <a:effectLst/>
                          <a:latin typeface="Times New Roman" panose="02020603050405020304" pitchFamily="18" charset="0"/>
                        </a:rPr>
                        <a:t>13,544,694</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fontAlgn="t"/>
                      <a:r>
                        <a:rPr lang="en-US" sz="1800" b="1" i="0" u="none" strike="noStrike" baseline="0" dirty="0">
                          <a:effectLst/>
                          <a:latin typeface="Times New Roman" panose="02020603050405020304" pitchFamily="18" charset="0"/>
                        </a:rPr>
                        <a:t> </a:t>
                      </a:r>
                      <a:endParaRPr lang="en-US" sz="1800" b="1" i="0" u="none" strike="noStrike" baseline="0" dirty="0">
                        <a:solidFill>
                          <a:srgbClr val="000000"/>
                        </a:solidFill>
                        <a:effectLst/>
                        <a:latin typeface="Times New Roman" panose="02020603050405020304"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243497840"/>
                  </a:ext>
                </a:extLst>
              </a:tr>
              <a:tr h="437754">
                <a:tc>
                  <a:txBody>
                    <a:bodyPr/>
                    <a:lstStyle/>
                    <a:p>
                      <a:pPr algn="ctr" rtl="0" fontAlgn="ctr"/>
                      <a:r>
                        <a:rPr lang="en-US" sz="1800" b="1" i="0" u="none" strike="noStrike" baseline="0" dirty="0">
                          <a:effectLst/>
                          <a:latin typeface="Times New Roman" panose="02020603050405020304" pitchFamily="18" charset="0"/>
                        </a:rPr>
                        <a:t>14/15</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800" b="1" i="0" u="none" strike="noStrike" baseline="0" dirty="0">
                          <a:effectLst/>
                          <a:latin typeface="Times New Roman" panose="02020603050405020304" pitchFamily="18" charset="0"/>
                        </a:rPr>
                        <a:t>52,728,458</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800" b="1" i="0" u="none" strike="noStrike" baseline="0" dirty="0">
                          <a:effectLst/>
                          <a:latin typeface="Times New Roman" panose="02020603050405020304" pitchFamily="18" charset="0"/>
                        </a:rPr>
                        <a:t>  91,404,826</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800" b="1" i="0" u="none" strike="noStrike" baseline="0" dirty="0">
                          <a:effectLst/>
                          <a:latin typeface="Times New Roman" panose="02020603050405020304" pitchFamily="18" charset="0"/>
                        </a:rPr>
                        <a:t>12,456,457</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t"/>
                      <a:r>
                        <a:rPr lang="en-US" sz="1800" b="1" i="0" u="none" strike="noStrike" baseline="0" dirty="0">
                          <a:effectLst/>
                          <a:latin typeface="Times New Roman" panose="02020603050405020304" pitchFamily="18" charset="0"/>
                        </a:rPr>
                        <a:t> </a:t>
                      </a:r>
                      <a:endParaRPr lang="en-US" sz="1800" b="1" i="0" u="none" strike="noStrike" baseline="0" dirty="0">
                        <a:solidFill>
                          <a:srgbClr val="000000"/>
                        </a:solidFill>
                        <a:effectLst/>
                        <a:latin typeface="Times New Roman" panose="02020603050405020304"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82017692"/>
                  </a:ext>
                </a:extLst>
              </a:tr>
            </a:tbl>
          </a:graphicData>
        </a:graphic>
      </p:graphicFrame>
      <p:sp>
        <p:nvSpPr>
          <p:cNvPr id="4" name="Slide Number Placeholder 3"/>
          <p:cNvSpPr>
            <a:spLocks noGrp="1"/>
          </p:cNvSpPr>
          <p:nvPr>
            <p:ph type="sldNum" sz="quarter" idx="12"/>
          </p:nvPr>
        </p:nvSpPr>
        <p:spPr>
          <a:xfrm>
            <a:off x="8229600" y="5943600"/>
            <a:ext cx="1157674" cy="1090789"/>
          </a:xfrm>
        </p:spPr>
        <p:txBody>
          <a:bodyPr>
            <a:normAutofit/>
          </a:bodyPr>
          <a:lstStyle/>
          <a:p>
            <a:pPr>
              <a:defRPr/>
            </a:pPr>
            <a:fld id="{80814E69-42A8-420E-9226-039D8B6CD93C}" type="slidenum">
              <a:rPr lang="en-US" sz="1200" smtClean="0"/>
              <a:pPr>
                <a:defRPr/>
              </a:pPr>
              <a:t>18</a:t>
            </a:fld>
            <a:endParaRPr lang="en-US" sz="1200"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7" name="Rectangle 9"/>
          <p:cNvSpPr>
            <a:spLocks noGrp="1" noChangeArrowheads="1"/>
          </p:cNvSpPr>
          <p:nvPr>
            <p:ph type="title"/>
          </p:nvPr>
        </p:nvSpPr>
        <p:spPr>
          <a:xfrm>
            <a:off x="685800" y="381000"/>
            <a:ext cx="7772400" cy="609600"/>
          </a:xfrm>
          <a:noFill/>
        </p:spPr>
        <p:txBody>
          <a:bodyPr>
            <a:normAutofit fontScale="90000"/>
          </a:bodyPr>
          <a:lstStyle/>
          <a:p>
            <a:pPr algn="ctr" eaLnBrk="1" hangingPunct="1">
              <a:defRPr/>
            </a:pPr>
            <a:r>
              <a:rPr lang="en-US" b="1" dirty="0">
                <a:solidFill>
                  <a:schemeClr val="accent6">
                    <a:lumMod val="75000"/>
                  </a:schemeClr>
                </a:solidFill>
              </a:rPr>
              <a:t>Property Tax Rollback</a:t>
            </a:r>
          </a:p>
        </p:txBody>
      </p:sp>
      <p:graphicFrame>
        <p:nvGraphicFramePr>
          <p:cNvPr id="10" name="Table Placeholder 9"/>
          <p:cNvGraphicFramePr>
            <a:graphicFrameLocks noGrp="1"/>
          </p:cNvGraphicFramePr>
          <p:nvPr>
            <p:ph type="tbl" idx="1"/>
            <p:extLst>
              <p:ext uri="{D42A27DB-BD31-4B8C-83A1-F6EECF244321}">
                <p14:modId xmlns:p14="http://schemas.microsoft.com/office/powerpoint/2010/main" val="3723059163"/>
              </p:ext>
            </p:extLst>
          </p:nvPr>
        </p:nvGraphicFramePr>
        <p:xfrm>
          <a:off x="609599" y="1447800"/>
          <a:ext cx="7924801" cy="4450080"/>
        </p:xfrm>
        <a:graphic>
          <a:graphicData uri="http://schemas.openxmlformats.org/drawingml/2006/table">
            <a:tbl>
              <a:tblPr/>
              <a:tblGrid>
                <a:gridCol w="1059584">
                  <a:extLst>
                    <a:ext uri="{9D8B030D-6E8A-4147-A177-3AD203B41FA5}">
                      <a16:colId xmlns:a16="http://schemas.microsoft.com/office/drawing/2014/main" val="20000"/>
                    </a:ext>
                  </a:extLst>
                </a:gridCol>
                <a:gridCol w="1346552">
                  <a:extLst>
                    <a:ext uri="{9D8B030D-6E8A-4147-A177-3AD203B41FA5}">
                      <a16:colId xmlns:a16="http://schemas.microsoft.com/office/drawing/2014/main" val="20001"/>
                    </a:ext>
                  </a:extLst>
                </a:gridCol>
                <a:gridCol w="1280331">
                  <a:extLst>
                    <a:ext uri="{9D8B030D-6E8A-4147-A177-3AD203B41FA5}">
                      <a16:colId xmlns:a16="http://schemas.microsoft.com/office/drawing/2014/main" val="20002"/>
                    </a:ext>
                  </a:extLst>
                </a:gridCol>
                <a:gridCol w="1479002">
                  <a:extLst>
                    <a:ext uri="{9D8B030D-6E8A-4147-A177-3AD203B41FA5}">
                      <a16:colId xmlns:a16="http://schemas.microsoft.com/office/drawing/2014/main" val="20003"/>
                    </a:ext>
                  </a:extLst>
                </a:gridCol>
                <a:gridCol w="1235332">
                  <a:extLst>
                    <a:ext uri="{9D8B030D-6E8A-4147-A177-3AD203B41FA5}">
                      <a16:colId xmlns:a16="http://schemas.microsoft.com/office/drawing/2014/main" val="20004"/>
                    </a:ext>
                  </a:extLst>
                </a:gridCol>
                <a:gridCol w="1524000">
                  <a:extLst>
                    <a:ext uri="{9D8B030D-6E8A-4147-A177-3AD203B41FA5}">
                      <a16:colId xmlns:a16="http://schemas.microsoft.com/office/drawing/2014/main" val="20005"/>
                    </a:ext>
                  </a:extLst>
                </a:gridCol>
              </a:tblGrid>
              <a:tr h="370840">
                <a:tc>
                  <a:txBody>
                    <a:bodyPr/>
                    <a:lstStyle/>
                    <a:p>
                      <a:pPr algn="ctr" fontAlgn="b"/>
                      <a:r>
                        <a:rPr lang="en-US" sz="1400" b="1" i="0" u="sng" strike="noStrike" dirty="0">
                          <a:solidFill>
                            <a:schemeClr val="tx1"/>
                          </a:solidFill>
                          <a:latin typeface="Arial"/>
                        </a:rPr>
                        <a:t>Rollback</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latin typeface="Arial"/>
                        </a:rPr>
                        <a:t>Residential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latin typeface="Arial"/>
                        </a:rPr>
                        <a:t>Agricultural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latin typeface="Arial"/>
                        </a:rPr>
                        <a:t>Commercial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latin typeface="Arial"/>
                        </a:rPr>
                        <a:t>Industrial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a:solidFill>
                            <a:schemeClr val="tx1"/>
                          </a:solidFill>
                          <a:latin typeface="Arial"/>
                        </a:rPr>
                        <a:t>Multi-Family</a:t>
                      </a:r>
                      <a:endParaRPr lang="en-US" sz="1400" b="1" i="0" u="none" strike="noStrike" dirty="0">
                        <a:solidFill>
                          <a:schemeClr val="tx1"/>
                        </a:solidFill>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ctr" fontAlgn="b"/>
                      <a:r>
                        <a:rPr lang="en-US" sz="1400" b="1" i="0" u="none" strike="noStrike" dirty="0">
                          <a:solidFill>
                            <a:schemeClr val="tx1"/>
                          </a:solidFill>
                          <a:effectLst/>
                          <a:latin typeface="Arial" panose="020B0604020202020204" pitchFamily="34" charset="0"/>
                        </a:rPr>
                        <a:t>12-13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50.7518%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a:solidFill>
                            <a:schemeClr val="tx1"/>
                          </a:solidFill>
                          <a:effectLst/>
                          <a:latin typeface="Arial" panose="020B0604020202020204" pitchFamily="34" charset="0"/>
                        </a:rPr>
                        <a:t>57.541%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100.0000%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100.00%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400" b="1" i="0" u="none" strike="noStrike" dirty="0">
                        <a:solidFill>
                          <a:schemeClr val="tx1"/>
                        </a:solidFill>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370840">
                <a:tc>
                  <a:txBody>
                    <a:bodyPr/>
                    <a:lstStyle/>
                    <a:p>
                      <a:pPr algn="ctr" fontAlgn="b"/>
                      <a:r>
                        <a:rPr lang="en-US" sz="1400" b="1" i="0" u="none" strike="noStrike">
                          <a:solidFill>
                            <a:schemeClr val="tx1"/>
                          </a:solidFill>
                          <a:effectLst/>
                          <a:latin typeface="Arial" panose="020B0604020202020204" pitchFamily="34" charset="0"/>
                        </a:rPr>
                        <a:t>13-14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52.8166%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59.933%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100.0000%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100.00%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400" b="1" i="0" u="none" strike="noStrike" dirty="0">
                        <a:solidFill>
                          <a:schemeClr val="tx1"/>
                        </a:solidFill>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370840">
                <a:tc>
                  <a:txBody>
                    <a:bodyPr/>
                    <a:lstStyle/>
                    <a:p>
                      <a:pPr algn="ctr" fontAlgn="b"/>
                      <a:r>
                        <a:rPr lang="en-US" sz="1400" b="1" i="0" u="none" strike="noStrike">
                          <a:solidFill>
                            <a:schemeClr val="tx1"/>
                          </a:solidFill>
                          <a:effectLst/>
                          <a:latin typeface="Arial" panose="020B0604020202020204" pitchFamily="34" charset="0"/>
                        </a:rPr>
                        <a:t>14-15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54.4002%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43.400%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a:solidFill>
                            <a:schemeClr val="tx1"/>
                          </a:solidFill>
                          <a:effectLst/>
                          <a:latin typeface="Arial" panose="020B0604020202020204" pitchFamily="34" charset="0"/>
                        </a:rPr>
                        <a:t>95.0000%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95.00%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400" b="1" i="0" u="none" strike="noStrike" dirty="0">
                        <a:solidFill>
                          <a:schemeClr val="tx1"/>
                        </a:solidFill>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370840">
                <a:tc>
                  <a:txBody>
                    <a:bodyPr/>
                    <a:lstStyle/>
                    <a:p>
                      <a:pPr algn="ctr" fontAlgn="b"/>
                      <a:r>
                        <a:rPr lang="en-US" sz="1400" b="1" i="0" u="none" strike="noStrike">
                          <a:solidFill>
                            <a:schemeClr val="tx1"/>
                          </a:solidFill>
                          <a:effectLst/>
                          <a:latin typeface="Arial" panose="020B0604020202020204" pitchFamily="34" charset="0"/>
                        </a:rPr>
                        <a:t>15-16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55.7335%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44.702%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a:solidFill>
                            <a:schemeClr val="tx1"/>
                          </a:solidFill>
                          <a:effectLst/>
                          <a:latin typeface="Arial" panose="020B0604020202020204" pitchFamily="34" charset="0"/>
                        </a:rPr>
                        <a:t>90.0000%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95.00%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400" b="1" i="0" u="none" strike="noStrike" dirty="0">
                          <a:solidFill>
                            <a:schemeClr val="tx1"/>
                          </a:solidFill>
                          <a:effectLst/>
                          <a:latin typeface="Arial" panose="020B0604020202020204" pitchFamily="34" charset="0"/>
                        </a:rPr>
                        <a:t>100.00%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370840">
                <a:tc>
                  <a:txBody>
                    <a:bodyPr/>
                    <a:lstStyle/>
                    <a:p>
                      <a:pPr algn="ctr" fontAlgn="b"/>
                      <a:r>
                        <a:rPr lang="en-US" sz="1400" b="1" i="0" u="none" strike="noStrike" dirty="0">
                          <a:solidFill>
                            <a:schemeClr val="tx1"/>
                          </a:solidFill>
                          <a:effectLst/>
                          <a:latin typeface="Arial" panose="020B0604020202020204" pitchFamily="34" charset="0"/>
                        </a:rPr>
                        <a:t>16-17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55.6259%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46.107%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90.0000%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90.00%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400" b="1" i="0" u="none" strike="noStrike" dirty="0">
                          <a:solidFill>
                            <a:schemeClr val="tx1"/>
                          </a:solidFill>
                          <a:effectLst/>
                          <a:latin typeface="Arial" panose="020B0604020202020204" pitchFamily="34" charset="0"/>
                        </a:rPr>
                        <a:t>86.25%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r h="370840">
                <a:tc>
                  <a:txBody>
                    <a:bodyPr/>
                    <a:lstStyle/>
                    <a:p>
                      <a:pPr algn="ctr" fontAlgn="b"/>
                      <a:r>
                        <a:rPr lang="en-US" sz="1400" b="1" i="0" u="none" strike="noStrike" dirty="0">
                          <a:solidFill>
                            <a:schemeClr val="tx1"/>
                          </a:solidFill>
                          <a:effectLst/>
                          <a:latin typeface="Arial" panose="020B0604020202020204" pitchFamily="34" charset="0"/>
                        </a:rPr>
                        <a:t>17-18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a:solidFill>
                            <a:schemeClr val="tx1"/>
                          </a:solidFill>
                          <a:effectLst/>
                          <a:latin typeface="Arial" panose="020B0604020202020204" pitchFamily="34" charset="0"/>
                        </a:rPr>
                        <a:t>56.9391%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a:solidFill>
                            <a:schemeClr val="tx1"/>
                          </a:solidFill>
                          <a:effectLst/>
                          <a:latin typeface="Arial" panose="020B0604020202020204" pitchFamily="34" charset="0"/>
                        </a:rPr>
                        <a:t>47.4996%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90.0000%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90.00%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400" b="1" i="0" u="none" strike="noStrike" dirty="0">
                          <a:solidFill>
                            <a:schemeClr val="tx1"/>
                          </a:solidFill>
                          <a:effectLst/>
                          <a:latin typeface="Arial" panose="020B0604020202020204" pitchFamily="34" charset="0"/>
                        </a:rPr>
                        <a:t>82.50%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3"/>
                  </a:ext>
                </a:extLst>
              </a:tr>
              <a:tr h="370840">
                <a:tc>
                  <a:txBody>
                    <a:bodyPr/>
                    <a:lstStyle/>
                    <a:p>
                      <a:pPr algn="ctr" fontAlgn="b"/>
                      <a:r>
                        <a:rPr lang="en-US" sz="1400" b="1" i="0" u="none" strike="noStrike">
                          <a:solidFill>
                            <a:schemeClr val="tx1"/>
                          </a:solidFill>
                          <a:effectLst/>
                          <a:latin typeface="Arial" panose="020B0604020202020204" pitchFamily="34" charset="0"/>
                        </a:rPr>
                        <a:t>18-19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a:solidFill>
                            <a:schemeClr val="tx1"/>
                          </a:solidFill>
                          <a:effectLst/>
                          <a:latin typeface="Arial" panose="020B0604020202020204" pitchFamily="34" charset="0"/>
                        </a:rPr>
                        <a:t>55.6209%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a:solidFill>
                            <a:schemeClr val="tx1"/>
                          </a:solidFill>
                          <a:effectLst/>
                          <a:latin typeface="Arial" panose="020B0604020202020204" pitchFamily="34" charset="0"/>
                        </a:rPr>
                        <a:t>54.4480%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90.0000%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90.00%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400" b="1" i="0" u="none" strike="noStrike" dirty="0">
                          <a:solidFill>
                            <a:schemeClr val="tx1"/>
                          </a:solidFill>
                          <a:effectLst/>
                          <a:latin typeface="Arial" panose="020B0604020202020204" pitchFamily="34" charset="0"/>
                        </a:rPr>
                        <a:t>78.75%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4"/>
                  </a:ext>
                </a:extLst>
              </a:tr>
              <a:tr h="370840">
                <a:tc>
                  <a:txBody>
                    <a:bodyPr/>
                    <a:lstStyle/>
                    <a:p>
                      <a:pPr algn="ctr" fontAlgn="b"/>
                      <a:r>
                        <a:rPr lang="en-US" sz="1400" b="1" i="0" u="none" strike="noStrike" dirty="0">
                          <a:solidFill>
                            <a:schemeClr val="tx1"/>
                          </a:solidFill>
                          <a:effectLst/>
                          <a:latin typeface="Arial" panose="020B0604020202020204" pitchFamily="34" charset="0"/>
                        </a:rPr>
                        <a:t>19-20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56.9180%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56.1324%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90.0000%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90.00%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400" b="1" i="0" u="none" strike="noStrike" dirty="0">
                          <a:solidFill>
                            <a:schemeClr val="tx1"/>
                          </a:solidFill>
                          <a:effectLst/>
                          <a:latin typeface="Arial" panose="020B0604020202020204" pitchFamily="34" charset="0"/>
                        </a:rPr>
                        <a:t>75.00%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75952359"/>
                  </a:ext>
                </a:extLst>
              </a:tr>
              <a:tr h="370840">
                <a:tc>
                  <a:txBody>
                    <a:bodyPr/>
                    <a:lstStyle/>
                    <a:p>
                      <a:pPr algn="ctr" fontAlgn="b"/>
                      <a:r>
                        <a:rPr lang="en-US" sz="1400" b="1" i="0" u="none" strike="noStrike" dirty="0">
                          <a:solidFill>
                            <a:schemeClr val="tx1"/>
                          </a:solidFill>
                          <a:effectLst/>
                          <a:latin typeface="Arial" panose="020B0604020202020204" pitchFamily="34" charset="0"/>
                        </a:rPr>
                        <a:t>20-21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55.0743%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81.4832%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90.0000%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90.00%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400" b="1" i="0" u="none" strike="noStrike" dirty="0">
                          <a:solidFill>
                            <a:schemeClr val="tx1"/>
                          </a:solidFill>
                          <a:effectLst/>
                          <a:latin typeface="Arial" panose="020B0604020202020204" pitchFamily="34" charset="0"/>
                        </a:rPr>
                        <a:t>71.25%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43018412"/>
                  </a:ext>
                </a:extLst>
              </a:tr>
              <a:tr h="370840">
                <a:tc>
                  <a:txBody>
                    <a:bodyPr/>
                    <a:lstStyle/>
                    <a:p>
                      <a:pPr algn="ctr" fontAlgn="b"/>
                      <a:r>
                        <a:rPr lang="en-US" sz="1400" b="1" i="0" u="none" strike="noStrike" dirty="0">
                          <a:solidFill>
                            <a:schemeClr val="tx1"/>
                          </a:solidFill>
                          <a:effectLst/>
                          <a:latin typeface="Arial" panose="020B0604020202020204" pitchFamily="34" charset="0"/>
                        </a:rPr>
                        <a:t>21-22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56.4094%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84.0305%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90.0000%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90.00%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400" b="1" i="0" u="none" strike="noStrike" dirty="0">
                          <a:solidFill>
                            <a:schemeClr val="tx1"/>
                          </a:solidFill>
                          <a:effectLst/>
                          <a:latin typeface="Arial" panose="020B0604020202020204" pitchFamily="34" charset="0"/>
                        </a:rPr>
                        <a:t>67.50%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97861905"/>
                  </a:ext>
                </a:extLst>
              </a:tr>
              <a:tr h="370840">
                <a:tc>
                  <a:txBody>
                    <a:bodyPr/>
                    <a:lstStyle/>
                    <a:p>
                      <a:pPr algn="ctr" fontAlgn="b"/>
                      <a:r>
                        <a:rPr lang="en-US" sz="1400" b="1" i="0" u="none" strike="noStrike" dirty="0">
                          <a:solidFill>
                            <a:schemeClr val="tx1"/>
                          </a:solidFill>
                          <a:effectLst/>
                          <a:latin typeface="Arial" panose="020B0604020202020204" pitchFamily="34" charset="0"/>
                        </a:rPr>
                        <a:t>22-23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54.1282%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89.6765%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90.0000%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i="0" u="none" strike="noStrike" dirty="0">
                          <a:solidFill>
                            <a:schemeClr val="tx1"/>
                          </a:solidFill>
                          <a:effectLst/>
                          <a:latin typeface="Arial" panose="020B0604020202020204" pitchFamily="34" charset="0"/>
                        </a:rPr>
                        <a:t>90.00%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400" b="1" i="0" u="none" strike="noStrike" dirty="0">
                          <a:solidFill>
                            <a:srgbClr val="00B0F0"/>
                          </a:solidFill>
                          <a:effectLst/>
                          <a:latin typeface="Arial" panose="020B0604020202020204" pitchFamily="34" charset="0"/>
                        </a:rPr>
                        <a:t>63.75%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16758174"/>
                  </a:ext>
                </a:extLst>
              </a:tr>
            </a:tbl>
          </a:graphicData>
        </a:graphic>
      </p:graphicFrame>
      <p:sp>
        <p:nvSpPr>
          <p:cNvPr id="10242" name="Slide Number Placeholder 5"/>
          <p:cNvSpPr>
            <a:spLocks noGrp="1"/>
          </p:cNvSpPr>
          <p:nvPr>
            <p:ph type="sldNum" sz="quarter" idx="12"/>
          </p:nvPr>
        </p:nvSpPr>
        <p:spPr>
          <a:xfrm>
            <a:off x="8658225" y="6400800"/>
            <a:ext cx="485775" cy="228600"/>
          </a:xfrm>
          <a:noFill/>
        </p:spPr>
        <p:txBody>
          <a:bodyPr>
            <a:normAutofit fontScale="85000" lnSpcReduction="10000"/>
          </a:bodyPr>
          <a:lstStyle/>
          <a:p>
            <a:fld id="{6EDD1351-6968-4675-B2DF-6F444DF94BBC}" type="slidenum">
              <a:rPr lang="en-US" sz="1200" smtClean="0"/>
              <a:pPr/>
              <a:t>19</a:t>
            </a:fld>
            <a:endParaRPr lang="en-US" sz="1200" dirty="0"/>
          </a:p>
        </p:txBody>
      </p:sp>
      <p:sp>
        <p:nvSpPr>
          <p:cNvPr id="6" name="Table Placeholder 4"/>
          <p:cNvSpPr txBox="1">
            <a:spLocks/>
          </p:cNvSpPr>
          <p:nvPr/>
        </p:nvSpPr>
        <p:spPr>
          <a:xfrm>
            <a:off x="381000" y="1600200"/>
            <a:ext cx="8686800" cy="4953000"/>
          </a:xfrm>
          <a:prstGeom prst="rect">
            <a:avLst/>
          </a:prstGeom>
        </p:spPr>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4797A-08FE-43FD-875E-0584C8BC64ED}"/>
              </a:ext>
            </a:extLst>
          </p:cNvPr>
          <p:cNvSpPr>
            <a:spLocks noGrp="1"/>
          </p:cNvSpPr>
          <p:nvPr>
            <p:ph type="title"/>
          </p:nvPr>
        </p:nvSpPr>
        <p:spPr>
          <a:xfrm>
            <a:off x="628650" y="365127"/>
            <a:ext cx="7886700" cy="1006474"/>
          </a:xfrm>
        </p:spPr>
        <p:txBody>
          <a:bodyPr>
            <a:normAutofit/>
          </a:bodyPr>
          <a:lstStyle/>
          <a:p>
            <a:pPr algn="ctr"/>
            <a:r>
              <a:rPr lang="en-US" sz="4000" b="1" dirty="0">
                <a:solidFill>
                  <a:schemeClr val="accent6">
                    <a:lumMod val="75000"/>
                  </a:schemeClr>
                </a:solidFill>
              </a:rPr>
              <a:t>Good News</a:t>
            </a:r>
          </a:p>
        </p:txBody>
      </p:sp>
      <p:sp>
        <p:nvSpPr>
          <p:cNvPr id="3" name="Content Placeholder 2">
            <a:extLst>
              <a:ext uri="{FF2B5EF4-FFF2-40B4-BE49-F238E27FC236}">
                <a16:creationId xmlns:a16="http://schemas.microsoft.com/office/drawing/2014/main" id="{A8BC87DE-2570-4BEC-87F8-6A0216A1C3DE}"/>
              </a:ext>
            </a:extLst>
          </p:cNvPr>
          <p:cNvSpPr>
            <a:spLocks noGrp="1"/>
          </p:cNvSpPr>
          <p:nvPr>
            <p:ph idx="1"/>
          </p:nvPr>
        </p:nvSpPr>
        <p:spPr>
          <a:xfrm>
            <a:off x="628650" y="1524000"/>
            <a:ext cx="7886700" cy="4579938"/>
          </a:xfrm>
        </p:spPr>
        <p:txBody>
          <a:bodyPr>
            <a:normAutofit fontScale="85000" lnSpcReduction="20000"/>
          </a:bodyPr>
          <a:lstStyle/>
          <a:p>
            <a:pPr marL="0" indent="0">
              <a:buNone/>
            </a:pPr>
            <a:r>
              <a:rPr lang="en-US" sz="2800" dirty="0"/>
              <a:t>The proposed budget is a lean yet solid budget that addresses several issues. </a:t>
            </a:r>
          </a:p>
          <a:p>
            <a:pPr lvl="1"/>
            <a:r>
              <a:rPr lang="en-US" sz="2800" dirty="0"/>
              <a:t>A reduction in taxable valuations, </a:t>
            </a:r>
          </a:p>
          <a:p>
            <a:pPr lvl="1"/>
            <a:r>
              <a:rPr lang="en-US" sz="2800" dirty="0"/>
              <a:t>Increases the General Fund Fund Balance as well as our enterprise funds balances, </a:t>
            </a:r>
          </a:p>
          <a:p>
            <a:pPr lvl="1"/>
            <a:r>
              <a:rPr lang="en-US" sz="2800" dirty="0"/>
              <a:t>Incorporates the use of the debt service levy and offsets this by reducing water rates, </a:t>
            </a:r>
          </a:p>
          <a:p>
            <a:pPr lvl="1"/>
            <a:r>
              <a:rPr lang="en-US" sz="2800" dirty="0"/>
              <a:t>Continues to address capital project needs prior to the preparation of a formal CIP, and </a:t>
            </a:r>
          </a:p>
          <a:p>
            <a:pPr lvl="1"/>
            <a:r>
              <a:rPr lang="en-US" sz="2800" dirty="0"/>
              <a:t>Maintains service levels.</a:t>
            </a:r>
          </a:p>
          <a:p>
            <a:pPr lvl="1"/>
            <a:endParaRPr lang="en-US" sz="2800" dirty="0"/>
          </a:p>
          <a:p>
            <a:pPr marL="0" indent="0">
              <a:buNone/>
            </a:pPr>
            <a:r>
              <a:rPr lang="en-US" sz="2800" dirty="0"/>
              <a:t>The FY 2022/2023 budget reflects a proposed tax rate of $10/$1,000 of taxable property valuation.</a:t>
            </a:r>
          </a:p>
          <a:p>
            <a:pPr marL="0" indent="0">
              <a:buNone/>
            </a:pPr>
            <a:endParaRPr lang="en-US" sz="2800" dirty="0"/>
          </a:p>
          <a:p>
            <a:pPr marL="0" indent="0">
              <a:buNone/>
            </a:pPr>
            <a:r>
              <a:rPr lang="en-US" sz="2800" dirty="0"/>
              <a:t>The budget includes a $3.00 decrease in base water rates. </a:t>
            </a:r>
          </a:p>
          <a:p>
            <a:endParaRPr lang="en-US" dirty="0"/>
          </a:p>
        </p:txBody>
      </p:sp>
    </p:spTree>
    <p:extLst>
      <p:ext uri="{BB962C8B-B14F-4D97-AF65-F5344CB8AC3E}">
        <p14:creationId xmlns:p14="http://schemas.microsoft.com/office/powerpoint/2010/main" val="39328103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FA8C47F-30B9-44F0-B913-5A49FA3402A3}"/>
              </a:ext>
            </a:extLst>
          </p:cNvPr>
          <p:cNvSpPr>
            <a:spLocks noGrp="1"/>
          </p:cNvSpPr>
          <p:nvPr>
            <p:ph type="sldNum" sz="quarter" idx="12"/>
          </p:nvPr>
        </p:nvSpPr>
        <p:spPr/>
        <p:txBody>
          <a:bodyPr/>
          <a:lstStyle/>
          <a:p>
            <a:pPr>
              <a:defRPr/>
            </a:pPr>
            <a:fld id="{AFC18C0D-3C4A-4520-A9A6-E13DEA6AC146}" type="slidenum">
              <a:rPr lang="en-US" sz="1200" smtClean="0"/>
              <a:pPr>
                <a:defRPr/>
              </a:pPr>
              <a:t>20</a:t>
            </a:fld>
            <a:endParaRPr lang="en-US" sz="1200" dirty="0"/>
          </a:p>
        </p:txBody>
      </p:sp>
      <p:sp>
        <p:nvSpPr>
          <p:cNvPr id="4" name="TextBox 3">
            <a:extLst>
              <a:ext uri="{FF2B5EF4-FFF2-40B4-BE49-F238E27FC236}">
                <a16:creationId xmlns:a16="http://schemas.microsoft.com/office/drawing/2014/main" id="{05E4CD56-9A05-4B93-928D-EF49514A7060}"/>
              </a:ext>
            </a:extLst>
          </p:cNvPr>
          <p:cNvSpPr txBox="1"/>
          <p:nvPr/>
        </p:nvSpPr>
        <p:spPr>
          <a:xfrm>
            <a:off x="685800" y="304800"/>
            <a:ext cx="7924800" cy="5170646"/>
          </a:xfrm>
          <a:prstGeom prst="rect">
            <a:avLst/>
          </a:prstGeom>
          <a:noFill/>
        </p:spPr>
        <p:txBody>
          <a:bodyPr wrap="square" rtlCol="0">
            <a:spAutoFit/>
          </a:bodyPr>
          <a:lstStyle/>
          <a:p>
            <a:pPr algn="ctr"/>
            <a:r>
              <a:rPr lang="en-US" sz="4000" b="1" dirty="0">
                <a:latin typeface="+mj-lt"/>
              </a:rPr>
              <a:t>Commercial and Industrial Property Tax Replacement</a:t>
            </a:r>
          </a:p>
          <a:p>
            <a:endParaRPr lang="en-US" b="1" dirty="0"/>
          </a:p>
          <a:p>
            <a:endParaRPr lang="en-US" b="1" dirty="0"/>
          </a:p>
          <a:p>
            <a:endParaRPr lang="en-US" b="1" dirty="0"/>
          </a:p>
          <a:p>
            <a:r>
              <a:rPr lang="en-US" b="1" dirty="0"/>
              <a:t>History</a:t>
            </a:r>
          </a:p>
          <a:p>
            <a:endParaRPr lang="en-US" b="1" dirty="0"/>
          </a:p>
          <a:p>
            <a:pPr marL="285750" indent="-285750">
              <a:buFont typeface="Arial" panose="020B0604020202020204" pitchFamily="34" charset="0"/>
              <a:buChar char="•"/>
            </a:pPr>
            <a:r>
              <a:rPr lang="en-US" dirty="0"/>
              <a:t>The legislature created a standing appropriation beginning in FY 2015 to reimburse local governments for the tax reductions due to the 10% rollback for commercial and industrial property owners.  </a:t>
            </a:r>
          </a:p>
          <a:p>
            <a:pPr marL="285750" indent="-285750">
              <a:buFont typeface="Arial" panose="020B0604020202020204" pitchFamily="34" charset="0"/>
              <a:buChar char="•"/>
            </a:pPr>
            <a:r>
              <a:rPr lang="en-US" dirty="0"/>
              <a:t>The standing appropriation was promised to continue but be capped at the actual FY 2017 amount. </a:t>
            </a:r>
          </a:p>
          <a:p>
            <a:pPr marL="285750" indent="-285750">
              <a:buFont typeface="Arial" panose="020B0604020202020204" pitchFamily="34" charset="0"/>
              <a:buChar char="•"/>
            </a:pPr>
            <a:r>
              <a:rPr lang="en-US" dirty="0"/>
              <a:t>In the general and employee benefits funds for FY 22/23 the City anticipates to receives approximately $100,234.  </a:t>
            </a:r>
          </a:p>
          <a:p>
            <a:pPr marL="285750" indent="-285750">
              <a:buFont typeface="Arial" panose="020B0604020202020204" pitchFamily="34" charset="0"/>
              <a:buChar char="•"/>
            </a:pPr>
            <a:r>
              <a:rPr lang="en-US" dirty="0"/>
              <a:t>This would be equivalent to an increase in the levy rate of $0.5447 for FY21/22.</a:t>
            </a:r>
          </a:p>
          <a:p>
            <a:endParaRPr lang="en-US" sz="1600" dirty="0"/>
          </a:p>
        </p:txBody>
      </p:sp>
    </p:spTree>
    <p:extLst>
      <p:ext uri="{BB962C8B-B14F-4D97-AF65-F5344CB8AC3E}">
        <p14:creationId xmlns:p14="http://schemas.microsoft.com/office/powerpoint/2010/main" val="11265571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4445A-F9FD-42BD-8B3D-1CD4C438B146}"/>
              </a:ext>
            </a:extLst>
          </p:cNvPr>
          <p:cNvSpPr>
            <a:spLocks noGrp="1"/>
          </p:cNvSpPr>
          <p:nvPr>
            <p:ph type="title"/>
          </p:nvPr>
        </p:nvSpPr>
        <p:spPr>
          <a:xfrm>
            <a:off x="628650" y="518232"/>
            <a:ext cx="7886700" cy="929568"/>
          </a:xfrm>
        </p:spPr>
        <p:txBody>
          <a:bodyPr>
            <a:normAutofit fontScale="90000"/>
          </a:bodyPr>
          <a:lstStyle/>
          <a:p>
            <a:pPr algn="ctr"/>
            <a:br>
              <a:rPr lang="en-US" dirty="0"/>
            </a:br>
            <a:r>
              <a:rPr lang="en-US" b="1" dirty="0">
                <a:solidFill>
                  <a:schemeClr val="accent6">
                    <a:lumMod val="75000"/>
                  </a:schemeClr>
                </a:solidFill>
              </a:rPr>
              <a:t>Property  Tax Calculations</a:t>
            </a:r>
            <a:br>
              <a:rPr lang="en-US" dirty="0"/>
            </a:br>
            <a:endParaRPr lang="en-US" dirty="0"/>
          </a:p>
        </p:txBody>
      </p:sp>
      <p:sp>
        <p:nvSpPr>
          <p:cNvPr id="3" name="Slide Number Placeholder 2">
            <a:extLst>
              <a:ext uri="{FF2B5EF4-FFF2-40B4-BE49-F238E27FC236}">
                <a16:creationId xmlns:a16="http://schemas.microsoft.com/office/drawing/2014/main" id="{BCBF172E-5A89-440B-A801-6EA98DBF0DE3}"/>
              </a:ext>
            </a:extLst>
          </p:cNvPr>
          <p:cNvSpPr>
            <a:spLocks noGrp="1"/>
          </p:cNvSpPr>
          <p:nvPr>
            <p:ph type="sldNum" sz="quarter" idx="12"/>
          </p:nvPr>
        </p:nvSpPr>
        <p:spPr/>
        <p:txBody>
          <a:bodyPr/>
          <a:lstStyle/>
          <a:p>
            <a:pPr>
              <a:defRPr/>
            </a:pPr>
            <a:fld id="{1F8DCCDB-82FC-4F4C-8AA4-E86C19ABBF26}" type="slidenum">
              <a:rPr lang="en-US" smtClean="0"/>
              <a:pPr>
                <a:defRPr/>
              </a:pPr>
              <a:t>21</a:t>
            </a:fld>
            <a:endParaRPr lang="en-US" dirty="0"/>
          </a:p>
        </p:txBody>
      </p:sp>
      <p:sp>
        <p:nvSpPr>
          <p:cNvPr id="5" name="TextBox 4">
            <a:extLst>
              <a:ext uri="{FF2B5EF4-FFF2-40B4-BE49-F238E27FC236}">
                <a16:creationId xmlns:a16="http://schemas.microsoft.com/office/drawing/2014/main" id="{3B7529D3-AD82-408B-918D-27AA0BB02E30}"/>
              </a:ext>
            </a:extLst>
          </p:cNvPr>
          <p:cNvSpPr txBox="1"/>
          <p:nvPr/>
        </p:nvSpPr>
        <p:spPr>
          <a:xfrm>
            <a:off x="762000" y="1738574"/>
            <a:ext cx="7543800" cy="646331"/>
          </a:xfrm>
          <a:prstGeom prst="rect">
            <a:avLst/>
          </a:prstGeom>
          <a:noFill/>
        </p:spPr>
        <p:txBody>
          <a:bodyPr wrap="square">
            <a:spAutoFit/>
          </a:bodyPr>
          <a:lstStyle/>
          <a:p>
            <a:r>
              <a:rPr lang="en-US" dirty="0"/>
              <a:t>Start with assessed property values, then apply the roll back in order to get taxable valuations.  Then the tax levy rate is applied to the taxable valuations.</a:t>
            </a:r>
          </a:p>
        </p:txBody>
      </p:sp>
      <p:sp>
        <p:nvSpPr>
          <p:cNvPr id="7" name="TextBox 6">
            <a:extLst>
              <a:ext uri="{FF2B5EF4-FFF2-40B4-BE49-F238E27FC236}">
                <a16:creationId xmlns:a16="http://schemas.microsoft.com/office/drawing/2014/main" id="{1B52B241-8AA9-4F21-BB56-664F1427501C}"/>
              </a:ext>
            </a:extLst>
          </p:cNvPr>
          <p:cNvSpPr txBox="1"/>
          <p:nvPr/>
        </p:nvSpPr>
        <p:spPr>
          <a:xfrm>
            <a:off x="2152650" y="2971800"/>
            <a:ext cx="4838700" cy="2585323"/>
          </a:xfrm>
          <a:prstGeom prst="rect">
            <a:avLst/>
          </a:prstGeom>
          <a:noFill/>
        </p:spPr>
        <p:txBody>
          <a:bodyPr wrap="square">
            <a:spAutoFit/>
          </a:bodyPr>
          <a:lstStyle/>
          <a:p>
            <a:pPr algn="ctr"/>
            <a:r>
              <a:rPr lang="en-US" dirty="0"/>
              <a:t>RESIDENTIAL PROPERTY EXAMPLE</a:t>
            </a:r>
          </a:p>
          <a:p>
            <a:pPr algn="ctr"/>
            <a:endParaRPr lang="en-US" dirty="0"/>
          </a:p>
          <a:p>
            <a:pPr algn="ctr"/>
            <a:r>
              <a:rPr lang="en-US" dirty="0"/>
              <a:t>(Assessed Value) $100,000</a:t>
            </a:r>
          </a:p>
          <a:p>
            <a:pPr algn="ctr"/>
            <a:r>
              <a:rPr lang="en-US" dirty="0"/>
              <a:t>X (Rollback)  54.1282%</a:t>
            </a:r>
          </a:p>
          <a:p>
            <a:pPr algn="ctr"/>
            <a:r>
              <a:rPr lang="en-US" dirty="0"/>
              <a:t>Taxable Value $54,128</a:t>
            </a:r>
          </a:p>
          <a:p>
            <a:pPr algn="ctr"/>
            <a:endParaRPr lang="en-US" dirty="0"/>
          </a:p>
          <a:p>
            <a:pPr algn="ctr"/>
            <a:r>
              <a:rPr lang="en-US" dirty="0"/>
              <a:t>(Taxable Value)  $54,128</a:t>
            </a:r>
          </a:p>
          <a:p>
            <a:pPr algn="ctr"/>
            <a:r>
              <a:rPr lang="en-US" dirty="0"/>
              <a:t>X (Levy Rate) 10.00/1,000</a:t>
            </a:r>
          </a:p>
          <a:p>
            <a:pPr algn="ctr"/>
            <a:r>
              <a:rPr lang="en-US" dirty="0"/>
              <a:t>Property Tax Revenue $541</a:t>
            </a:r>
          </a:p>
        </p:txBody>
      </p:sp>
    </p:spTree>
    <p:extLst>
      <p:ext uri="{BB962C8B-B14F-4D97-AF65-F5344CB8AC3E}">
        <p14:creationId xmlns:p14="http://schemas.microsoft.com/office/powerpoint/2010/main" val="13930456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AC36D-46B3-4F02-BEC8-DEEFC58E1A9B}"/>
              </a:ext>
            </a:extLst>
          </p:cNvPr>
          <p:cNvSpPr>
            <a:spLocks noGrp="1"/>
          </p:cNvSpPr>
          <p:nvPr>
            <p:ph type="title"/>
          </p:nvPr>
        </p:nvSpPr>
        <p:spPr/>
        <p:txBody>
          <a:bodyPr>
            <a:normAutofit/>
          </a:bodyPr>
          <a:lstStyle/>
          <a:p>
            <a:pPr algn="ctr"/>
            <a:r>
              <a:rPr lang="en-US" sz="4000" b="1" dirty="0">
                <a:solidFill>
                  <a:schemeClr val="accent6">
                    <a:lumMod val="50000"/>
                  </a:schemeClr>
                </a:solidFill>
              </a:rPr>
              <a:t>Tax Rate History</a:t>
            </a:r>
          </a:p>
        </p:txBody>
      </p:sp>
      <p:sp>
        <p:nvSpPr>
          <p:cNvPr id="3" name="Content Placeholder 2">
            <a:extLst>
              <a:ext uri="{FF2B5EF4-FFF2-40B4-BE49-F238E27FC236}">
                <a16:creationId xmlns:a16="http://schemas.microsoft.com/office/drawing/2014/main" id="{4BF930A4-1754-4753-8C38-52893A48B319}"/>
              </a:ext>
            </a:extLst>
          </p:cNvPr>
          <p:cNvSpPr>
            <a:spLocks noGrp="1"/>
          </p:cNvSpPr>
          <p:nvPr>
            <p:ph idx="1"/>
          </p:nvPr>
        </p:nvSpPr>
        <p:spPr>
          <a:xfrm>
            <a:off x="952914" y="2286104"/>
            <a:ext cx="3386759" cy="3263504"/>
          </a:xfrm>
        </p:spPr>
        <p:txBody>
          <a:bodyPr>
            <a:normAutofit/>
          </a:bodyPr>
          <a:lstStyle/>
          <a:p>
            <a:r>
              <a:rPr lang="en-US" dirty="0"/>
              <a:t>2010/11	9.86</a:t>
            </a:r>
          </a:p>
          <a:p>
            <a:r>
              <a:rPr lang="en-US" dirty="0"/>
              <a:t>2011/12	9.80	</a:t>
            </a:r>
          </a:p>
          <a:p>
            <a:r>
              <a:rPr lang="en-US" dirty="0"/>
              <a:t>2012/13	9.80	</a:t>
            </a:r>
          </a:p>
          <a:p>
            <a:r>
              <a:rPr lang="en-US" dirty="0"/>
              <a:t>2013/14	9.75</a:t>
            </a:r>
          </a:p>
          <a:p>
            <a:r>
              <a:rPr lang="en-US" dirty="0"/>
              <a:t>2014/15	10.10</a:t>
            </a:r>
          </a:p>
          <a:p>
            <a:r>
              <a:rPr lang="en-US" dirty="0"/>
              <a:t>2015/16	10.10</a:t>
            </a:r>
          </a:p>
          <a:p>
            <a:pPr marL="0" indent="0">
              <a:buNone/>
            </a:pPr>
            <a:endParaRPr lang="en-US" dirty="0"/>
          </a:p>
        </p:txBody>
      </p:sp>
      <p:sp>
        <p:nvSpPr>
          <p:cNvPr id="4" name="Content Placeholder 2">
            <a:extLst>
              <a:ext uri="{FF2B5EF4-FFF2-40B4-BE49-F238E27FC236}">
                <a16:creationId xmlns:a16="http://schemas.microsoft.com/office/drawing/2014/main" id="{91C9D1CA-1FEF-5448-AB5F-203CEC864398}"/>
              </a:ext>
            </a:extLst>
          </p:cNvPr>
          <p:cNvSpPr txBox="1">
            <a:spLocks/>
          </p:cNvSpPr>
          <p:nvPr/>
        </p:nvSpPr>
        <p:spPr>
          <a:xfrm>
            <a:off x="4804329" y="2286104"/>
            <a:ext cx="3711022" cy="3263504"/>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100" dirty="0"/>
              <a:t>2016/17	10.00</a:t>
            </a:r>
          </a:p>
          <a:p>
            <a:r>
              <a:rPr lang="en-US" sz="2100" dirty="0"/>
              <a:t>2017/18	10.00</a:t>
            </a:r>
          </a:p>
          <a:p>
            <a:r>
              <a:rPr lang="en-US" sz="2100" dirty="0"/>
              <a:t>2018/19	10.00</a:t>
            </a:r>
          </a:p>
          <a:p>
            <a:r>
              <a:rPr lang="en-US" sz="2100" dirty="0"/>
              <a:t>2019/20	10.00</a:t>
            </a:r>
          </a:p>
          <a:p>
            <a:r>
              <a:rPr lang="en-US" sz="2100" dirty="0"/>
              <a:t>2020/21	10.00</a:t>
            </a:r>
          </a:p>
          <a:p>
            <a:r>
              <a:rPr lang="en-US" sz="2100" dirty="0"/>
              <a:t>2021/22	9.65</a:t>
            </a:r>
          </a:p>
          <a:p>
            <a:r>
              <a:rPr lang="en-US" sz="2100" dirty="0"/>
              <a:t>2022/23 	10.00 </a:t>
            </a:r>
          </a:p>
          <a:p>
            <a:endParaRPr lang="en-US" sz="2100" dirty="0"/>
          </a:p>
        </p:txBody>
      </p:sp>
    </p:spTree>
    <p:extLst>
      <p:ext uri="{BB962C8B-B14F-4D97-AF65-F5344CB8AC3E}">
        <p14:creationId xmlns:p14="http://schemas.microsoft.com/office/powerpoint/2010/main" val="31564499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Slide Number Placeholder 6"/>
          <p:cNvSpPr>
            <a:spLocks noGrp="1"/>
          </p:cNvSpPr>
          <p:nvPr>
            <p:ph type="sldNum" sz="quarter" idx="12"/>
          </p:nvPr>
        </p:nvSpPr>
        <p:spPr>
          <a:xfrm>
            <a:off x="8534400" y="6400800"/>
            <a:ext cx="609600" cy="457200"/>
          </a:xfrm>
          <a:noFill/>
        </p:spPr>
        <p:txBody>
          <a:bodyPr>
            <a:normAutofit/>
          </a:bodyPr>
          <a:lstStyle/>
          <a:p>
            <a:fld id="{170FF711-2D2D-41EF-9D69-0B246B5703B2}" type="slidenum">
              <a:rPr lang="en-US" sz="1200" smtClean="0">
                <a:solidFill>
                  <a:schemeClr val="tx1"/>
                </a:solidFill>
              </a:rPr>
              <a:pPr/>
              <a:t>23</a:t>
            </a:fld>
            <a:endParaRPr lang="en-US" sz="1200" dirty="0">
              <a:solidFill>
                <a:schemeClr val="tx1"/>
              </a:solidFill>
            </a:endParaRPr>
          </a:p>
        </p:txBody>
      </p:sp>
      <p:sp>
        <p:nvSpPr>
          <p:cNvPr id="7172" name="Text Box 4"/>
          <p:cNvSpPr txBox="1">
            <a:spLocks noChangeArrowheads="1"/>
          </p:cNvSpPr>
          <p:nvPr/>
        </p:nvSpPr>
        <p:spPr bwMode="auto">
          <a:xfrm>
            <a:off x="800100" y="1180665"/>
            <a:ext cx="7696200" cy="523220"/>
          </a:xfrm>
          <a:prstGeom prst="rect">
            <a:avLst/>
          </a:prstGeom>
          <a:noFill/>
          <a:ln w="12700" cap="sq">
            <a:noFill/>
            <a:miter lim="800000"/>
            <a:headEnd type="none" w="sm" len="sm"/>
            <a:tailEnd type="none" w="sm" len="sm"/>
          </a:ln>
          <a:scene3d>
            <a:camera prst="orthographicFront"/>
            <a:lightRig rig="threePt" dir="t"/>
          </a:scene3d>
          <a:sp3d extrusionH="76200">
            <a:extrusionClr>
              <a:schemeClr val="bg1"/>
            </a:extrusionClr>
          </a:sp3d>
        </p:spPr>
        <p:txBody>
          <a:bodyPr wrap="square">
            <a:spAutoFit/>
          </a:bodyPr>
          <a:lstStyle/>
          <a:p>
            <a:r>
              <a:rPr lang="en-US" sz="1400" b="1" dirty="0"/>
              <a:t>Listed below are examples of what a residential house with an assessed value of $100,000 would pay in property taxes to the City of West Burlington.</a:t>
            </a:r>
          </a:p>
        </p:txBody>
      </p:sp>
      <p:graphicFrame>
        <p:nvGraphicFramePr>
          <p:cNvPr id="5" name="Table 4"/>
          <p:cNvGraphicFramePr>
            <a:graphicFrameLocks noGrp="1"/>
          </p:cNvGraphicFramePr>
          <p:nvPr>
            <p:extLst>
              <p:ext uri="{D42A27DB-BD31-4B8C-83A1-F6EECF244321}">
                <p14:modId xmlns:p14="http://schemas.microsoft.com/office/powerpoint/2010/main" val="624160911"/>
              </p:ext>
            </p:extLst>
          </p:nvPr>
        </p:nvGraphicFramePr>
        <p:xfrm>
          <a:off x="533400" y="1905000"/>
          <a:ext cx="8084594" cy="4495797"/>
        </p:xfrm>
        <a:graphic>
          <a:graphicData uri="http://schemas.openxmlformats.org/drawingml/2006/table">
            <a:tbl>
              <a:tblPr>
                <a:tableStyleId>{073A0DAA-6AF3-43AB-8588-CEC1D06C72B9}</a:tableStyleId>
              </a:tblPr>
              <a:tblGrid>
                <a:gridCol w="728162">
                  <a:extLst>
                    <a:ext uri="{9D8B030D-6E8A-4147-A177-3AD203B41FA5}">
                      <a16:colId xmlns:a16="http://schemas.microsoft.com/office/drawing/2014/main" val="3665652244"/>
                    </a:ext>
                  </a:extLst>
                </a:gridCol>
                <a:gridCol w="1146031">
                  <a:extLst>
                    <a:ext uri="{9D8B030D-6E8A-4147-A177-3AD203B41FA5}">
                      <a16:colId xmlns:a16="http://schemas.microsoft.com/office/drawing/2014/main" val="2800203420"/>
                    </a:ext>
                  </a:extLst>
                </a:gridCol>
                <a:gridCol w="917490">
                  <a:extLst>
                    <a:ext uri="{9D8B030D-6E8A-4147-A177-3AD203B41FA5}">
                      <a16:colId xmlns:a16="http://schemas.microsoft.com/office/drawing/2014/main" val="2470279222"/>
                    </a:ext>
                  </a:extLst>
                </a:gridCol>
                <a:gridCol w="1052855">
                  <a:extLst>
                    <a:ext uri="{9D8B030D-6E8A-4147-A177-3AD203B41FA5}">
                      <a16:colId xmlns:a16="http://schemas.microsoft.com/office/drawing/2014/main" val="3789872416"/>
                    </a:ext>
                  </a:extLst>
                </a:gridCol>
                <a:gridCol w="1040908">
                  <a:extLst>
                    <a:ext uri="{9D8B030D-6E8A-4147-A177-3AD203B41FA5}">
                      <a16:colId xmlns:a16="http://schemas.microsoft.com/office/drawing/2014/main" val="3727264810"/>
                    </a:ext>
                  </a:extLst>
                </a:gridCol>
                <a:gridCol w="998816">
                  <a:extLst>
                    <a:ext uri="{9D8B030D-6E8A-4147-A177-3AD203B41FA5}">
                      <a16:colId xmlns:a16="http://schemas.microsoft.com/office/drawing/2014/main" val="3820371366"/>
                    </a:ext>
                  </a:extLst>
                </a:gridCol>
                <a:gridCol w="1092135">
                  <a:extLst>
                    <a:ext uri="{9D8B030D-6E8A-4147-A177-3AD203B41FA5}">
                      <a16:colId xmlns:a16="http://schemas.microsoft.com/office/drawing/2014/main" val="4030155383"/>
                    </a:ext>
                  </a:extLst>
                </a:gridCol>
                <a:gridCol w="1108197">
                  <a:extLst>
                    <a:ext uri="{9D8B030D-6E8A-4147-A177-3AD203B41FA5}">
                      <a16:colId xmlns:a16="http://schemas.microsoft.com/office/drawing/2014/main" val="4012118090"/>
                    </a:ext>
                  </a:extLst>
                </a:gridCol>
              </a:tblGrid>
              <a:tr h="408098">
                <a:tc>
                  <a:txBody>
                    <a:bodyPr/>
                    <a:lstStyle/>
                    <a:p>
                      <a:pPr algn="ctr" rtl="0" fontAlgn="b"/>
                      <a:r>
                        <a:rPr lang="en-US" sz="1300" b="1" u="none" strike="noStrike" dirty="0">
                          <a:solidFill>
                            <a:schemeClr val="tx1"/>
                          </a:solidFill>
                          <a:effectLst/>
                        </a:rPr>
                        <a:t>Year </a:t>
                      </a:r>
                      <a:endParaRPr lang="en-US" sz="1300" b="1" i="0" u="none" strike="noStrike"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300" b="1" u="none" strike="noStrike" dirty="0">
                          <a:solidFill>
                            <a:schemeClr val="tx1"/>
                          </a:solidFill>
                          <a:effectLst/>
                        </a:rPr>
                        <a:t> Assessed Valuation</a:t>
                      </a:r>
                      <a:endParaRPr lang="en-US" sz="1300" b="1" i="0" u="none" strike="noStrike"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300" b="1" u="none" strike="noStrike" dirty="0">
                          <a:solidFill>
                            <a:schemeClr val="tx1"/>
                          </a:solidFill>
                          <a:effectLst/>
                        </a:rPr>
                        <a:t>Rollback</a:t>
                      </a:r>
                      <a:endParaRPr lang="en-US" sz="1300" b="1" i="0" u="none" strike="noStrike"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300" b="1" u="none" strike="noStrike" dirty="0">
                          <a:solidFill>
                            <a:schemeClr val="tx1"/>
                          </a:solidFill>
                          <a:effectLst/>
                        </a:rPr>
                        <a:t>Taxable Value</a:t>
                      </a:r>
                      <a:endParaRPr lang="en-US" sz="1300" b="1" i="0" u="none" strike="noStrike"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300" b="1" u="none" strike="noStrike" dirty="0">
                          <a:solidFill>
                            <a:schemeClr val="tx1"/>
                          </a:solidFill>
                          <a:effectLst/>
                        </a:rPr>
                        <a:t>Tax Rate</a:t>
                      </a:r>
                      <a:endParaRPr lang="en-US" sz="1300" b="1" i="0" u="none" strike="noStrike"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300" b="1" u="none" strike="noStrike" dirty="0">
                          <a:solidFill>
                            <a:schemeClr val="tx1"/>
                          </a:solidFill>
                          <a:effectLst/>
                        </a:rPr>
                        <a:t>Taxes</a:t>
                      </a:r>
                      <a:endParaRPr lang="en-US" sz="1300" b="1" i="0" u="none" strike="noStrike"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100" b="1" u="none" strike="noStrike" dirty="0">
                          <a:solidFill>
                            <a:schemeClr val="tx1"/>
                          </a:solidFill>
                          <a:effectLst/>
                        </a:rPr>
                        <a:t>Yearly Difference</a:t>
                      </a:r>
                      <a:endParaRPr lang="en-US" sz="1100" b="1" i="0" u="none" strike="noStrike"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100" b="1" u="none" strike="noStrike" dirty="0">
                          <a:solidFill>
                            <a:schemeClr val="tx1"/>
                          </a:solidFill>
                          <a:effectLst/>
                        </a:rPr>
                        <a:t>Monthly Difference</a:t>
                      </a:r>
                      <a:endParaRPr lang="en-US" sz="1100" b="1" i="0" u="none" strike="noStrike"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0605532"/>
                  </a:ext>
                </a:extLst>
              </a:tr>
              <a:tr h="371609">
                <a:tc>
                  <a:txBody>
                    <a:bodyPr/>
                    <a:lstStyle/>
                    <a:p>
                      <a:pPr algn="just" rtl="0" fontAlgn="b"/>
                      <a:r>
                        <a:rPr lang="en-US" sz="1200" b="1" u="none" strike="noStrike" baseline="0" dirty="0">
                          <a:solidFill>
                            <a:schemeClr val="tx1"/>
                          </a:solidFill>
                          <a:effectLst/>
                        </a:rPr>
                        <a:t>12/13</a:t>
                      </a:r>
                      <a:endParaRPr lang="en-US" sz="1200" b="1"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100,000</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50.7518%</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50,752</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9.80 </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497 </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21.00 </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200" b="0" u="none" strike="noStrike" baseline="0" dirty="0">
                          <a:solidFill>
                            <a:schemeClr val="tx1"/>
                          </a:solidFill>
                          <a:effectLst/>
                        </a:rPr>
                        <a:t>1.75</a:t>
                      </a:r>
                      <a:endParaRPr lang="en-US" sz="1200" b="0" i="0" u="none" strike="noStrike" baseline="0" dirty="0">
                        <a:solidFill>
                          <a:schemeClr val="tx1"/>
                        </a:solidFill>
                        <a:effectLst/>
                        <a:latin typeface="Calibri" panose="020F050202020403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8319153"/>
                  </a:ext>
                </a:extLst>
              </a:tr>
              <a:tr h="371609">
                <a:tc>
                  <a:txBody>
                    <a:bodyPr/>
                    <a:lstStyle/>
                    <a:p>
                      <a:pPr algn="just" rtl="0" fontAlgn="b"/>
                      <a:r>
                        <a:rPr lang="en-US" sz="1200" b="1" u="none" strike="noStrike" baseline="0" dirty="0">
                          <a:solidFill>
                            <a:schemeClr val="tx1"/>
                          </a:solidFill>
                          <a:effectLst/>
                        </a:rPr>
                        <a:t>13/14</a:t>
                      </a:r>
                      <a:endParaRPr lang="en-US" sz="1200" b="1"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100,000</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52.8166%</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52,817 </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9.75 </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515 </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18.00 </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200" b="0" u="none" strike="noStrike" baseline="0" dirty="0">
                          <a:solidFill>
                            <a:schemeClr val="tx1"/>
                          </a:solidFill>
                          <a:effectLst/>
                        </a:rPr>
                        <a:t>1.50</a:t>
                      </a:r>
                      <a:endParaRPr lang="en-US" sz="1200" b="0" i="0" u="none" strike="noStrike" baseline="0" dirty="0">
                        <a:solidFill>
                          <a:schemeClr val="tx1"/>
                        </a:solidFill>
                        <a:effectLst/>
                        <a:latin typeface="Calibri" panose="020F050202020403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1070631"/>
                  </a:ext>
                </a:extLst>
              </a:tr>
              <a:tr h="371609">
                <a:tc>
                  <a:txBody>
                    <a:bodyPr/>
                    <a:lstStyle/>
                    <a:p>
                      <a:pPr algn="just" rtl="0" fontAlgn="b"/>
                      <a:r>
                        <a:rPr lang="en-US" sz="1200" b="1" u="none" strike="noStrike" baseline="0" dirty="0">
                          <a:solidFill>
                            <a:schemeClr val="tx1"/>
                          </a:solidFill>
                          <a:effectLst/>
                        </a:rPr>
                        <a:t>14/15</a:t>
                      </a:r>
                      <a:endParaRPr lang="en-US" sz="1200" b="1"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100,000</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54.4002%</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54,400 </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10.10 </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549 </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34.00 </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200" b="0" u="none" strike="noStrike" baseline="0" dirty="0">
                          <a:solidFill>
                            <a:schemeClr val="tx1"/>
                          </a:solidFill>
                          <a:effectLst/>
                        </a:rPr>
                        <a:t>2.83</a:t>
                      </a:r>
                      <a:endParaRPr lang="en-US" sz="1200" b="0" i="0" u="none" strike="noStrike" baseline="0" dirty="0">
                        <a:solidFill>
                          <a:schemeClr val="tx1"/>
                        </a:solidFill>
                        <a:effectLst/>
                        <a:latin typeface="Calibri" panose="020F050202020403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4827235"/>
                  </a:ext>
                </a:extLst>
              </a:tr>
              <a:tr h="371609">
                <a:tc>
                  <a:txBody>
                    <a:bodyPr/>
                    <a:lstStyle/>
                    <a:p>
                      <a:pPr algn="just" rtl="0" fontAlgn="b"/>
                      <a:r>
                        <a:rPr lang="en-US" sz="1200" b="1" u="none" strike="noStrike" baseline="0" dirty="0">
                          <a:solidFill>
                            <a:schemeClr val="tx1"/>
                          </a:solidFill>
                          <a:effectLst/>
                        </a:rPr>
                        <a:t>15/16</a:t>
                      </a:r>
                      <a:endParaRPr lang="en-US" sz="1200" b="1"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100,000</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55.7335%</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55,734 </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10.10 </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563 </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14.00 </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200" b="0" u="none" strike="noStrike" baseline="0" dirty="0">
                          <a:solidFill>
                            <a:schemeClr val="tx1"/>
                          </a:solidFill>
                          <a:effectLst/>
                        </a:rPr>
                        <a:t>1.17</a:t>
                      </a:r>
                      <a:endParaRPr lang="en-US" sz="1200" b="0" i="0" u="none" strike="noStrike" baseline="0" dirty="0">
                        <a:solidFill>
                          <a:schemeClr val="tx1"/>
                        </a:solidFill>
                        <a:effectLst/>
                        <a:latin typeface="Calibri" panose="020F050202020403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51615310"/>
                  </a:ext>
                </a:extLst>
              </a:tr>
              <a:tr h="371609">
                <a:tc>
                  <a:txBody>
                    <a:bodyPr/>
                    <a:lstStyle/>
                    <a:p>
                      <a:pPr algn="just" rtl="0" fontAlgn="b"/>
                      <a:r>
                        <a:rPr lang="en-US" sz="1200" b="1" u="none" strike="noStrike" baseline="0" dirty="0">
                          <a:solidFill>
                            <a:schemeClr val="tx1"/>
                          </a:solidFill>
                          <a:effectLst/>
                        </a:rPr>
                        <a:t>16/17</a:t>
                      </a:r>
                      <a:endParaRPr lang="en-US" sz="1200" b="1"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100,000</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55.6259%</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55,626 </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10.00 </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556 </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(7.00)</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200" b="0" u="none" strike="noStrike" baseline="0" dirty="0">
                          <a:solidFill>
                            <a:schemeClr val="tx1"/>
                          </a:solidFill>
                          <a:effectLst/>
                        </a:rPr>
                        <a:t>-0.58</a:t>
                      </a:r>
                      <a:endParaRPr lang="en-US" sz="1200" b="0" i="0" u="none" strike="noStrike" baseline="0" dirty="0">
                        <a:solidFill>
                          <a:schemeClr val="tx1"/>
                        </a:solidFill>
                        <a:effectLst/>
                        <a:latin typeface="Calibri" panose="020F050202020403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48277387"/>
                  </a:ext>
                </a:extLst>
              </a:tr>
              <a:tr h="371609">
                <a:tc>
                  <a:txBody>
                    <a:bodyPr/>
                    <a:lstStyle/>
                    <a:p>
                      <a:pPr algn="just" rtl="0" fontAlgn="b"/>
                      <a:r>
                        <a:rPr lang="en-US" sz="1200" b="1" u="none" strike="noStrike" baseline="0" dirty="0">
                          <a:solidFill>
                            <a:schemeClr val="tx1"/>
                          </a:solidFill>
                          <a:effectLst/>
                        </a:rPr>
                        <a:t>17/18</a:t>
                      </a:r>
                      <a:endParaRPr lang="en-US" sz="1200" b="1"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100,000</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56.9391%</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56,939</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10.00 </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569</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13.00</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200" b="0" u="none" strike="noStrike" baseline="0" dirty="0">
                          <a:solidFill>
                            <a:schemeClr val="tx1"/>
                          </a:solidFill>
                          <a:effectLst/>
                        </a:rPr>
                        <a:t>1.08</a:t>
                      </a:r>
                      <a:endParaRPr lang="en-US" sz="1200" b="0" i="0" u="none" strike="noStrike" baseline="0" dirty="0">
                        <a:solidFill>
                          <a:schemeClr val="tx1"/>
                        </a:solidFill>
                        <a:effectLst/>
                        <a:latin typeface="Calibri" panose="020F050202020403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9291269"/>
                  </a:ext>
                </a:extLst>
              </a:tr>
              <a:tr h="371609">
                <a:tc>
                  <a:txBody>
                    <a:bodyPr/>
                    <a:lstStyle/>
                    <a:p>
                      <a:pPr algn="just" rtl="0" fontAlgn="b"/>
                      <a:r>
                        <a:rPr lang="en-US" sz="1200" b="1" u="none" strike="noStrike" baseline="0" dirty="0">
                          <a:solidFill>
                            <a:schemeClr val="tx1"/>
                          </a:solidFill>
                          <a:effectLst/>
                        </a:rPr>
                        <a:t>18/19</a:t>
                      </a:r>
                      <a:endParaRPr lang="en-US" sz="1200" b="1"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100,000</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55.6209%</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55,621 </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10.00 </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           556 </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(13.00)</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200" b="0" u="none" strike="noStrike" baseline="0" dirty="0">
                          <a:solidFill>
                            <a:schemeClr val="tx1"/>
                          </a:solidFill>
                          <a:effectLst/>
                        </a:rPr>
                        <a:t>-1.08</a:t>
                      </a:r>
                      <a:endParaRPr lang="en-US" sz="1200" b="0" i="0" u="none" strike="noStrike" baseline="0" dirty="0">
                        <a:solidFill>
                          <a:schemeClr val="tx1"/>
                        </a:solidFill>
                        <a:effectLst/>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1889531"/>
                  </a:ext>
                </a:extLst>
              </a:tr>
              <a:tr h="371609">
                <a:tc>
                  <a:txBody>
                    <a:bodyPr/>
                    <a:lstStyle/>
                    <a:p>
                      <a:pPr algn="just" rtl="0" fontAlgn="b"/>
                      <a:r>
                        <a:rPr lang="en-US" sz="1200" b="1" u="none" strike="noStrike" baseline="0" dirty="0">
                          <a:solidFill>
                            <a:schemeClr val="tx1"/>
                          </a:solidFill>
                          <a:effectLst/>
                        </a:rPr>
                        <a:t>19/20</a:t>
                      </a:r>
                      <a:endParaRPr lang="en-US" sz="1200" b="1"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100,000</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56.9180%</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56,918</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10.00</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569</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13.00</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200" b="0" u="none" strike="noStrike" baseline="0" dirty="0">
                          <a:solidFill>
                            <a:schemeClr val="tx1"/>
                          </a:solidFill>
                          <a:effectLst/>
                        </a:rPr>
                        <a:t>1.08</a:t>
                      </a:r>
                      <a:endParaRPr lang="en-US" sz="1200" b="0" i="0" u="none" strike="noStrike" baseline="0" dirty="0">
                        <a:solidFill>
                          <a:schemeClr val="tx1"/>
                        </a:solidFill>
                        <a:effectLst/>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00366441"/>
                  </a:ext>
                </a:extLst>
              </a:tr>
              <a:tr h="371609">
                <a:tc>
                  <a:txBody>
                    <a:bodyPr/>
                    <a:lstStyle/>
                    <a:p>
                      <a:pPr algn="just" rtl="0" fontAlgn="b"/>
                      <a:r>
                        <a:rPr lang="en-US" sz="1200" b="1" u="none" strike="noStrike" baseline="0" dirty="0">
                          <a:solidFill>
                            <a:schemeClr val="tx1"/>
                          </a:solidFill>
                          <a:effectLst/>
                        </a:rPr>
                        <a:t>20/21</a:t>
                      </a:r>
                      <a:endParaRPr lang="en-US" sz="1200" b="1"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100,000</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55.0743%</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55,074</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10.00</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551</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-18.00</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200" b="0" u="none" strike="noStrike" baseline="0" dirty="0">
                          <a:solidFill>
                            <a:schemeClr val="tx1"/>
                          </a:solidFill>
                          <a:effectLst/>
                        </a:rPr>
                        <a:t>-1.50</a:t>
                      </a:r>
                      <a:endParaRPr lang="en-US" sz="1200" b="0" i="0" u="none" strike="noStrike" baseline="0" dirty="0">
                        <a:solidFill>
                          <a:schemeClr val="tx1"/>
                        </a:solidFill>
                        <a:effectLst/>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538140"/>
                  </a:ext>
                </a:extLst>
              </a:tr>
              <a:tr h="371609">
                <a:tc>
                  <a:txBody>
                    <a:bodyPr/>
                    <a:lstStyle/>
                    <a:p>
                      <a:pPr algn="just" rtl="0" fontAlgn="b"/>
                      <a:r>
                        <a:rPr lang="en-US" sz="1200" b="1" u="none" strike="noStrike" baseline="0" dirty="0">
                          <a:solidFill>
                            <a:schemeClr val="tx1"/>
                          </a:solidFill>
                          <a:effectLst/>
                        </a:rPr>
                        <a:t>21/22</a:t>
                      </a:r>
                      <a:endParaRPr lang="en-US" sz="1200" b="1"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100,000</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56.4094%</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56,409</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9.65</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544</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-7.00</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200" b="0" u="none" strike="noStrike" baseline="0" dirty="0">
                          <a:solidFill>
                            <a:schemeClr val="tx1"/>
                          </a:solidFill>
                          <a:effectLst/>
                        </a:rPr>
                        <a:t>-.58</a:t>
                      </a:r>
                      <a:endParaRPr lang="en-US" sz="1200" b="0" i="0" u="none" strike="noStrike" baseline="0" dirty="0">
                        <a:solidFill>
                          <a:schemeClr val="tx1"/>
                        </a:solidFill>
                        <a:effectLst/>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9582619"/>
                  </a:ext>
                </a:extLst>
              </a:tr>
              <a:tr h="371609">
                <a:tc>
                  <a:txBody>
                    <a:bodyPr/>
                    <a:lstStyle/>
                    <a:p>
                      <a:pPr algn="just" rtl="0" fontAlgn="b"/>
                      <a:r>
                        <a:rPr lang="en-US" sz="1200" b="1" u="none" strike="noStrike" baseline="0" dirty="0">
                          <a:solidFill>
                            <a:schemeClr val="tx1"/>
                          </a:solidFill>
                          <a:effectLst/>
                        </a:rPr>
                        <a:t>22/23</a:t>
                      </a:r>
                      <a:endParaRPr lang="en-US" sz="1200" b="1"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100,000</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54.1282%</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54,128</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10.00</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541</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en-US" sz="1200" b="0" u="none" strike="noStrike" baseline="0" dirty="0">
                          <a:solidFill>
                            <a:schemeClr val="tx1"/>
                          </a:solidFill>
                          <a:effectLst/>
                        </a:rPr>
                        <a:t>-3.00</a:t>
                      </a:r>
                      <a:endParaRPr lang="en-US" sz="1200" b="0" i="0" u="none" strike="noStrike" baseline="0" dirty="0">
                        <a:solidFill>
                          <a:schemeClr val="tx1"/>
                        </a:solidFill>
                        <a:effectLst/>
                        <a:latin typeface="Arial" panose="020B0604020202020204" pitchFamily="34" charset="0"/>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200" b="0" u="none" strike="noStrike" baseline="0" dirty="0">
                          <a:solidFill>
                            <a:schemeClr val="tx1"/>
                          </a:solidFill>
                          <a:effectLst/>
                        </a:rPr>
                        <a:t>-.25</a:t>
                      </a:r>
                      <a:endParaRPr lang="en-US" sz="1200" b="0" i="0" u="none" strike="noStrike" baseline="0" dirty="0">
                        <a:solidFill>
                          <a:schemeClr val="tx1"/>
                        </a:solidFill>
                        <a:effectLst/>
                      </a:endParaRPr>
                    </a:p>
                  </a:txBody>
                  <a:tcPr marL="8736" marR="8736" marT="873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6820036"/>
                  </a:ext>
                </a:extLst>
              </a:tr>
            </a:tbl>
          </a:graphicData>
        </a:graphic>
      </p:graphicFrame>
      <p:sp>
        <p:nvSpPr>
          <p:cNvPr id="6" name="Title 5">
            <a:extLst>
              <a:ext uri="{FF2B5EF4-FFF2-40B4-BE49-F238E27FC236}">
                <a16:creationId xmlns:a16="http://schemas.microsoft.com/office/drawing/2014/main" id="{143FF135-6607-4F20-8808-E80684A68D85}"/>
              </a:ext>
            </a:extLst>
          </p:cNvPr>
          <p:cNvSpPr>
            <a:spLocks noGrp="1"/>
          </p:cNvSpPr>
          <p:nvPr>
            <p:ph type="title"/>
          </p:nvPr>
        </p:nvSpPr>
        <p:spPr>
          <a:xfrm>
            <a:off x="704850" y="158941"/>
            <a:ext cx="7886700" cy="1021724"/>
          </a:xfrm>
        </p:spPr>
        <p:txBody>
          <a:bodyPr>
            <a:normAutofit/>
          </a:bodyPr>
          <a:lstStyle/>
          <a:p>
            <a:r>
              <a:rPr lang="en-US" sz="4000" b="1" dirty="0">
                <a:solidFill>
                  <a:schemeClr val="accent6">
                    <a:lumMod val="75000"/>
                  </a:schemeClr>
                </a:solidFill>
              </a:rPr>
              <a:t>City of West Burlington Property Taxes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AFC18C0D-3C4A-4520-A9A6-E13DEA6AC146}" type="slidenum">
              <a:rPr lang="en-US" sz="1200" smtClean="0"/>
              <a:pPr>
                <a:defRPr/>
              </a:pPr>
              <a:t>24</a:t>
            </a:fld>
            <a:endParaRPr lang="en-US" sz="1200" dirty="0"/>
          </a:p>
        </p:txBody>
      </p:sp>
      <p:sp>
        <p:nvSpPr>
          <p:cNvPr id="5" name="Rectangle 4"/>
          <p:cNvSpPr/>
          <p:nvPr/>
        </p:nvSpPr>
        <p:spPr>
          <a:xfrm>
            <a:off x="152400" y="164746"/>
            <a:ext cx="8839200" cy="2031325"/>
          </a:xfrm>
          <a:prstGeom prst="rect">
            <a:avLst/>
          </a:prstGeom>
        </p:spPr>
        <p:txBody>
          <a:bodyPr wrap="square">
            <a:spAutoFit/>
          </a:bodyPr>
          <a:lstStyle/>
          <a:p>
            <a:pPr algn="ctr"/>
            <a:r>
              <a:rPr lang="en-US" sz="4000" b="1" dirty="0">
                <a:solidFill>
                  <a:schemeClr val="accent6">
                    <a:lumMod val="75000"/>
                  </a:schemeClr>
                </a:solidFill>
                <a:latin typeface="+mj-lt"/>
              </a:rPr>
              <a:t>City of West Burlington Commercial Property Taxes</a:t>
            </a:r>
          </a:p>
          <a:p>
            <a:pPr algn="ctr"/>
            <a:endParaRPr lang="en-US" sz="1000" dirty="0"/>
          </a:p>
          <a:p>
            <a:pPr algn="ctr"/>
            <a:r>
              <a:rPr lang="en-US" sz="1400" dirty="0"/>
              <a:t>Listed below are examples of what a commercial property with an assessed value of $1,000,000 would pay in property taxes to the City of West Burlington</a:t>
            </a:r>
            <a:r>
              <a:rPr lang="en-US" sz="1800" dirty="0"/>
              <a:t>.</a:t>
            </a:r>
          </a:p>
        </p:txBody>
      </p:sp>
      <p:graphicFrame>
        <p:nvGraphicFramePr>
          <p:cNvPr id="7" name="Table 6"/>
          <p:cNvGraphicFramePr>
            <a:graphicFrameLocks noGrp="1"/>
          </p:cNvGraphicFramePr>
          <p:nvPr>
            <p:extLst>
              <p:ext uri="{D42A27DB-BD31-4B8C-83A1-F6EECF244321}">
                <p14:modId xmlns:p14="http://schemas.microsoft.com/office/powerpoint/2010/main" val="4163784221"/>
              </p:ext>
            </p:extLst>
          </p:nvPr>
        </p:nvGraphicFramePr>
        <p:xfrm>
          <a:off x="1240145" y="2096915"/>
          <a:ext cx="6663709" cy="4456109"/>
        </p:xfrm>
        <a:graphic>
          <a:graphicData uri="http://schemas.openxmlformats.org/drawingml/2006/table">
            <a:tbl>
              <a:tblPr/>
              <a:tblGrid>
                <a:gridCol w="692078">
                  <a:extLst>
                    <a:ext uri="{9D8B030D-6E8A-4147-A177-3AD203B41FA5}">
                      <a16:colId xmlns:a16="http://schemas.microsoft.com/office/drawing/2014/main" val="20000"/>
                    </a:ext>
                  </a:extLst>
                </a:gridCol>
                <a:gridCol w="1102198">
                  <a:extLst>
                    <a:ext uri="{9D8B030D-6E8A-4147-A177-3AD203B41FA5}">
                      <a16:colId xmlns:a16="http://schemas.microsoft.com/office/drawing/2014/main" val="20001"/>
                    </a:ext>
                  </a:extLst>
                </a:gridCol>
                <a:gridCol w="786159">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gridCol w="959074">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1143000">
                  <a:extLst>
                    <a:ext uri="{9D8B030D-6E8A-4147-A177-3AD203B41FA5}">
                      <a16:colId xmlns:a16="http://schemas.microsoft.com/office/drawing/2014/main" val="20006"/>
                    </a:ext>
                  </a:extLst>
                </a:gridCol>
              </a:tblGrid>
              <a:tr h="292593">
                <a:tc>
                  <a:txBody>
                    <a:bodyPr/>
                    <a:lstStyle/>
                    <a:p>
                      <a:pPr algn="ctr" fontAlgn="b"/>
                      <a:endParaRPr lang="en-US" sz="1100" b="0" i="0" u="none" strike="noStrike" dirty="0">
                        <a:solidFill>
                          <a:schemeClr val="tx1"/>
                        </a:solidFill>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1" i="0" u="none" strike="noStrike" dirty="0">
                          <a:solidFill>
                            <a:schemeClr val="tx1"/>
                          </a:solidFill>
                          <a:latin typeface="Arial"/>
                        </a:rPr>
                        <a:t>Assessed</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US" sz="12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1" i="0" u="none" strike="noStrike" dirty="0">
                          <a:solidFill>
                            <a:schemeClr val="tx1"/>
                          </a:solidFill>
                          <a:latin typeface="Arial"/>
                        </a:rPr>
                        <a:t>Taxable</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US" sz="12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endParaRPr lang="en-US" sz="1200" b="0" i="0" u="none" strike="noStrike" dirty="0">
                        <a:solidFill>
                          <a:schemeClr val="tx1"/>
                        </a:solidFill>
                        <a:latin typeface="Arial"/>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1" i="0" u="none" strike="noStrike" dirty="0">
                          <a:solidFill>
                            <a:schemeClr val="tx1"/>
                          </a:solidFill>
                          <a:latin typeface="Arial"/>
                        </a:rPr>
                        <a:t>Yearly</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43831">
                <a:tc>
                  <a:txBody>
                    <a:bodyPr/>
                    <a:lstStyle/>
                    <a:p>
                      <a:pPr algn="ctr" rtl="0" fontAlgn="b"/>
                      <a:r>
                        <a:rPr lang="en-US" sz="1200" b="1" i="0" u="sng" strike="noStrike" dirty="0">
                          <a:solidFill>
                            <a:schemeClr val="tx1"/>
                          </a:solidFill>
                          <a:latin typeface="Arial"/>
                        </a:rPr>
                        <a:t>Year</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1" i="0" u="sng" strike="noStrike" dirty="0">
                          <a:solidFill>
                            <a:schemeClr val="tx1"/>
                          </a:solidFill>
                          <a:latin typeface="Arial"/>
                        </a:rPr>
                        <a:t>Valuation</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1" i="0" u="sng" strike="noStrike" dirty="0">
                          <a:solidFill>
                            <a:schemeClr val="tx1"/>
                          </a:solidFill>
                          <a:latin typeface="Arial"/>
                        </a:rPr>
                        <a:t>Rollback</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1" i="0" u="sng" strike="noStrike" dirty="0">
                          <a:solidFill>
                            <a:schemeClr val="tx1"/>
                          </a:solidFill>
                          <a:latin typeface="Arial"/>
                        </a:rPr>
                        <a:t>Value</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1" i="0" u="sng" strike="noStrike" dirty="0">
                          <a:solidFill>
                            <a:schemeClr val="tx1"/>
                          </a:solidFill>
                          <a:latin typeface="Arial"/>
                        </a:rPr>
                        <a:t>Tax</a:t>
                      </a:r>
                      <a:r>
                        <a:rPr lang="en-US" sz="1200" b="1" i="0" u="none" strike="noStrike" dirty="0">
                          <a:solidFill>
                            <a:schemeClr val="tx1"/>
                          </a:solidFill>
                          <a:latin typeface="Arial"/>
                        </a:rPr>
                        <a:t> </a:t>
                      </a:r>
                      <a:r>
                        <a:rPr lang="en-US" sz="1200" b="1" i="0" u="sng" strike="noStrike" dirty="0">
                          <a:solidFill>
                            <a:schemeClr val="tx1"/>
                          </a:solidFill>
                          <a:latin typeface="Arial"/>
                        </a:rPr>
                        <a:t>Rate</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1" i="0" u="sng" strike="noStrike" dirty="0">
                          <a:solidFill>
                            <a:schemeClr val="tx1"/>
                          </a:solidFill>
                          <a:latin typeface="Arial"/>
                        </a:rPr>
                        <a:t>Taxes</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1" i="0" u="sng" strike="noStrike" dirty="0">
                          <a:solidFill>
                            <a:schemeClr val="tx1"/>
                          </a:solidFill>
                          <a:latin typeface="Arial"/>
                        </a:rPr>
                        <a:t>Difference</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56335">
                <a:tc>
                  <a:txBody>
                    <a:bodyPr/>
                    <a:lstStyle/>
                    <a:p>
                      <a:pPr algn="ctr" rtl="0" fontAlgn="b"/>
                      <a:r>
                        <a:rPr lang="en-US" sz="1200" b="1" i="0" u="none" strike="noStrike" baseline="0" dirty="0">
                          <a:solidFill>
                            <a:schemeClr val="tx1"/>
                          </a:solidFill>
                          <a:effectLst/>
                          <a:latin typeface="Arial" panose="020B0604020202020204" pitchFamily="34" charset="0"/>
                        </a:rPr>
                        <a:t>12/13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1,000,000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100.00%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1,000,000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b" latinLnBrk="0" hangingPunct="1"/>
                      <a:r>
                        <a:rPr lang="en-US" sz="1200" b="0" i="0" u="none" strike="noStrike" kern="1200" baseline="0" dirty="0">
                          <a:solidFill>
                            <a:schemeClr val="tx1"/>
                          </a:solidFill>
                          <a:effectLst/>
                          <a:latin typeface="Arial" panose="020B0604020202020204" pitchFamily="34" charset="0"/>
                          <a:ea typeface="+mn-ea"/>
                          <a:cs typeface="+mn-cs"/>
                        </a:rPr>
                        <a:t>        9.80 </a:t>
                      </a:r>
                    </a:p>
                  </a:txBody>
                  <a:tcPr marL="0"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9,800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baseline="0" dirty="0">
                          <a:solidFill>
                            <a:schemeClr val="tx1"/>
                          </a:solidFill>
                          <a:effectLst/>
                          <a:latin typeface="Arial" panose="020B0604020202020204" pitchFamily="34" charset="0"/>
                        </a:rPr>
                        <a:t>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356335">
                <a:tc>
                  <a:txBody>
                    <a:bodyPr/>
                    <a:lstStyle/>
                    <a:p>
                      <a:pPr algn="ctr" rtl="0" fontAlgn="b"/>
                      <a:r>
                        <a:rPr lang="en-US" sz="1200" b="1" i="0" u="none" strike="noStrike" baseline="0" dirty="0">
                          <a:solidFill>
                            <a:schemeClr val="tx1"/>
                          </a:solidFill>
                          <a:effectLst/>
                          <a:latin typeface="Arial" panose="020B0604020202020204" pitchFamily="34" charset="0"/>
                        </a:rPr>
                        <a:t>13/14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1,000,000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100.00%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1,000,000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b" latinLnBrk="0" hangingPunct="1"/>
                      <a:r>
                        <a:rPr lang="en-US" sz="1200" b="0" i="0" u="none" strike="noStrike" kern="1200" baseline="0" dirty="0">
                          <a:solidFill>
                            <a:schemeClr val="tx1"/>
                          </a:solidFill>
                          <a:effectLst/>
                          <a:latin typeface="Arial" panose="020B0604020202020204" pitchFamily="34" charset="0"/>
                          <a:ea typeface="+mn-ea"/>
                          <a:cs typeface="+mn-cs"/>
                        </a:rPr>
                        <a:t>        9.75 </a:t>
                      </a:r>
                    </a:p>
                  </a:txBody>
                  <a:tcPr marL="0"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9,750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baseline="0" dirty="0">
                          <a:solidFill>
                            <a:schemeClr val="tx1"/>
                          </a:solidFill>
                          <a:effectLst/>
                          <a:latin typeface="Arial" panose="020B0604020202020204" pitchFamily="34" charset="0"/>
                        </a:rPr>
                        <a:t>-50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356335">
                <a:tc>
                  <a:txBody>
                    <a:bodyPr/>
                    <a:lstStyle/>
                    <a:p>
                      <a:pPr algn="ctr" rtl="0" fontAlgn="b"/>
                      <a:r>
                        <a:rPr lang="en-US" sz="1200" b="1" i="0" u="none" strike="noStrike" baseline="0" dirty="0">
                          <a:solidFill>
                            <a:schemeClr val="tx1"/>
                          </a:solidFill>
                          <a:effectLst/>
                          <a:latin typeface="Arial" panose="020B0604020202020204" pitchFamily="34" charset="0"/>
                        </a:rPr>
                        <a:t>14/15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1,000,000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95.00%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950,000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b" latinLnBrk="0" hangingPunct="1"/>
                      <a:r>
                        <a:rPr lang="en-US" sz="1200" b="0" i="0" u="none" strike="noStrike" kern="1200" baseline="0" dirty="0">
                          <a:solidFill>
                            <a:schemeClr val="tx1"/>
                          </a:solidFill>
                          <a:effectLst/>
                          <a:latin typeface="Arial" panose="020B0604020202020204" pitchFamily="34" charset="0"/>
                          <a:ea typeface="+mn-ea"/>
                          <a:cs typeface="+mn-cs"/>
                        </a:rPr>
                        <a:t>       10.10 </a:t>
                      </a:r>
                    </a:p>
                  </a:txBody>
                  <a:tcPr marL="0"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9,595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baseline="0" dirty="0">
                          <a:solidFill>
                            <a:schemeClr val="tx1"/>
                          </a:solidFill>
                          <a:effectLst/>
                          <a:latin typeface="Arial" panose="020B0604020202020204" pitchFamily="34" charset="0"/>
                        </a:rPr>
                        <a:t>-155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356335">
                <a:tc>
                  <a:txBody>
                    <a:bodyPr/>
                    <a:lstStyle/>
                    <a:p>
                      <a:pPr algn="ctr" rtl="0" fontAlgn="b"/>
                      <a:r>
                        <a:rPr lang="en-US" sz="1200" b="1" i="0" u="none" strike="noStrike" baseline="0" dirty="0">
                          <a:solidFill>
                            <a:schemeClr val="tx1"/>
                          </a:solidFill>
                          <a:effectLst/>
                          <a:latin typeface="Arial" panose="020B0604020202020204" pitchFamily="34" charset="0"/>
                        </a:rPr>
                        <a:t>15/16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1,000,000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i="0" u="none" strike="noStrike" baseline="0" dirty="0">
                          <a:solidFill>
                            <a:schemeClr val="tx1"/>
                          </a:solidFill>
                          <a:effectLst/>
                          <a:latin typeface="Arial" panose="020B0604020202020204" pitchFamily="34" charset="0"/>
                          <a:cs typeface="Arial" panose="020B0604020202020204" pitchFamily="34" charset="0"/>
                        </a:rPr>
                        <a:t>90.00%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900,000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b" latinLnBrk="0" hangingPunct="1"/>
                      <a:r>
                        <a:rPr lang="en-US" sz="1200" b="0" i="0" u="none" strike="noStrike" kern="1200" baseline="0" dirty="0">
                          <a:solidFill>
                            <a:schemeClr val="tx1"/>
                          </a:solidFill>
                          <a:effectLst/>
                          <a:latin typeface="Arial" panose="020B0604020202020204" pitchFamily="34" charset="0"/>
                          <a:ea typeface="+mn-ea"/>
                          <a:cs typeface="+mn-cs"/>
                        </a:rPr>
                        <a:t>       10.10 </a:t>
                      </a:r>
                    </a:p>
                  </a:txBody>
                  <a:tcPr marL="0"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9,090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baseline="0" dirty="0">
                          <a:solidFill>
                            <a:schemeClr val="tx1"/>
                          </a:solidFill>
                          <a:effectLst/>
                          <a:latin typeface="Arial" panose="020B0604020202020204" pitchFamily="34" charset="0"/>
                        </a:rPr>
                        <a:t>-505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356335">
                <a:tc>
                  <a:txBody>
                    <a:bodyPr/>
                    <a:lstStyle/>
                    <a:p>
                      <a:pPr algn="ctr" rtl="0" fontAlgn="b"/>
                      <a:r>
                        <a:rPr lang="en-US" sz="1200" b="1" i="0" u="none" strike="noStrike" baseline="0" dirty="0">
                          <a:solidFill>
                            <a:schemeClr val="tx1"/>
                          </a:solidFill>
                          <a:effectLst/>
                          <a:latin typeface="Arial" panose="020B0604020202020204" pitchFamily="34" charset="0"/>
                        </a:rPr>
                        <a:t>16/17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1,000,000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i="0" u="none" strike="noStrike" baseline="0" dirty="0">
                          <a:solidFill>
                            <a:schemeClr val="tx1"/>
                          </a:solidFill>
                          <a:effectLst/>
                          <a:latin typeface="Arial" panose="020B0604020202020204" pitchFamily="34" charset="0"/>
                          <a:cs typeface="Arial" panose="020B0604020202020204" pitchFamily="34" charset="0"/>
                        </a:rPr>
                        <a:t>90.00%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900,000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b" latinLnBrk="0" hangingPunct="1"/>
                      <a:r>
                        <a:rPr lang="en-US" sz="1200" b="0" i="0" u="none" strike="noStrike" kern="1200" baseline="0" dirty="0">
                          <a:solidFill>
                            <a:schemeClr val="tx1"/>
                          </a:solidFill>
                          <a:effectLst/>
                          <a:latin typeface="Arial" panose="020B0604020202020204" pitchFamily="34" charset="0"/>
                          <a:ea typeface="+mn-ea"/>
                          <a:cs typeface="+mn-cs"/>
                        </a:rPr>
                        <a:t>       10.00 </a:t>
                      </a:r>
                    </a:p>
                  </a:txBody>
                  <a:tcPr marL="0"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9,000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b"/>
                      <a:r>
                        <a:rPr lang="en-US" sz="1200" b="0" i="0" u="none" strike="noStrike" baseline="0" dirty="0">
                          <a:solidFill>
                            <a:schemeClr val="tx1"/>
                          </a:solidFill>
                          <a:effectLst/>
                          <a:latin typeface="Arial" panose="020B0604020202020204" pitchFamily="34" charset="0"/>
                        </a:rPr>
                        <a:t>-90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356335">
                <a:tc>
                  <a:txBody>
                    <a:bodyPr/>
                    <a:lstStyle/>
                    <a:p>
                      <a:pPr algn="ctr" rtl="0" fontAlgn="b"/>
                      <a:r>
                        <a:rPr lang="en-US" sz="1200" b="1" i="0" u="none" strike="noStrike" baseline="0" dirty="0">
                          <a:solidFill>
                            <a:schemeClr val="tx1"/>
                          </a:solidFill>
                          <a:effectLst/>
                          <a:latin typeface="Arial" panose="020B0604020202020204" pitchFamily="34" charset="0"/>
                        </a:rPr>
                        <a:t>17/18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1,000,000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cs typeface="Arial" panose="020B0604020202020204" pitchFamily="34" charset="0"/>
                        </a:rPr>
                        <a:t>90.00%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900,000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b" latinLnBrk="0" hangingPunct="1"/>
                      <a:r>
                        <a:rPr lang="en-US" sz="1200" b="0" i="0" u="none" strike="noStrike" kern="1200" baseline="0" dirty="0">
                          <a:solidFill>
                            <a:schemeClr val="tx1"/>
                          </a:solidFill>
                          <a:effectLst/>
                          <a:latin typeface="Arial" panose="020B0604020202020204" pitchFamily="34" charset="0"/>
                          <a:ea typeface="+mn-ea"/>
                          <a:cs typeface="+mn-cs"/>
                        </a:rPr>
                        <a:t>       10.00 </a:t>
                      </a:r>
                    </a:p>
                  </a:txBody>
                  <a:tcPr marL="0"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9,000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baseline="0" dirty="0">
                          <a:solidFill>
                            <a:schemeClr val="tx1"/>
                          </a:solidFill>
                          <a:effectLst/>
                          <a:latin typeface="Calibri" panose="020F0502020204030204" pitchFamily="34" charset="0"/>
                        </a:rPr>
                        <a:t>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r h="356335">
                <a:tc>
                  <a:txBody>
                    <a:bodyPr/>
                    <a:lstStyle/>
                    <a:p>
                      <a:pPr algn="ctr" rtl="0" fontAlgn="b"/>
                      <a:r>
                        <a:rPr lang="en-US" sz="1200" b="1" i="0" u="none" strike="noStrike" baseline="0" dirty="0">
                          <a:solidFill>
                            <a:schemeClr val="tx1"/>
                          </a:solidFill>
                          <a:effectLst/>
                          <a:latin typeface="Arial" panose="020B0604020202020204" pitchFamily="34" charset="0"/>
                        </a:rPr>
                        <a:t>18/19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1,000,000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cs typeface="Arial" panose="020B0604020202020204" pitchFamily="34" charset="0"/>
                        </a:rPr>
                        <a:t>90.00%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900,000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fontAlgn="b" latinLnBrk="0" hangingPunct="1"/>
                      <a:r>
                        <a:rPr lang="en-US" sz="1200" b="0" i="0" u="none" strike="noStrike" kern="1200" baseline="0" dirty="0">
                          <a:solidFill>
                            <a:schemeClr val="tx1"/>
                          </a:solidFill>
                          <a:effectLst/>
                          <a:latin typeface="Arial" panose="020B0604020202020204" pitchFamily="34" charset="0"/>
                          <a:ea typeface="+mn-ea"/>
                          <a:cs typeface="+mn-cs"/>
                        </a:rPr>
                        <a:t>       10.00  </a:t>
                      </a:r>
                    </a:p>
                  </a:txBody>
                  <a:tcPr marL="0"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9,000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baseline="0" dirty="0">
                          <a:solidFill>
                            <a:schemeClr val="tx1"/>
                          </a:solidFill>
                          <a:effectLst/>
                          <a:latin typeface="Calibri" panose="020F0502020204030204" pitchFamily="34" charset="0"/>
                        </a:rPr>
                        <a:t>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26734743"/>
                  </a:ext>
                </a:extLst>
              </a:tr>
              <a:tr h="356335">
                <a:tc>
                  <a:txBody>
                    <a:bodyPr/>
                    <a:lstStyle/>
                    <a:p>
                      <a:pPr algn="ctr" rtl="0" fontAlgn="b"/>
                      <a:r>
                        <a:rPr lang="en-US" sz="1200" b="1" i="0" u="none" strike="noStrike" baseline="0" dirty="0">
                          <a:solidFill>
                            <a:schemeClr val="tx1"/>
                          </a:solidFill>
                          <a:effectLst/>
                          <a:latin typeface="Arial" panose="020B0604020202020204" pitchFamily="34" charset="0"/>
                        </a:rPr>
                        <a:t>19/20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1,000,000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cs typeface="Arial" panose="020B0604020202020204" pitchFamily="34" charset="0"/>
                        </a:rPr>
                        <a:t>90.00%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900,000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10.00</a:t>
                      </a:r>
                    </a:p>
                  </a:txBody>
                  <a:tcPr marL="0"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9,000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baseline="0" dirty="0">
                          <a:solidFill>
                            <a:schemeClr val="tx1"/>
                          </a:solidFill>
                          <a:effectLst/>
                          <a:latin typeface="Calibri" panose="020F0502020204030204" pitchFamily="34" charset="0"/>
                        </a:rPr>
                        <a:t>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7369892"/>
                  </a:ext>
                </a:extLst>
              </a:tr>
              <a:tr h="356335">
                <a:tc>
                  <a:txBody>
                    <a:bodyPr/>
                    <a:lstStyle/>
                    <a:p>
                      <a:pPr algn="ctr" rtl="0" fontAlgn="b"/>
                      <a:r>
                        <a:rPr lang="en-US" sz="1200" b="1" i="0" u="none" strike="noStrike" baseline="0" dirty="0">
                          <a:solidFill>
                            <a:schemeClr val="tx1"/>
                          </a:solidFill>
                          <a:effectLst/>
                          <a:latin typeface="Arial" panose="020B0604020202020204" pitchFamily="34" charset="0"/>
                        </a:rPr>
                        <a:t>20/21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a:solidFill>
                            <a:schemeClr val="tx1"/>
                          </a:solidFill>
                          <a:effectLst/>
                          <a:latin typeface="Arial" panose="020B0604020202020204" pitchFamily="34" charset="0"/>
                        </a:rPr>
                        <a:t>1,000,000</a:t>
                      </a:r>
                      <a:endParaRPr lang="en-US" sz="1200" b="0" i="0" u="none" strike="noStrike" baseline="0" dirty="0">
                        <a:solidFill>
                          <a:schemeClr val="tx1"/>
                        </a:solidFill>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a:solidFill>
                            <a:schemeClr val="tx1"/>
                          </a:solidFill>
                          <a:effectLst/>
                          <a:latin typeface="Arial" panose="020B0604020202020204" pitchFamily="34" charset="0"/>
                          <a:cs typeface="Arial" panose="020B0604020202020204" pitchFamily="34" charset="0"/>
                        </a:rPr>
                        <a:t>90.00%</a:t>
                      </a:r>
                      <a:endParaRPr lang="en-US" sz="1200" b="0" i="0" u="none" strike="noStrike" baseline="0" dirty="0">
                        <a:solidFill>
                          <a:schemeClr val="tx1"/>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a:solidFill>
                            <a:schemeClr val="tx1"/>
                          </a:solidFill>
                          <a:effectLst/>
                          <a:latin typeface="Arial" panose="020B0604020202020204" pitchFamily="34" charset="0"/>
                        </a:rPr>
                        <a:t>900,000</a:t>
                      </a:r>
                      <a:endParaRPr lang="en-US" sz="1200" b="0" i="0" u="none" strike="noStrike" baseline="0" dirty="0">
                        <a:solidFill>
                          <a:schemeClr val="tx1"/>
                        </a:solidFill>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10.00</a:t>
                      </a:r>
                    </a:p>
                  </a:txBody>
                  <a:tcPr marL="0"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a:solidFill>
                            <a:schemeClr val="tx1"/>
                          </a:solidFill>
                          <a:effectLst/>
                          <a:latin typeface="Arial" panose="020B0604020202020204" pitchFamily="34" charset="0"/>
                        </a:rPr>
                        <a:t>9,000</a:t>
                      </a:r>
                      <a:endParaRPr lang="en-US" sz="1200" b="0" i="0" u="none" strike="noStrike" baseline="0" dirty="0">
                        <a:solidFill>
                          <a:schemeClr val="tx1"/>
                        </a:solidFill>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baseline="0" dirty="0">
                          <a:solidFill>
                            <a:schemeClr val="tx1"/>
                          </a:solidFill>
                          <a:effectLst/>
                          <a:latin typeface="Calibri" panose="020F0502020204030204" pitchFamily="34" charset="0"/>
                        </a:rPr>
                        <a:t>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34727849"/>
                  </a:ext>
                </a:extLst>
              </a:tr>
              <a:tr h="356335">
                <a:tc>
                  <a:txBody>
                    <a:bodyPr/>
                    <a:lstStyle/>
                    <a:p>
                      <a:pPr algn="ctr" rtl="0" fontAlgn="b"/>
                      <a:r>
                        <a:rPr lang="en-US" sz="1200" b="1" i="0" u="none" strike="noStrike" baseline="0" dirty="0">
                          <a:solidFill>
                            <a:schemeClr val="tx1"/>
                          </a:solidFill>
                          <a:effectLst/>
                          <a:latin typeface="Arial" panose="020B0604020202020204" pitchFamily="34" charset="0"/>
                        </a:rPr>
                        <a:t>21/22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1,000,000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a:solidFill>
                            <a:schemeClr val="tx1"/>
                          </a:solidFill>
                          <a:effectLst/>
                          <a:latin typeface="Arial" panose="020B0604020202020204" pitchFamily="34" charset="0"/>
                          <a:cs typeface="Arial" panose="020B0604020202020204" pitchFamily="34" charset="0"/>
                        </a:rPr>
                        <a:t>90.00%</a:t>
                      </a:r>
                      <a:endParaRPr lang="en-US" sz="1200" b="0" i="0" u="none" strike="noStrike" baseline="0" dirty="0">
                        <a:solidFill>
                          <a:schemeClr val="tx1"/>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a:solidFill>
                            <a:schemeClr val="tx1"/>
                          </a:solidFill>
                          <a:effectLst/>
                          <a:latin typeface="Arial" panose="020B0604020202020204" pitchFamily="34" charset="0"/>
                        </a:rPr>
                        <a:t>900,000</a:t>
                      </a:r>
                      <a:endParaRPr lang="en-US" sz="1200" b="0" i="0" u="none" strike="noStrike" baseline="0" dirty="0">
                        <a:solidFill>
                          <a:schemeClr val="tx1"/>
                        </a:solidFill>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9.65</a:t>
                      </a:r>
                    </a:p>
                  </a:txBody>
                  <a:tcPr marL="0"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8,685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baseline="0" dirty="0">
                          <a:solidFill>
                            <a:schemeClr val="tx1"/>
                          </a:solidFill>
                          <a:effectLst/>
                          <a:latin typeface="Calibri" panose="020F0502020204030204" pitchFamily="34" charset="0"/>
                        </a:rPr>
                        <a:t>-315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66825947"/>
                  </a:ext>
                </a:extLst>
              </a:tr>
              <a:tr h="356335">
                <a:tc>
                  <a:txBody>
                    <a:bodyPr/>
                    <a:lstStyle/>
                    <a:p>
                      <a:pPr algn="ctr" rtl="0" fontAlgn="b"/>
                      <a:r>
                        <a:rPr lang="en-US" sz="1200" b="1" i="0" u="none" strike="noStrike" baseline="0" dirty="0">
                          <a:solidFill>
                            <a:schemeClr val="tx1"/>
                          </a:solidFill>
                          <a:effectLst/>
                          <a:latin typeface="Arial" panose="020B0604020202020204" pitchFamily="34" charset="0"/>
                        </a:rPr>
                        <a:t>22/23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1,000,000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cs typeface="Arial" panose="020B0604020202020204" pitchFamily="34" charset="0"/>
                        </a:rPr>
                        <a:t>90.00%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900,000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10.00</a:t>
                      </a:r>
                    </a:p>
                  </a:txBody>
                  <a:tcPr marL="0"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1200" b="0" i="0" u="none" strike="noStrike" baseline="0" dirty="0">
                          <a:solidFill>
                            <a:schemeClr val="tx1"/>
                          </a:solidFill>
                          <a:effectLst/>
                          <a:latin typeface="Arial" panose="020B0604020202020204" pitchFamily="34" charset="0"/>
                        </a:rPr>
                        <a:t>9,000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200" b="0" i="0" u="none" strike="noStrike" baseline="0" dirty="0">
                          <a:solidFill>
                            <a:schemeClr val="tx1"/>
                          </a:solidFill>
                          <a:effectLst/>
                          <a:latin typeface="Calibri" panose="020F0502020204030204" pitchFamily="34" charset="0"/>
                        </a:rPr>
                        <a:t>315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13711891"/>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xfrm>
            <a:off x="8534400" y="6400800"/>
            <a:ext cx="609600" cy="457200"/>
          </a:xfrm>
          <a:noFill/>
        </p:spPr>
        <p:txBody>
          <a:bodyPr>
            <a:normAutofit/>
          </a:bodyPr>
          <a:lstStyle/>
          <a:p>
            <a:fld id="{CDF14AC8-F8A0-4DDF-89F7-08B3C47525B6}" type="slidenum">
              <a:rPr lang="en-US" sz="1200" smtClean="0"/>
              <a:pPr/>
              <a:t>25</a:t>
            </a:fld>
            <a:endParaRPr lang="en-US" sz="1200" dirty="0"/>
          </a:p>
        </p:txBody>
      </p:sp>
      <p:graphicFrame>
        <p:nvGraphicFramePr>
          <p:cNvPr id="5" name="Table 4">
            <a:extLst>
              <a:ext uri="{FF2B5EF4-FFF2-40B4-BE49-F238E27FC236}">
                <a16:creationId xmlns:a16="http://schemas.microsoft.com/office/drawing/2014/main" id="{BF691840-DE6C-4A3C-83C5-2009B2152A78}"/>
              </a:ext>
            </a:extLst>
          </p:cNvPr>
          <p:cNvGraphicFramePr>
            <a:graphicFrameLocks noGrp="1"/>
          </p:cNvGraphicFramePr>
          <p:nvPr>
            <p:extLst>
              <p:ext uri="{D42A27DB-BD31-4B8C-83A1-F6EECF244321}">
                <p14:modId xmlns:p14="http://schemas.microsoft.com/office/powerpoint/2010/main" val="3169712038"/>
              </p:ext>
            </p:extLst>
          </p:nvPr>
        </p:nvGraphicFramePr>
        <p:xfrm>
          <a:off x="228600" y="914400"/>
          <a:ext cx="8686800" cy="5638794"/>
        </p:xfrm>
        <a:graphic>
          <a:graphicData uri="http://schemas.openxmlformats.org/drawingml/2006/table">
            <a:tbl>
              <a:tblPr>
                <a:tableStyleId>{073A0DAA-6AF3-43AB-8588-CEC1D06C72B9}</a:tableStyleId>
              </a:tblPr>
              <a:tblGrid>
                <a:gridCol w="863397">
                  <a:extLst>
                    <a:ext uri="{9D8B030D-6E8A-4147-A177-3AD203B41FA5}">
                      <a16:colId xmlns:a16="http://schemas.microsoft.com/office/drawing/2014/main" val="2849198579"/>
                    </a:ext>
                  </a:extLst>
                </a:gridCol>
                <a:gridCol w="1186365">
                  <a:extLst>
                    <a:ext uri="{9D8B030D-6E8A-4147-A177-3AD203B41FA5}">
                      <a16:colId xmlns:a16="http://schemas.microsoft.com/office/drawing/2014/main" val="2031424429"/>
                    </a:ext>
                  </a:extLst>
                </a:gridCol>
                <a:gridCol w="1019394">
                  <a:extLst>
                    <a:ext uri="{9D8B030D-6E8A-4147-A177-3AD203B41FA5}">
                      <a16:colId xmlns:a16="http://schemas.microsoft.com/office/drawing/2014/main" val="3520929120"/>
                    </a:ext>
                  </a:extLst>
                </a:gridCol>
                <a:gridCol w="984242">
                  <a:extLst>
                    <a:ext uri="{9D8B030D-6E8A-4147-A177-3AD203B41FA5}">
                      <a16:colId xmlns:a16="http://schemas.microsoft.com/office/drawing/2014/main" val="966089"/>
                    </a:ext>
                  </a:extLst>
                </a:gridCol>
                <a:gridCol w="1107275">
                  <a:extLst>
                    <a:ext uri="{9D8B030D-6E8A-4147-A177-3AD203B41FA5}">
                      <a16:colId xmlns:a16="http://schemas.microsoft.com/office/drawing/2014/main" val="2949587446"/>
                    </a:ext>
                  </a:extLst>
                </a:gridCol>
                <a:gridCol w="861214">
                  <a:extLst>
                    <a:ext uri="{9D8B030D-6E8A-4147-A177-3AD203B41FA5}">
                      <a16:colId xmlns:a16="http://schemas.microsoft.com/office/drawing/2014/main" val="1228764264"/>
                    </a:ext>
                  </a:extLst>
                </a:gridCol>
                <a:gridCol w="940305">
                  <a:extLst>
                    <a:ext uri="{9D8B030D-6E8A-4147-A177-3AD203B41FA5}">
                      <a16:colId xmlns:a16="http://schemas.microsoft.com/office/drawing/2014/main" val="2284199776"/>
                    </a:ext>
                  </a:extLst>
                </a:gridCol>
                <a:gridCol w="843637">
                  <a:extLst>
                    <a:ext uri="{9D8B030D-6E8A-4147-A177-3AD203B41FA5}">
                      <a16:colId xmlns:a16="http://schemas.microsoft.com/office/drawing/2014/main" val="2937197986"/>
                    </a:ext>
                  </a:extLst>
                </a:gridCol>
                <a:gridCol w="880971">
                  <a:extLst>
                    <a:ext uri="{9D8B030D-6E8A-4147-A177-3AD203B41FA5}">
                      <a16:colId xmlns:a16="http://schemas.microsoft.com/office/drawing/2014/main" val="532481193"/>
                    </a:ext>
                  </a:extLst>
                </a:gridCol>
              </a:tblGrid>
              <a:tr h="327604">
                <a:tc gridSpan="9">
                  <a:txBody>
                    <a:bodyPr/>
                    <a:lstStyle/>
                    <a:p>
                      <a:pPr algn="ctr" fontAlgn="b"/>
                      <a:r>
                        <a:rPr lang="en-US" sz="1400" b="1" u="none" strike="noStrike" dirty="0">
                          <a:solidFill>
                            <a:schemeClr val="tx1"/>
                          </a:solidFill>
                          <a:effectLst/>
                        </a:rPr>
                        <a:t>City of West Burlington</a:t>
                      </a:r>
                      <a:endParaRPr lang="en-US" sz="1400" b="1" i="0" u="none" strike="noStrike" dirty="0">
                        <a:solidFill>
                          <a:schemeClr val="tx1"/>
                        </a:solidFill>
                        <a:effectLst/>
                        <a:latin typeface="Arial" panose="020B0604020202020204" pitchFamily="34" charset="0"/>
                      </a:endParaRPr>
                    </a:p>
                  </a:txBody>
                  <a:tcPr marL="6487" marR="6487" marT="6487"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0324233"/>
                  </a:ext>
                </a:extLst>
              </a:tr>
              <a:tr h="327604">
                <a:tc gridSpan="9">
                  <a:txBody>
                    <a:bodyPr/>
                    <a:lstStyle/>
                    <a:p>
                      <a:pPr algn="ctr" fontAlgn="b"/>
                      <a:r>
                        <a:rPr lang="en-US" sz="1400" b="1" u="none" strike="noStrike" dirty="0">
                          <a:solidFill>
                            <a:schemeClr val="tx1"/>
                          </a:solidFill>
                          <a:effectLst/>
                        </a:rPr>
                        <a:t>Property Tax Rate History</a:t>
                      </a:r>
                      <a:endParaRPr lang="en-US" sz="1400" b="1" i="0" u="none" strike="noStrike" dirty="0">
                        <a:solidFill>
                          <a:schemeClr val="tx1"/>
                        </a:solidFill>
                        <a:effectLst/>
                        <a:latin typeface="Arial" panose="020B0604020202020204" pitchFamily="34" charset="0"/>
                      </a:endParaRPr>
                    </a:p>
                  </a:txBody>
                  <a:tcPr marL="6487" marR="6487" marT="6487"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4625373"/>
                  </a:ext>
                </a:extLst>
              </a:tr>
              <a:tr h="261265">
                <a:tc gridSpan="9">
                  <a:txBody>
                    <a:bodyPr/>
                    <a:lstStyle/>
                    <a:p>
                      <a:pPr algn="ctr" fontAlgn="b"/>
                      <a:r>
                        <a:rPr lang="en-US" sz="1400" b="1" u="none" strike="noStrike" dirty="0">
                          <a:solidFill>
                            <a:schemeClr val="tx1"/>
                          </a:solidFill>
                          <a:effectLst/>
                        </a:rPr>
                        <a:t>Per $1,000 Assessed Valuation</a:t>
                      </a:r>
                      <a:endParaRPr lang="en-US" sz="1400" b="1" i="0" u="none" strike="noStrike" dirty="0">
                        <a:solidFill>
                          <a:schemeClr val="tx1"/>
                        </a:solidFill>
                        <a:effectLst/>
                        <a:latin typeface="Arial" panose="020B0604020202020204" pitchFamily="34" charset="0"/>
                      </a:endParaRPr>
                    </a:p>
                  </a:txBody>
                  <a:tcPr marL="6487" marR="6487" marT="6487"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53415401"/>
                  </a:ext>
                </a:extLst>
              </a:tr>
              <a:tr h="267945">
                <a:tc>
                  <a:txBody>
                    <a:bodyPr/>
                    <a:lstStyle/>
                    <a:p>
                      <a:pPr algn="ctr" fontAlgn="b"/>
                      <a:endParaRPr lang="en-US" sz="1100" b="1" i="0" u="none" strike="noStrike" dirty="0">
                        <a:solidFill>
                          <a:schemeClr val="tx1"/>
                        </a:solidFill>
                        <a:effectLst/>
                        <a:latin typeface="Arial" panose="020B0604020202020204" pitchFamily="34" charset="0"/>
                      </a:endParaRPr>
                    </a:p>
                  </a:txBody>
                  <a:tcPr marL="6487" marR="6487" marT="6487" marB="0" anchor="b"/>
                </a:tc>
                <a:tc>
                  <a:txBody>
                    <a:bodyPr/>
                    <a:lstStyle/>
                    <a:p>
                      <a:pPr algn="ctr" fontAlgn="b"/>
                      <a:r>
                        <a:rPr lang="en-US" sz="1100" b="1" u="none" strike="noStrike" dirty="0">
                          <a:solidFill>
                            <a:schemeClr val="tx1"/>
                          </a:solidFill>
                          <a:effectLst/>
                        </a:rPr>
                        <a:t>West Burlington</a:t>
                      </a:r>
                      <a:endParaRPr lang="en-US" sz="1100" b="1" i="0" u="none" strike="noStrike" dirty="0">
                        <a:solidFill>
                          <a:schemeClr val="tx1"/>
                        </a:solidFill>
                        <a:effectLst/>
                        <a:latin typeface="Arial" panose="020B0604020202020204" pitchFamily="34" charset="0"/>
                      </a:endParaRPr>
                    </a:p>
                  </a:txBody>
                  <a:tcPr marL="6487" marR="6487" marT="6487" marB="0" anchor="b"/>
                </a:tc>
                <a:tc>
                  <a:txBody>
                    <a:bodyPr/>
                    <a:lstStyle/>
                    <a:p>
                      <a:pPr algn="ctr" fontAlgn="b"/>
                      <a:r>
                        <a:rPr lang="en-US" sz="1100" b="1" u="none" strike="noStrike" dirty="0">
                          <a:solidFill>
                            <a:schemeClr val="tx1"/>
                          </a:solidFill>
                          <a:effectLst/>
                        </a:rPr>
                        <a:t>City of West</a:t>
                      </a:r>
                      <a:endParaRPr lang="en-US" sz="1100" b="1" i="0" u="none" strike="noStrike" dirty="0">
                        <a:solidFill>
                          <a:schemeClr val="tx1"/>
                        </a:solidFill>
                        <a:effectLst/>
                        <a:latin typeface="Arial" panose="020B0604020202020204" pitchFamily="34" charset="0"/>
                      </a:endParaRPr>
                    </a:p>
                  </a:txBody>
                  <a:tcPr marL="6487" marR="6487" marT="6487" marB="0" anchor="b"/>
                </a:tc>
                <a:tc>
                  <a:txBody>
                    <a:bodyPr/>
                    <a:lstStyle/>
                    <a:p>
                      <a:pPr algn="ctr" fontAlgn="b"/>
                      <a:r>
                        <a:rPr lang="en-US" sz="1100" b="1" u="none" strike="noStrike" dirty="0">
                          <a:solidFill>
                            <a:schemeClr val="tx1"/>
                          </a:solidFill>
                          <a:effectLst/>
                        </a:rPr>
                        <a:t>Des Moines</a:t>
                      </a:r>
                      <a:endParaRPr lang="en-US" sz="1100" b="1" i="0" u="none" strike="noStrike" dirty="0">
                        <a:solidFill>
                          <a:schemeClr val="tx1"/>
                        </a:solidFill>
                        <a:effectLst/>
                        <a:latin typeface="Arial" panose="020B0604020202020204" pitchFamily="34" charset="0"/>
                      </a:endParaRPr>
                    </a:p>
                  </a:txBody>
                  <a:tcPr marL="6487" marR="6487" marT="6487" marB="0" anchor="b"/>
                </a:tc>
                <a:tc>
                  <a:txBody>
                    <a:bodyPr/>
                    <a:lstStyle/>
                    <a:p>
                      <a:pPr algn="ctr" fontAlgn="b"/>
                      <a:r>
                        <a:rPr lang="en-US" sz="1100" b="1" u="none" strike="noStrike" dirty="0">
                          <a:solidFill>
                            <a:schemeClr val="tx1"/>
                          </a:solidFill>
                          <a:effectLst/>
                        </a:rPr>
                        <a:t>Southeastern</a:t>
                      </a:r>
                      <a:endParaRPr lang="en-US" sz="1100" b="1" i="0" u="none" strike="noStrike" dirty="0">
                        <a:solidFill>
                          <a:schemeClr val="tx1"/>
                        </a:solidFill>
                        <a:effectLst/>
                        <a:latin typeface="Arial" panose="020B0604020202020204" pitchFamily="34" charset="0"/>
                      </a:endParaRPr>
                    </a:p>
                  </a:txBody>
                  <a:tcPr marL="6487" marR="6487" marT="6487" marB="0" anchor="b"/>
                </a:tc>
                <a:tc>
                  <a:txBody>
                    <a:bodyPr/>
                    <a:lstStyle/>
                    <a:p>
                      <a:pPr algn="ctr" fontAlgn="b"/>
                      <a:endParaRPr lang="en-US" sz="1100" b="1" i="0" u="none" strike="noStrike" dirty="0">
                        <a:solidFill>
                          <a:schemeClr val="tx1"/>
                        </a:solidFill>
                        <a:effectLst/>
                        <a:latin typeface="Arial" panose="020B0604020202020204" pitchFamily="34" charset="0"/>
                      </a:endParaRPr>
                    </a:p>
                  </a:txBody>
                  <a:tcPr marL="6487" marR="6487" marT="6487" marB="0" anchor="b"/>
                </a:tc>
                <a:tc>
                  <a:txBody>
                    <a:bodyPr/>
                    <a:lstStyle/>
                    <a:p>
                      <a:pPr algn="ctr" fontAlgn="b"/>
                      <a:endParaRPr lang="en-US" sz="1100" b="1" i="0" u="none" strike="noStrike" dirty="0">
                        <a:solidFill>
                          <a:schemeClr val="tx1"/>
                        </a:solidFill>
                        <a:effectLst/>
                        <a:latin typeface="Arial" panose="020B0604020202020204" pitchFamily="34" charset="0"/>
                      </a:endParaRPr>
                    </a:p>
                  </a:txBody>
                  <a:tcPr marL="6487" marR="6487" marT="6487" marB="0" anchor="b"/>
                </a:tc>
                <a:tc>
                  <a:txBody>
                    <a:bodyPr/>
                    <a:lstStyle/>
                    <a:p>
                      <a:pPr algn="ctr" fontAlgn="b"/>
                      <a:endParaRPr lang="en-US" sz="1100" b="1" i="0" u="none" strike="noStrike" dirty="0">
                        <a:solidFill>
                          <a:schemeClr val="tx1"/>
                        </a:solidFill>
                        <a:effectLst/>
                        <a:latin typeface="Arial" panose="020B0604020202020204" pitchFamily="34" charset="0"/>
                      </a:endParaRPr>
                    </a:p>
                  </a:txBody>
                  <a:tcPr marL="6487" marR="6487" marT="6487" marB="0" anchor="b"/>
                </a:tc>
                <a:tc>
                  <a:txBody>
                    <a:bodyPr/>
                    <a:lstStyle/>
                    <a:p>
                      <a:pPr algn="ctr" fontAlgn="b"/>
                      <a:endParaRPr lang="en-US" sz="1100" b="1" i="0" u="none" strike="noStrike" dirty="0">
                        <a:solidFill>
                          <a:schemeClr val="tx1"/>
                        </a:solidFill>
                        <a:effectLst/>
                        <a:latin typeface="Arial" panose="020B0604020202020204" pitchFamily="34" charset="0"/>
                      </a:endParaRPr>
                    </a:p>
                  </a:txBody>
                  <a:tcPr marL="6487" marR="6487" marT="6487" marB="0" anchor="b"/>
                </a:tc>
                <a:extLst>
                  <a:ext uri="{0D108BD9-81ED-4DB2-BD59-A6C34878D82A}">
                    <a16:rowId xmlns:a16="http://schemas.microsoft.com/office/drawing/2014/main" val="1665435298"/>
                  </a:ext>
                </a:extLst>
              </a:tr>
              <a:tr h="267945">
                <a:tc>
                  <a:txBody>
                    <a:bodyPr/>
                    <a:lstStyle/>
                    <a:p>
                      <a:pPr algn="ctr" fontAlgn="b"/>
                      <a:endParaRPr lang="en-US" sz="1100" b="1" i="0" u="none" strike="noStrike" dirty="0">
                        <a:solidFill>
                          <a:schemeClr val="tx1"/>
                        </a:solidFill>
                        <a:effectLst/>
                        <a:latin typeface="Arial" panose="020B0604020202020204" pitchFamily="34" charset="0"/>
                      </a:endParaRPr>
                    </a:p>
                  </a:txBody>
                  <a:tcPr marL="6487" marR="6487" marT="6487" marB="0" anchor="b">
                    <a:lnB w="12700" cap="flat" cmpd="sng" algn="ctr">
                      <a:solidFill>
                        <a:schemeClr val="tx1"/>
                      </a:solidFill>
                      <a:prstDash val="solid"/>
                      <a:round/>
                      <a:headEnd type="none" w="med" len="med"/>
                      <a:tailEnd type="none" w="med" len="med"/>
                    </a:lnB>
                  </a:tcPr>
                </a:tc>
                <a:tc>
                  <a:txBody>
                    <a:bodyPr/>
                    <a:lstStyle/>
                    <a:p>
                      <a:pPr algn="ctr" fontAlgn="b"/>
                      <a:r>
                        <a:rPr lang="en-US" sz="1100" b="1" u="none" strike="noStrike" dirty="0">
                          <a:solidFill>
                            <a:schemeClr val="tx1"/>
                          </a:solidFill>
                          <a:effectLst/>
                        </a:rPr>
                        <a:t>School</a:t>
                      </a:r>
                      <a:endParaRPr lang="en-US" sz="1100" b="1" i="0" u="none" strike="noStrike" dirty="0">
                        <a:solidFill>
                          <a:schemeClr val="tx1"/>
                        </a:solidFill>
                        <a:effectLst/>
                        <a:latin typeface="Arial" panose="020B0604020202020204" pitchFamily="34" charset="0"/>
                      </a:endParaRPr>
                    </a:p>
                  </a:txBody>
                  <a:tcPr marL="6487" marR="6487" marT="6487" marB="0" anchor="b">
                    <a:lnB w="12700" cap="flat" cmpd="sng" algn="ctr">
                      <a:solidFill>
                        <a:schemeClr val="tx1"/>
                      </a:solidFill>
                      <a:prstDash val="solid"/>
                      <a:round/>
                      <a:headEnd type="none" w="med" len="med"/>
                      <a:tailEnd type="none" w="med" len="med"/>
                    </a:lnB>
                  </a:tcPr>
                </a:tc>
                <a:tc>
                  <a:txBody>
                    <a:bodyPr/>
                    <a:lstStyle/>
                    <a:p>
                      <a:pPr algn="ctr" fontAlgn="b"/>
                      <a:r>
                        <a:rPr lang="en-US" sz="1100" b="1" u="none" strike="noStrike" dirty="0">
                          <a:solidFill>
                            <a:schemeClr val="tx1"/>
                          </a:solidFill>
                          <a:effectLst/>
                        </a:rPr>
                        <a:t>Burlington</a:t>
                      </a:r>
                      <a:endParaRPr lang="en-US" sz="1100" b="1" i="0" u="none" strike="noStrike" dirty="0">
                        <a:solidFill>
                          <a:schemeClr val="tx1"/>
                        </a:solidFill>
                        <a:effectLst/>
                        <a:latin typeface="Arial" panose="020B0604020202020204" pitchFamily="34" charset="0"/>
                      </a:endParaRPr>
                    </a:p>
                  </a:txBody>
                  <a:tcPr marL="6487" marR="6487" marT="6487" marB="0" anchor="b">
                    <a:lnB w="12700" cap="flat" cmpd="sng" algn="ctr">
                      <a:solidFill>
                        <a:schemeClr val="tx1"/>
                      </a:solidFill>
                      <a:prstDash val="solid"/>
                      <a:round/>
                      <a:headEnd type="none" w="med" len="med"/>
                      <a:tailEnd type="none" w="med" len="med"/>
                    </a:lnB>
                  </a:tcPr>
                </a:tc>
                <a:tc>
                  <a:txBody>
                    <a:bodyPr/>
                    <a:lstStyle/>
                    <a:p>
                      <a:pPr algn="ctr" fontAlgn="b"/>
                      <a:r>
                        <a:rPr lang="en-US" sz="1100" b="1" u="none" strike="noStrike" dirty="0">
                          <a:solidFill>
                            <a:schemeClr val="tx1"/>
                          </a:solidFill>
                          <a:effectLst/>
                        </a:rPr>
                        <a:t>County</a:t>
                      </a:r>
                      <a:endParaRPr lang="en-US" sz="1100" b="1" i="0" u="none" strike="noStrike" dirty="0">
                        <a:solidFill>
                          <a:schemeClr val="tx1"/>
                        </a:solidFill>
                        <a:effectLst/>
                        <a:latin typeface="Arial" panose="020B0604020202020204" pitchFamily="34" charset="0"/>
                      </a:endParaRPr>
                    </a:p>
                  </a:txBody>
                  <a:tcPr marL="6487" marR="6487" marT="6487" marB="0" anchor="b">
                    <a:lnB w="12700" cap="flat" cmpd="sng" algn="ctr">
                      <a:solidFill>
                        <a:schemeClr val="tx1"/>
                      </a:solidFill>
                      <a:prstDash val="solid"/>
                      <a:round/>
                      <a:headEnd type="none" w="med" len="med"/>
                      <a:tailEnd type="none" w="med" len="med"/>
                    </a:lnB>
                  </a:tcPr>
                </a:tc>
                <a:tc>
                  <a:txBody>
                    <a:bodyPr/>
                    <a:lstStyle/>
                    <a:p>
                      <a:pPr algn="ctr" fontAlgn="b"/>
                      <a:r>
                        <a:rPr lang="en-US" sz="1100" b="1" u="none" strike="noStrike" dirty="0">
                          <a:solidFill>
                            <a:schemeClr val="tx1"/>
                          </a:solidFill>
                          <a:effectLst/>
                        </a:rPr>
                        <a:t>Community</a:t>
                      </a:r>
                      <a:endParaRPr lang="en-US" sz="1100" b="1" i="0" u="none" strike="noStrike" dirty="0">
                        <a:solidFill>
                          <a:schemeClr val="tx1"/>
                        </a:solidFill>
                        <a:effectLst/>
                        <a:latin typeface="Arial" panose="020B0604020202020204" pitchFamily="34" charset="0"/>
                      </a:endParaRPr>
                    </a:p>
                  </a:txBody>
                  <a:tcPr marL="6487" marR="6487" marT="6487" marB="0" anchor="b">
                    <a:lnB w="12700" cap="flat" cmpd="sng" algn="ctr">
                      <a:solidFill>
                        <a:schemeClr val="tx1"/>
                      </a:solidFill>
                      <a:prstDash val="solid"/>
                      <a:round/>
                      <a:headEnd type="none" w="med" len="med"/>
                      <a:tailEnd type="none" w="med" len="med"/>
                    </a:lnB>
                  </a:tcPr>
                </a:tc>
                <a:tc>
                  <a:txBody>
                    <a:bodyPr/>
                    <a:lstStyle/>
                    <a:p>
                      <a:pPr algn="ctr" fontAlgn="b"/>
                      <a:endParaRPr lang="en-US" sz="1100" b="1" i="0" u="none" strike="noStrike" dirty="0">
                        <a:solidFill>
                          <a:schemeClr val="tx1"/>
                        </a:solidFill>
                        <a:effectLst/>
                        <a:latin typeface="Arial" panose="020B0604020202020204" pitchFamily="34" charset="0"/>
                      </a:endParaRPr>
                    </a:p>
                  </a:txBody>
                  <a:tcPr marL="6487" marR="6487" marT="6487" marB="0" anchor="b">
                    <a:lnB w="12700" cap="flat" cmpd="sng" algn="ctr">
                      <a:solidFill>
                        <a:schemeClr val="tx1"/>
                      </a:solidFill>
                      <a:prstDash val="solid"/>
                      <a:round/>
                      <a:headEnd type="none" w="med" len="med"/>
                      <a:tailEnd type="none" w="med" len="med"/>
                    </a:lnB>
                  </a:tcPr>
                </a:tc>
                <a:tc>
                  <a:txBody>
                    <a:bodyPr/>
                    <a:lstStyle/>
                    <a:p>
                      <a:pPr algn="ctr" fontAlgn="b"/>
                      <a:r>
                        <a:rPr lang="en-US" sz="1100" b="1" u="none" strike="noStrike" dirty="0">
                          <a:solidFill>
                            <a:schemeClr val="tx1"/>
                          </a:solidFill>
                          <a:effectLst/>
                        </a:rPr>
                        <a:t>% Levy</a:t>
                      </a:r>
                      <a:endParaRPr lang="en-US" sz="1100" b="1" i="0" u="none" strike="noStrike" dirty="0">
                        <a:solidFill>
                          <a:schemeClr val="tx1"/>
                        </a:solidFill>
                        <a:effectLst/>
                        <a:latin typeface="Arial" panose="020B0604020202020204" pitchFamily="34" charset="0"/>
                      </a:endParaRPr>
                    </a:p>
                  </a:txBody>
                  <a:tcPr marL="6487" marR="6487" marT="6487" marB="0" anchor="b">
                    <a:lnB w="12700" cap="flat" cmpd="sng" algn="ctr">
                      <a:solidFill>
                        <a:schemeClr val="tx1"/>
                      </a:solidFill>
                      <a:prstDash val="solid"/>
                      <a:round/>
                      <a:headEnd type="none" w="med" len="med"/>
                      <a:tailEnd type="none" w="med" len="med"/>
                    </a:lnB>
                  </a:tcPr>
                </a:tc>
                <a:tc>
                  <a:txBody>
                    <a:bodyPr/>
                    <a:lstStyle/>
                    <a:p>
                      <a:pPr algn="ctr" fontAlgn="b"/>
                      <a:r>
                        <a:rPr lang="en-US" sz="1100" b="1" u="none" strike="noStrike" dirty="0">
                          <a:solidFill>
                            <a:schemeClr val="tx1"/>
                          </a:solidFill>
                          <a:effectLst/>
                        </a:rPr>
                        <a:t>% Levy</a:t>
                      </a:r>
                      <a:endParaRPr lang="en-US" sz="1100" b="1" i="0" u="none" strike="noStrike" dirty="0">
                        <a:solidFill>
                          <a:schemeClr val="tx1"/>
                        </a:solidFill>
                        <a:effectLst/>
                        <a:latin typeface="Arial" panose="020B0604020202020204" pitchFamily="34" charset="0"/>
                      </a:endParaRPr>
                    </a:p>
                  </a:txBody>
                  <a:tcPr marL="6487" marR="6487" marT="6487" marB="0" anchor="b">
                    <a:lnB w="12700" cap="flat" cmpd="sng" algn="ctr">
                      <a:solidFill>
                        <a:schemeClr val="tx1"/>
                      </a:solidFill>
                      <a:prstDash val="solid"/>
                      <a:round/>
                      <a:headEnd type="none" w="med" len="med"/>
                      <a:tailEnd type="none" w="med" len="med"/>
                    </a:lnB>
                  </a:tcPr>
                </a:tc>
                <a:tc>
                  <a:txBody>
                    <a:bodyPr/>
                    <a:lstStyle/>
                    <a:p>
                      <a:pPr algn="ctr" fontAlgn="b"/>
                      <a:r>
                        <a:rPr lang="en-US" sz="1100" b="1" u="none" strike="noStrike" dirty="0">
                          <a:solidFill>
                            <a:schemeClr val="tx1"/>
                          </a:solidFill>
                          <a:effectLst/>
                        </a:rPr>
                        <a:t>% Levy</a:t>
                      </a:r>
                      <a:endParaRPr lang="en-US" sz="1100" b="1" i="0" u="none" strike="noStrike" dirty="0">
                        <a:solidFill>
                          <a:schemeClr val="tx1"/>
                        </a:solidFill>
                        <a:effectLst/>
                        <a:latin typeface="Arial" panose="020B0604020202020204" pitchFamily="34" charset="0"/>
                      </a:endParaRPr>
                    </a:p>
                  </a:txBody>
                  <a:tcPr marL="6487" marR="6487" marT="6487"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6843863"/>
                  </a:ext>
                </a:extLst>
              </a:tr>
              <a:tr h="267945">
                <a:tc>
                  <a:txBody>
                    <a:bodyPr/>
                    <a:lstStyle/>
                    <a:p>
                      <a:pPr algn="ctr" fontAlgn="b"/>
                      <a:r>
                        <a:rPr lang="en-US" sz="1100" b="1" u="sng" strike="noStrike" dirty="0">
                          <a:solidFill>
                            <a:schemeClr val="tx1"/>
                          </a:solidFill>
                          <a:effectLst/>
                        </a:rPr>
                        <a:t>Fiscal Year</a:t>
                      </a:r>
                      <a:endParaRPr lang="en-US" sz="1100" b="1" i="0" u="sng"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u="sng" strike="noStrike" dirty="0">
                          <a:solidFill>
                            <a:schemeClr val="tx1"/>
                          </a:solidFill>
                          <a:effectLst/>
                        </a:rPr>
                        <a:t>District Levy</a:t>
                      </a:r>
                      <a:endParaRPr lang="en-US" sz="1100" b="1" i="0" u="sng"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u="sng" strike="noStrike" dirty="0">
                          <a:solidFill>
                            <a:schemeClr val="tx1"/>
                          </a:solidFill>
                          <a:effectLst/>
                        </a:rPr>
                        <a:t>Levy</a:t>
                      </a:r>
                      <a:endParaRPr lang="en-US" sz="1100" b="1" i="0" u="sng"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u="sng" strike="noStrike" dirty="0">
                          <a:solidFill>
                            <a:schemeClr val="tx1"/>
                          </a:solidFill>
                          <a:effectLst/>
                        </a:rPr>
                        <a:t>Levies</a:t>
                      </a:r>
                      <a:endParaRPr lang="en-US" sz="1100" b="1" i="0" u="sng"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u="sng" strike="noStrike" dirty="0">
                          <a:solidFill>
                            <a:schemeClr val="tx1"/>
                          </a:solidFill>
                          <a:effectLst/>
                        </a:rPr>
                        <a:t>College Levy</a:t>
                      </a:r>
                      <a:endParaRPr lang="en-US" sz="1100" b="1" i="0" u="sng"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u="sng" strike="noStrike" dirty="0">
                          <a:solidFill>
                            <a:schemeClr val="tx1"/>
                          </a:solidFill>
                          <a:effectLst/>
                        </a:rPr>
                        <a:t>Total Levy</a:t>
                      </a:r>
                      <a:endParaRPr lang="en-US" sz="1100" b="1" i="0" u="sng"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u="sng" strike="noStrike" dirty="0">
                          <a:solidFill>
                            <a:schemeClr val="tx1"/>
                          </a:solidFill>
                          <a:effectLst/>
                        </a:rPr>
                        <a:t>School</a:t>
                      </a:r>
                      <a:endParaRPr lang="en-US" sz="1100" b="1" i="0" u="sng"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u="sng" strike="noStrike" dirty="0">
                          <a:solidFill>
                            <a:schemeClr val="tx1"/>
                          </a:solidFill>
                          <a:effectLst/>
                        </a:rPr>
                        <a:t>County</a:t>
                      </a:r>
                      <a:endParaRPr lang="en-US" sz="1100" b="1" i="0" u="sng"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u="sng" strike="noStrike" dirty="0">
                          <a:solidFill>
                            <a:schemeClr val="tx1"/>
                          </a:solidFill>
                          <a:effectLst/>
                        </a:rPr>
                        <a:t>City</a:t>
                      </a:r>
                      <a:endParaRPr lang="en-US" sz="1100" b="1" i="0" u="sng"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22605213"/>
                  </a:ext>
                </a:extLst>
              </a:tr>
              <a:tr h="392027">
                <a:tc>
                  <a:txBody>
                    <a:bodyPr/>
                    <a:lstStyle/>
                    <a:p>
                      <a:pPr algn="ctr" fontAlgn="b"/>
                      <a:r>
                        <a:rPr lang="en-US" sz="1200" b="1" u="none" strike="noStrike" dirty="0">
                          <a:solidFill>
                            <a:schemeClr val="tx1"/>
                          </a:solidFill>
                          <a:effectLst/>
                        </a:rPr>
                        <a:t>2012/2013</a:t>
                      </a:r>
                      <a:endParaRPr lang="en-US" sz="1200" b="1"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21.50556</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9.80</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9.13345</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1.01676</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41.45577</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51.88%</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22.03%</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23.64%</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71221987"/>
                  </a:ext>
                </a:extLst>
              </a:tr>
              <a:tr h="392027">
                <a:tc>
                  <a:txBody>
                    <a:bodyPr/>
                    <a:lstStyle/>
                    <a:p>
                      <a:pPr algn="ctr" fontAlgn="b"/>
                      <a:r>
                        <a:rPr lang="en-US" sz="1200" b="1" u="none" strike="noStrike" dirty="0">
                          <a:solidFill>
                            <a:schemeClr val="tx1"/>
                          </a:solidFill>
                          <a:effectLst/>
                        </a:rPr>
                        <a:t>2013/2014</a:t>
                      </a:r>
                      <a:endParaRPr lang="en-US" sz="1200" b="1"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20.81362</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9.75</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9.14477</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1.01523</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40.72362</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51.11%</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22.46%</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23.94%</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53157857"/>
                  </a:ext>
                </a:extLst>
              </a:tr>
              <a:tr h="392027">
                <a:tc>
                  <a:txBody>
                    <a:bodyPr/>
                    <a:lstStyle/>
                    <a:p>
                      <a:pPr algn="ctr" fontAlgn="b"/>
                      <a:r>
                        <a:rPr lang="en-US" sz="1200" b="1" u="none" strike="noStrike" dirty="0">
                          <a:solidFill>
                            <a:schemeClr val="tx1"/>
                          </a:solidFill>
                          <a:effectLst/>
                        </a:rPr>
                        <a:t>2014/2015</a:t>
                      </a:r>
                      <a:endParaRPr lang="en-US" sz="1200" b="1"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18.82686</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10.10</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9.10456</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1.03893</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39.07035</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48.19%</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23.30%</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25.85%</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43053201"/>
                  </a:ext>
                </a:extLst>
              </a:tr>
              <a:tr h="392027">
                <a:tc>
                  <a:txBody>
                    <a:bodyPr/>
                    <a:lstStyle/>
                    <a:p>
                      <a:pPr algn="ctr" fontAlgn="b"/>
                      <a:r>
                        <a:rPr lang="en-US" sz="1200" b="1" u="none" strike="noStrike" dirty="0">
                          <a:solidFill>
                            <a:schemeClr val="tx1"/>
                          </a:solidFill>
                          <a:effectLst/>
                        </a:rPr>
                        <a:t>2015/2016</a:t>
                      </a:r>
                      <a:endParaRPr lang="en-US" sz="1200" b="1"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16.21027</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10.10</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8.45763</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1.12916</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35.89706</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45.16%</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23.56%</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28.14%</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50332573"/>
                  </a:ext>
                </a:extLst>
              </a:tr>
              <a:tr h="392027">
                <a:tc>
                  <a:txBody>
                    <a:bodyPr/>
                    <a:lstStyle/>
                    <a:p>
                      <a:pPr algn="ctr" fontAlgn="b"/>
                      <a:r>
                        <a:rPr lang="en-US" sz="1200" b="1" u="none" strike="noStrike" dirty="0">
                          <a:solidFill>
                            <a:schemeClr val="tx1"/>
                          </a:solidFill>
                          <a:effectLst/>
                        </a:rPr>
                        <a:t>2016/2017</a:t>
                      </a:r>
                      <a:endParaRPr lang="en-US" sz="1200" b="1"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13.83135</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10.00</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8.05010</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1.15788</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33.03933</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41.86%</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24.37%</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30.27%</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22724954"/>
                  </a:ext>
                </a:extLst>
              </a:tr>
              <a:tr h="392027">
                <a:tc>
                  <a:txBody>
                    <a:bodyPr/>
                    <a:lstStyle/>
                    <a:p>
                      <a:pPr algn="ctr" fontAlgn="b"/>
                      <a:r>
                        <a:rPr lang="en-US" sz="1200" b="1" u="none" strike="noStrike" dirty="0">
                          <a:solidFill>
                            <a:schemeClr val="tx1"/>
                          </a:solidFill>
                          <a:effectLst/>
                        </a:rPr>
                        <a:t>2017/2018</a:t>
                      </a:r>
                      <a:endParaRPr lang="en-US" sz="1200" b="1"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14.02417</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10.00</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8.02888</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1.15723</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33.21028</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42.23%</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24.18%</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30.11%</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1872344"/>
                  </a:ext>
                </a:extLst>
              </a:tr>
              <a:tr h="390243">
                <a:tc>
                  <a:txBody>
                    <a:bodyPr/>
                    <a:lstStyle/>
                    <a:p>
                      <a:pPr algn="ctr" fontAlgn="b"/>
                      <a:r>
                        <a:rPr lang="en-US" sz="1200" b="1" u="none" strike="noStrike" dirty="0">
                          <a:solidFill>
                            <a:schemeClr val="tx1"/>
                          </a:solidFill>
                          <a:effectLst/>
                        </a:rPr>
                        <a:t>2018/2019</a:t>
                      </a:r>
                      <a:endParaRPr lang="en-US" sz="1200" b="1"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14.06043</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10.00</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8.03731</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1.15723</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33.25497</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42.28%</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24.17%</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30.07%</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69009618"/>
                  </a:ext>
                </a:extLst>
              </a:tr>
              <a:tr h="392027">
                <a:tc>
                  <a:txBody>
                    <a:bodyPr/>
                    <a:lstStyle/>
                    <a:p>
                      <a:pPr algn="ctr" fontAlgn="b"/>
                      <a:r>
                        <a:rPr lang="en-US" sz="1200" b="1" u="none" strike="noStrike" dirty="0">
                          <a:solidFill>
                            <a:schemeClr val="tx1"/>
                          </a:solidFill>
                          <a:effectLst/>
                        </a:rPr>
                        <a:t>2019/2020</a:t>
                      </a:r>
                      <a:endParaRPr lang="en-US" sz="1200" b="1"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14.52811</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10.00</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7.85105</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1.15723</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33.53639</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43.32%</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23.42%</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29.82%</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5486717"/>
                  </a:ext>
                </a:extLst>
              </a:tr>
              <a:tr h="392027">
                <a:tc>
                  <a:txBody>
                    <a:bodyPr/>
                    <a:lstStyle/>
                    <a:p>
                      <a:pPr algn="ctr" fontAlgn="b"/>
                      <a:r>
                        <a:rPr lang="en-US" sz="1200" b="1" u="none" strike="noStrike" dirty="0">
                          <a:solidFill>
                            <a:schemeClr val="tx1"/>
                          </a:solidFill>
                          <a:effectLst/>
                        </a:rPr>
                        <a:t>2020/2021</a:t>
                      </a:r>
                      <a:endParaRPr lang="en-US" sz="1200" b="1"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17.72384</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10.00</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7.59475</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1.18723</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36.50582</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48.55%</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20.80%</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27.39%</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50127874"/>
                  </a:ext>
                </a:extLst>
              </a:tr>
              <a:tr h="392027">
                <a:tc>
                  <a:txBody>
                    <a:bodyPr/>
                    <a:lstStyle/>
                    <a:p>
                      <a:pPr algn="ctr" fontAlgn="b"/>
                      <a:r>
                        <a:rPr lang="en-US" sz="1200" b="1" u="none" strike="noStrike" dirty="0">
                          <a:solidFill>
                            <a:schemeClr val="tx1"/>
                          </a:solidFill>
                          <a:effectLst/>
                        </a:rPr>
                        <a:t>2021/2022</a:t>
                      </a:r>
                      <a:endParaRPr lang="en-US" sz="1200" b="1"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16.73660</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9.65</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7.54733</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1.24723</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35.18116</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47.57%</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21.45%</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0" u="none" strike="noStrike" dirty="0">
                          <a:solidFill>
                            <a:schemeClr val="tx1"/>
                          </a:solidFill>
                          <a:effectLst/>
                        </a:rPr>
                        <a:t>27.43%</a:t>
                      </a:r>
                      <a:endParaRPr lang="en-US" sz="1200" b="0" i="0" u="none" strike="noStrike" dirty="0">
                        <a:solidFill>
                          <a:schemeClr val="tx1"/>
                        </a:solidFill>
                        <a:effectLst/>
                        <a:latin typeface="Arial" panose="020B0604020202020204" pitchFamily="34" charset="0"/>
                      </a:endParaRPr>
                    </a:p>
                  </a:txBody>
                  <a:tcPr marL="6487" marR="6487" marT="648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47405711"/>
                  </a:ext>
                </a:extLst>
              </a:tr>
            </a:tbl>
          </a:graphicData>
        </a:graphic>
      </p:graphicFrame>
      <p:sp>
        <p:nvSpPr>
          <p:cNvPr id="3" name="Title 2">
            <a:extLst>
              <a:ext uri="{FF2B5EF4-FFF2-40B4-BE49-F238E27FC236}">
                <a16:creationId xmlns:a16="http://schemas.microsoft.com/office/drawing/2014/main" id="{BC4A170C-2269-4C96-B0E1-B858D01458BC}"/>
              </a:ext>
            </a:extLst>
          </p:cNvPr>
          <p:cNvSpPr>
            <a:spLocks noGrp="1"/>
          </p:cNvSpPr>
          <p:nvPr>
            <p:ph type="title"/>
          </p:nvPr>
        </p:nvSpPr>
        <p:spPr>
          <a:xfrm>
            <a:off x="228600" y="152400"/>
            <a:ext cx="8610600" cy="990600"/>
          </a:xfrm>
        </p:spPr>
        <p:txBody>
          <a:bodyPr>
            <a:normAutofit/>
          </a:bodyPr>
          <a:lstStyle/>
          <a:p>
            <a:pPr algn="ctr"/>
            <a:r>
              <a:rPr lang="en-US" sz="4000" b="1" dirty="0">
                <a:solidFill>
                  <a:schemeClr val="accent6">
                    <a:lumMod val="75000"/>
                  </a:schemeClr>
                </a:solidFill>
              </a:rPr>
              <a:t>Property Tax History</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Slide Number Placeholder 6"/>
          <p:cNvSpPr>
            <a:spLocks noGrp="1"/>
          </p:cNvSpPr>
          <p:nvPr>
            <p:ph type="sldNum" sz="quarter" idx="12"/>
          </p:nvPr>
        </p:nvSpPr>
        <p:spPr>
          <a:noFill/>
        </p:spPr>
        <p:txBody>
          <a:bodyPr>
            <a:normAutofit/>
          </a:bodyPr>
          <a:lstStyle/>
          <a:p>
            <a:fld id="{CBA9B8D7-C500-4AD9-AC20-C12C995558A2}" type="slidenum">
              <a:rPr lang="en-US" sz="1200" smtClean="0"/>
              <a:pPr/>
              <a:t>26</a:t>
            </a:fld>
            <a:endParaRPr lang="en-US" sz="1200" dirty="0"/>
          </a:p>
        </p:txBody>
      </p:sp>
      <p:graphicFrame>
        <p:nvGraphicFramePr>
          <p:cNvPr id="5" name="Chart 4"/>
          <p:cNvGraphicFramePr>
            <a:graphicFrameLocks noGrp="1"/>
          </p:cNvGraphicFramePr>
          <p:nvPr>
            <p:extLst>
              <p:ext uri="{D42A27DB-BD31-4B8C-83A1-F6EECF244321}">
                <p14:modId xmlns:p14="http://schemas.microsoft.com/office/powerpoint/2010/main" val="1154537928"/>
              </p:ext>
            </p:extLst>
          </p:nvPr>
        </p:nvGraphicFramePr>
        <p:xfrm>
          <a:off x="628649" y="671511"/>
          <a:ext cx="8251581" cy="586740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p:cNvGraphicFramePr>
            <a:graphicFrameLocks noGrp="1"/>
          </p:cNvGraphicFramePr>
          <p:nvPr>
            <p:extLst>
              <p:ext uri="{D42A27DB-BD31-4B8C-83A1-F6EECF244321}">
                <p14:modId xmlns:p14="http://schemas.microsoft.com/office/powerpoint/2010/main" val="777151404"/>
              </p:ext>
            </p:extLst>
          </p:nvPr>
        </p:nvGraphicFramePr>
        <p:xfrm>
          <a:off x="292491" y="990600"/>
          <a:ext cx="8610600" cy="58674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Chart 8">
            <a:extLst>
              <a:ext uri="{FF2B5EF4-FFF2-40B4-BE49-F238E27FC236}">
                <a16:creationId xmlns:a16="http://schemas.microsoft.com/office/drawing/2014/main" id="{0B179C18-E636-4A39-B8F3-9630F6634907}"/>
              </a:ext>
            </a:extLst>
          </p:cNvPr>
          <p:cNvGraphicFramePr>
            <a:graphicFrameLocks noGrp="1"/>
          </p:cNvGraphicFramePr>
          <p:nvPr>
            <p:extLst>
              <p:ext uri="{D42A27DB-BD31-4B8C-83A1-F6EECF244321}">
                <p14:modId xmlns:p14="http://schemas.microsoft.com/office/powerpoint/2010/main" val="2137764243"/>
              </p:ext>
            </p:extLst>
          </p:nvPr>
        </p:nvGraphicFramePr>
        <p:xfrm>
          <a:off x="278680" y="1082676"/>
          <a:ext cx="8583706" cy="5638800"/>
        </p:xfrm>
        <a:graphic>
          <a:graphicData uri="http://schemas.openxmlformats.org/drawingml/2006/chart">
            <c:chart xmlns:c="http://schemas.openxmlformats.org/drawingml/2006/chart" xmlns:r="http://schemas.openxmlformats.org/officeDocument/2006/relationships" r:id="rId5"/>
          </a:graphicData>
        </a:graphic>
      </p:graphicFrame>
      <p:sp>
        <p:nvSpPr>
          <p:cNvPr id="3" name="Title 2">
            <a:extLst>
              <a:ext uri="{FF2B5EF4-FFF2-40B4-BE49-F238E27FC236}">
                <a16:creationId xmlns:a16="http://schemas.microsoft.com/office/drawing/2014/main" id="{CD9E1D9B-6E7B-4795-AB14-CB71230121C8}"/>
              </a:ext>
            </a:extLst>
          </p:cNvPr>
          <p:cNvSpPr>
            <a:spLocks noGrp="1"/>
          </p:cNvSpPr>
          <p:nvPr>
            <p:ph type="title"/>
          </p:nvPr>
        </p:nvSpPr>
        <p:spPr>
          <a:xfrm>
            <a:off x="289559" y="365127"/>
            <a:ext cx="8561949" cy="739774"/>
          </a:xfrm>
        </p:spPr>
        <p:txBody>
          <a:bodyPr/>
          <a:lstStyle/>
          <a:p>
            <a:pPr algn="ctr"/>
            <a:r>
              <a:rPr lang="en-US" b="1" dirty="0">
                <a:solidFill>
                  <a:schemeClr val="accent6">
                    <a:lumMod val="75000"/>
                  </a:schemeClr>
                </a:solidFill>
              </a:rPr>
              <a:t>City of West Burlington Levy Rates</a:t>
            </a: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12017-CF4E-4638-8070-6587B054C5B2}"/>
              </a:ext>
            </a:extLst>
          </p:cNvPr>
          <p:cNvSpPr>
            <a:spLocks noGrp="1"/>
          </p:cNvSpPr>
          <p:nvPr>
            <p:ph type="title"/>
          </p:nvPr>
        </p:nvSpPr>
        <p:spPr>
          <a:xfrm>
            <a:off x="597119" y="1295400"/>
            <a:ext cx="7886700" cy="1325563"/>
          </a:xfrm>
        </p:spPr>
        <p:txBody>
          <a:bodyPr>
            <a:normAutofit/>
          </a:bodyPr>
          <a:lstStyle/>
          <a:p>
            <a:pPr algn="ctr"/>
            <a:r>
              <a:rPr lang="en-US" sz="4000" b="1" dirty="0">
                <a:solidFill>
                  <a:schemeClr val="accent6">
                    <a:lumMod val="75000"/>
                  </a:schemeClr>
                </a:solidFill>
              </a:rPr>
              <a:t>General Fund</a:t>
            </a:r>
          </a:p>
        </p:txBody>
      </p:sp>
      <p:sp>
        <p:nvSpPr>
          <p:cNvPr id="3" name="Slide Number Placeholder 2">
            <a:extLst>
              <a:ext uri="{FF2B5EF4-FFF2-40B4-BE49-F238E27FC236}">
                <a16:creationId xmlns:a16="http://schemas.microsoft.com/office/drawing/2014/main" id="{7768B841-EC71-4167-BAE3-9438E3E65716}"/>
              </a:ext>
            </a:extLst>
          </p:cNvPr>
          <p:cNvSpPr>
            <a:spLocks noGrp="1"/>
          </p:cNvSpPr>
          <p:nvPr>
            <p:ph type="sldNum" sz="quarter" idx="12"/>
          </p:nvPr>
        </p:nvSpPr>
        <p:spPr/>
        <p:txBody>
          <a:bodyPr/>
          <a:lstStyle/>
          <a:p>
            <a:pPr>
              <a:defRPr/>
            </a:pPr>
            <a:fld id="{1F8DCCDB-82FC-4F4C-8AA4-E86C19ABBF26}" type="slidenum">
              <a:rPr lang="en-US" smtClean="0"/>
              <a:pPr>
                <a:defRPr/>
              </a:pPr>
              <a:t>27</a:t>
            </a:fld>
            <a:endParaRPr lang="en-US" dirty="0"/>
          </a:p>
        </p:txBody>
      </p:sp>
    </p:spTree>
    <p:extLst>
      <p:ext uri="{BB962C8B-B14F-4D97-AF65-F5344CB8AC3E}">
        <p14:creationId xmlns:p14="http://schemas.microsoft.com/office/powerpoint/2010/main" val="4633091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normAutofit/>
          </a:bodyPr>
          <a:lstStyle/>
          <a:p>
            <a:pPr>
              <a:defRPr/>
            </a:pPr>
            <a:fld id="{1F8DCCDB-82FC-4F4C-8AA4-E86C19ABBF26}" type="slidenum">
              <a:rPr lang="en-US" sz="1200" smtClean="0"/>
              <a:pPr>
                <a:defRPr/>
              </a:pPr>
              <a:t>28</a:t>
            </a:fld>
            <a:endParaRPr lang="en-US" sz="1200" dirty="0"/>
          </a:p>
        </p:txBody>
      </p:sp>
      <p:sp>
        <p:nvSpPr>
          <p:cNvPr id="5" name="TextBox 4"/>
          <p:cNvSpPr txBox="1"/>
          <p:nvPr/>
        </p:nvSpPr>
        <p:spPr>
          <a:xfrm>
            <a:off x="457200" y="1676400"/>
            <a:ext cx="8305800" cy="4093428"/>
          </a:xfrm>
          <a:prstGeom prst="rect">
            <a:avLst/>
          </a:prstGeom>
          <a:noFill/>
        </p:spPr>
        <p:txBody>
          <a:bodyPr wrap="square" rtlCol="0">
            <a:spAutoFit/>
          </a:bodyPr>
          <a:lstStyle/>
          <a:p>
            <a:endParaRPr lang="en-US" sz="2000" b="1" dirty="0"/>
          </a:p>
          <a:p>
            <a:r>
              <a:rPr lang="en-US" sz="2000" dirty="0"/>
              <a:t>The General Fund is the chief operating fund of the City.  This fund supports those operations most identified with the city, such as fire and police.  The largest revenue received in the general fund is property taxes.  It also receives all other income that is not required by law or contractual agreement to be deposited elsewhere.  Also included is revenue from licenses, permits, and earnings of investments. </a:t>
            </a:r>
          </a:p>
          <a:p>
            <a:endParaRPr lang="en-US" sz="2000" dirty="0"/>
          </a:p>
          <a:p>
            <a:r>
              <a:rPr lang="en-US" sz="2000" dirty="0"/>
              <a:t>For FY 22/23 General Fund Revenues are budgeted at $3,764,074 and expenses of $3,544,904.  Revenues exceed expenditures by $219,170.  At the end of FY 22/23 the General fund is estimated to have a balance of $830,683. </a:t>
            </a:r>
          </a:p>
          <a:p>
            <a:endParaRPr lang="en-US" sz="2000" dirty="0"/>
          </a:p>
          <a:p>
            <a:r>
              <a:rPr lang="en-US" sz="2000" dirty="0"/>
              <a:t>This results in a General Fund Fund  Balance of 23.43%.</a:t>
            </a:r>
          </a:p>
        </p:txBody>
      </p:sp>
      <p:sp>
        <p:nvSpPr>
          <p:cNvPr id="6" name="Title 5">
            <a:extLst>
              <a:ext uri="{FF2B5EF4-FFF2-40B4-BE49-F238E27FC236}">
                <a16:creationId xmlns:a16="http://schemas.microsoft.com/office/drawing/2014/main" id="{0691D5EC-60BB-423D-B1BD-21BE1B27084B}"/>
              </a:ext>
            </a:extLst>
          </p:cNvPr>
          <p:cNvSpPr>
            <a:spLocks noGrp="1"/>
          </p:cNvSpPr>
          <p:nvPr>
            <p:ph type="title"/>
          </p:nvPr>
        </p:nvSpPr>
        <p:spPr>
          <a:xfrm>
            <a:off x="628650" y="668075"/>
            <a:ext cx="7886700" cy="701674"/>
          </a:xfrm>
        </p:spPr>
        <p:txBody>
          <a:bodyPr>
            <a:normAutofit/>
          </a:bodyPr>
          <a:lstStyle/>
          <a:p>
            <a:pPr algn="ctr"/>
            <a:r>
              <a:rPr lang="en-US" sz="4000" b="1" dirty="0">
                <a:solidFill>
                  <a:schemeClr val="accent6">
                    <a:lumMod val="75000"/>
                  </a:schemeClr>
                </a:solidFill>
              </a:rPr>
              <a:t>General Fund</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8BE8BF8-3A14-48BF-A927-C1C2A57B50CB}"/>
              </a:ext>
            </a:extLst>
          </p:cNvPr>
          <p:cNvSpPr>
            <a:spLocks noGrp="1"/>
          </p:cNvSpPr>
          <p:nvPr>
            <p:ph type="sldNum" sz="quarter" idx="12"/>
          </p:nvPr>
        </p:nvSpPr>
        <p:spPr/>
        <p:txBody>
          <a:bodyPr/>
          <a:lstStyle/>
          <a:p>
            <a:pPr>
              <a:defRPr/>
            </a:pPr>
            <a:fld id="{1F8DCCDB-82FC-4F4C-8AA4-E86C19ABBF26}" type="slidenum">
              <a:rPr lang="en-US" sz="1200" smtClean="0"/>
              <a:pPr>
                <a:defRPr/>
              </a:pPr>
              <a:t>29</a:t>
            </a:fld>
            <a:endParaRPr lang="en-US" sz="1200" dirty="0"/>
          </a:p>
        </p:txBody>
      </p:sp>
      <p:graphicFrame>
        <p:nvGraphicFramePr>
          <p:cNvPr id="5" name="Chart 4">
            <a:extLst>
              <a:ext uri="{FF2B5EF4-FFF2-40B4-BE49-F238E27FC236}">
                <a16:creationId xmlns:a16="http://schemas.microsoft.com/office/drawing/2014/main" id="{7266B5C1-505E-46DF-AA1B-0CAC87727F6F}"/>
              </a:ext>
            </a:extLst>
          </p:cNvPr>
          <p:cNvGraphicFramePr>
            <a:graphicFrameLocks/>
          </p:cNvGraphicFramePr>
          <p:nvPr>
            <p:extLst>
              <p:ext uri="{D42A27DB-BD31-4B8C-83A1-F6EECF244321}">
                <p14:modId xmlns:p14="http://schemas.microsoft.com/office/powerpoint/2010/main" val="1632760659"/>
              </p:ext>
            </p:extLst>
          </p:nvPr>
        </p:nvGraphicFramePr>
        <p:xfrm>
          <a:off x="304799" y="1600200"/>
          <a:ext cx="8534401" cy="5029199"/>
        </p:xfrm>
        <a:graphic>
          <a:graphicData uri="http://schemas.openxmlformats.org/drawingml/2006/chart">
            <c:chart xmlns:c="http://schemas.openxmlformats.org/drawingml/2006/chart" xmlns:r="http://schemas.openxmlformats.org/officeDocument/2006/relationships" r:id="rId3"/>
          </a:graphicData>
        </a:graphic>
      </p:graphicFrame>
      <p:sp>
        <p:nvSpPr>
          <p:cNvPr id="8" name="Title 7">
            <a:extLst>
              <a:ext uri="{FF2B5EF4-FFF2-40B4-BE49-F238E27FC236}">
                <a16:creationId xmlns:a16="http://schemas.microsoft.com/office/drawing/2014/main" id="{29970F15-2B5C-4BDF-89C8-C275E3CA42AD}"/>
              </a:ext>
            </a:extLst>
          </p:cNvPr>
          <p:cNvSpPr>
            <a:spLocks noGrp="1"/>
          </p:cNvSpPr>
          <p:nvPr>
            <p:ph type="title"/>
          </p:nvPr>
        </p:nvSpPr>
        <p:spPr>
          <a:xfrm>
            <a:off x="628650" y="533400"/>
            <a:ext cx="7886700" cy="701674"/>
          </a:xfrm>
        </p:spPr>
        <p:txBody>
          <a:bodyPr>
            <a:normAutofit fontScale="90000"/>
          </a:bodyPr>
          <a:lstStyle/>
          <a:p>
            <a:pPr algn="ctr"/>
            <a:r>
              <a:rPr lang="en-US" b="1" dirty="0">
                <a:solidFill>
                  <a:schemeClr val="accent6">
                    <a:lumMod val="75000"/>
                  </a:schemeClr>
                </a:solidFill>
              </a:rPr>
              <a:t>General Fund Decrease/Increase – Expenditures v. Revenues</a:t>
            </a:r>
          </a:p>
        </p:txBody>
      </p:sp>
    </p:spTree>
    <p:extLst>
      <p:ext uri="{BB962C8B-B14F-4D97-AF65-F5344CB8AC3E}">
        <p14:creationId xmlns:p14="http://schemas.microsoft.com/office/powerpoint/2010/main" val="1727490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D16D6-8C08-4B96-A376-BCB97F82A78B}"/>
              </a:ext>
            </a:extLst>
          </p:cNvPr>
          <p:cNvSpPr>
            <a:spLocks noGrp="1"/>
          </p:cNvSpPr>
          <p:nvPr>
            <p:ph type="title"/>
          </p:nvPr>
        </p:nvSpPr>
        <p:spPr>
          <a:xfrm>
            <a:off x="628650" y="365126"/>
            <a:ext cx="7886700" cy="884719"/>
          </a:xfrm>
        </p:spPr>
        <p:txBody>
          <a:bodyPr>
            <a:normAutofit/>
          </a:bodyPr>
          <a:lstStyle/>
          <a:p>
            <a:pPr algn="ctr"/>
            <a:r>
              <a:rPr lang="en-US" sz="4000" b="1" dirty="0">
                <a:solidFill>
                  <a:schemeClr val="accent6">
                    <a:lumMod val="50000"/>
                  </a:schemeClr>
                </a:solidFill>
              </a:rPr>
              <a:t>General Fund Balance</a:t>
            </a:r>
          </a:p>
        </p:txBody>
      </p:sp>
      <p:sp>
        <p:nvSpPr>
          <p:cNvPr id="3" name="Content Placeholder 2">
            <a:extLst>
              <a:ext uri="{FF2B5EF4-FFF2-40B4-BE49-F238E27FC236}">
                <a16:creationId xmlns:a16="http://schemas.microsoft.com/office/drawing/2014/main" id="{D9D27940-2620-47CD-954E-6EB87F42F43B}"/>
              </a:ext>
            </a:extLst>
          </p:cNvPr>
          <p:cNvSpPr>
            <a:spLocks noGrp="1"/>
          </p:cNvSpPr>
          <p:nvPr>
            <p:ph idx="1"/>
          </p:nvPr>
        </p:nvSpPr>
        <p:spPr>
          <a:xfrm>
            <a:off x="628650" y="1600200"/>
            <a:ext cx="7886700" cy="4160355"/>
          </a:xfrm>
        </p:spPr>
        <p:txBody>
          <a:bodyPr>
            <a:normAutofit fontScale="92500" lnSpcReduction="10000"/>
          </a:bodyPr>
          <a:lstStyle/>
          <a:p>
            <a:r>
              <a:rPr lang="en-US" dirty="0"/>
              <a:t>While the City has yet to adopt a formal policy related to the General Fund Balance, 25% (or more) is a good target with only emergency and one-time expenditures reducing that fund balance. </a:t>
            </a:r>
          </a:p>
          <a:p>
            <a:pPr lvl="1"/>
            <a:r>
              <a:rPr lang="en-US" dirty="0"/>
              <a:t>A General Fund Balance Policy typically provides that except for extraordinary circumstances, unassigned fund balance should not be used to fund any portion of ongoing and routine operating expenditures of the City. </a:t>
            </a:r>
          </a:p>
          <a:p>
            <a:pPr lvl="1"/>
            <a:r>
              <a:rPr lang="en-US" dirty="0"/>
              <a:t>Extraordinary circumstances can include significant revenue fluctuations (i.e. State legislative changes limiting property).  In the event that use of unassigned fund balance is necessary to provide a short-term solution to maintaining essential services, the City can evaluate current and future economic conditions to evaluate the extent of expenditure reductions or revenue increases that would be needed to achieve day-to-day financial stability and restore the fund balance.</a:t>
            </a:r>
          </a:p>
          <a:p>
            <a:r>
              <a:rPr lang="en-US" b="1" i="1" u="sng" dirty="0"/>
              <a:t>The proposed budget raises the General Fund Balance from 17.62% to 23.43% - a great first step</a:t>
            </a:r>
          </a:p>
          <a:p>
            <a:r>
              <a:rPr lang="en-US" dirty="0"/>
              <a:t>Having a strong General Fund balance and the Fund Balance Policy in place will allow time for staff and City Council to plan for how to address revenue reductions if they occur. </a:t>
            </a:r>
          </a:p>
        </p:txBody>
      </p:sp>
    </p:spTree>
    <p:extLst>
      <p:ext uri="{BB962C8B-B14F-4D97-AF65-F5344CB8AC3E}">
        <p14:creationId xmlns:p14="http://schemas.microsoft.com/office/powerpoint/2010/main" val="15044138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B0BA5-ABE4-4DAA-B1CC-42A56F804E9A}"/>
              </a:ext>
            </a:extLst>
          </p:cNvPr>
          <p:cNvSpPr>
            <a:spLocks noGrp="1"/>
          </p:cNvSpPr>
          <p:nvPr>
            <p:ph type="title"/>
          </p:nvPr>
        </p:nvSpPr>
        <p:spPr>
          <a:xfrm>
            <a:off x="628650" y="1219200"/>
            <a:ext cx="7886700" cy="1325563"/>
          </a:xfrm>
        </p:spPr>
        <p:txBody>
          <a:bodyPr>
            <a:normAutofit/>
          </a:bodyPr>
          <a:lstStyle/>
          <a:p>
            <a:pPr algn="ctr"/>
            <a:r>
              <a:rPr lang="en-US" sz="4000" b="1" dirty="0">
                <a:solidFill>
                  <a:schemeClr val="accent6">
                    <a:lumMod val="75000"/>
                  </a:schemeClr>
                </a:solidFill>
              </a:rPr>
              <a:t>Enterprise Funds</a:t>
            </a:r>
          </a:p>
        </p:txBody>
      </p:sp>
      <p:sp>
        <p:nvSpPr>
          <p:cNvPr id="3" name="Slide Number Placeholder 2">
            <a:extLst>
              <a:ext uri="{FF2B5EF4-FFF2-40B4-BE49-F238E27FC236}">
                <a16:creationId xmlns:a16="http://schemas.microsoft.com/office/drawing/2014/main" id="{9F382729-F94E-43E3-BF7F-AEF42C8888A1}"/>
              </a:ext>
            </a:extLst>
          </p:cNvPr>
          <p:cNvSpPr>
            <a:spLocks noGrp="1"/>
          </p:cNvSpPr>
          <p:nvPr>
            <p:ph type="sldNum" sz="quarter" idx="12"/>
          </p:nvPr>
        </p:nvSpPr>
        <p:spPr/>
        <p:txBody>
          <a:bodyPr/>
          <a:lstStyle/>
          <a:p>
            <a:pPr>
              <a:defRPr/>
            </a:pPr>
            <a:fld id="{1F8DCCDB-82FC-4F4C-8AA4-E86C19ABBF26}" type="slidenum">
              <a:rPr lang="en-US" smtClean="0"/>
              <a:pPr>
                <a:defRPr/>
              </a:pPr>
              <a:t>30</a:t>
            </a:fld>
            <a:endParaRPr lang="en-US" dirty="0"/>
          </a:p>
        </p:txBody>
      </p:sp>
    </p:spTree>
    <p:extLst>
      <p:ext uri="{BB962C8B-B14F-4D97-AF65-F5344CB8AC3E}">
        <p14:creationId xmlns:p14="http://schemas.microsoft.com/office/powerpoint/2010/main" val="31325240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bg2">
                <a:tint val="97000"/>
                <a:hueMod val="92000"/>
                <a:satMod val="169000"/>
                <a:lumMod val="164000"/>
              </a:schemeClr>
            </a:gs>
            <a:gs pos="100000">
              <a:schemeClr val="bg2">
                <a:lumMod val="60000"/>
                <a:lumOff val="40000"/>
              </a:schemeClr>
            </a:gs>
          </a:gsLst>
          <a:lin ang="6120000" scaled="1"/>
        </a:gradFill>
        <a:effectLst/>
      </p:bgPr>
    </p:bg>
    <p:spTree>
      <p:nvGrpSpPr>
        <p:cNvPr id="1" name=""/>
        <p:cNvGrpSpPr/>
        <p:nvPr/>
      </p:nvGrpSpPr>
      <p:grpSpPr>
        <a:xfrm>
          <a:off x="0" y="0"/>
          <a:ext cx="0" cy="0"/>
          <a:chOff x="0" y="0"/>
          <a:chExt cx="0" cy="0"/>
        </a:xfrm>
      </p:grpSpPr>
      <p:sp>
        <p:nvSpPr>
          <p:cNvPr id="16387" name="Slide Number Placeholder 2"/>
          <p:cNvSpPr>
            <a:spLocks noGrp="1"/>
          </p:cNvSpPr>
          <p:nvPr>
            <p:ph type="sldNum" sz="quarter" idx="12"/>
          </p:nvPr>
        </p:nvSpPr>
        <p:spPr>
          <a:noFill/>
        </p:spPr>
        <p:txBody>
          <a:bodyPr>
            <a:normAutofit/>
          </a:bodyPr>
          <a:lstStyle/>
          <a:p>
            <a:fld id="{FF8B73D8-52E1-4190-B441-D05BEBEF4DC8}" type="slidenum">
              <a:rPr lang="en-US" sz="1200" smtClean="0"/>
              <a:pPr/>
              <a:t>31</a:t>
            </a:fld>
            <a:endParaRPr lang="en-US" sz="1200" dirty="0"/>
          </a:p>
        </p:txBody>
      </p:sp>
      <p:sp>
        <p:nvSpPr>
          <p:cNvPr id="4" name="TextBox 3"/>
          <p:cNvSpPr txBox="1"/>
          <p:nvPr/>
        </p:nvSpPr>
        <p:spPr>
          <a:xfrm>
            <a:off x="381000" y="1524000"/>
            <a:ext cx="8763000" cy="6763390"/>
          </a:xfrm>
          <a:prstGeom prst="rect">
            <a:avLst/>
          </a:prstGeom>
          <a:noFill/>
        </p:spPr>
        <p:txBody>
          <a:bodyPr wrap="square">
            <a:spAutoFit/>
          </a:bodyPr>
          <a:lstStyle/>
          <a:p>
            <a:pPr>
              <a:spcBef>
                <a:spcPct val="50000"/>
              </a:spcBef>
              <a:defRPr/>
            </a:pPr>
            <a:r>
              <a:rPr lang="en-US" sz="1800" dirty="0"/>
              <a:t>In order to meet SRF requirement for the construction of the water tower, water rates will stay the same.  </a:t>
            </a:r>
            <a:r>
              <a:rPr lang="en-US" dirty="0"/>
              <a:t>Although, with the APRA money that the city will receive, there will be a $3.00 decrease in the monthly distribution charge effective 7/1/2022.</a:t>
            </a:r>
          </a:p>
          <a:p>
            <a:pPr>
              <a:spcBef>
                <a:spcPct val="50000"/>
              </a:spcBef>
              <a:defRPr/>
            </a:pPr>
            <a:endParaRPr lang="en-US" sz="1800" dirty="0"/>
          </a:p>
          <a:p>
            <a:pPr>
              <a:spcBef>
                <a:spcPct val="50000"/>
              </a:spcBef>
              <a:defRPr/>
            </a:pPr>
            <a:r>
              <a:rPr lang="en-US" dirty="0"/>
              <a:t>		             	      					 		 	                                                                           													</a:t>
            </a:r>
            <a:r>
              <a:rPr lang="en-US" u="sng" dirty="0"/>
              <a:t>Current</a:t>
            </a:r>
            <a:r>
              <a:rPr lang="en-US" dirty="0"/>
              <a:t> 		  </a:t>
            </a:r>
            <a:r>
              <a:rPr lang="en-US" u="sng" dirty="0"/>
              <a:t>7/1/2022</a:t>
            </a:r>
          </a:p>
          <a:p>
            <a:pPr>
              <a:spcBef>
                <a:spcPct val="50000"/>
              </a:spcBef>
              <a:defRPr/>
            </a:pPr>
            <a:r>
              <a:rPr lang="en-US" sz="1800" dirty="0"/>
              <a:t>Monthly distribution charge with 3,000 minimum:</a:t>
            </a:r>
            <a:r>
              <a:rPr lang="en-US" dirty="0"/>
              <a:t> 	    		   33.16</a:t>
            </a:r>
            <a:r>
              <a:rPr lang="en-US" sz="1800" dirty="0"/>
              <a:t>	               30.16</a:t>
            </a:r>
            <a:r>
              <a:rPr lang="en-US" dirty="0"/>
              <a:t>	</a:t>
            </a:r>
            <a:endParaRPr lang="en-US" sz="1800" dirty="0"/>
          </a:p>
          <a:p>
            <a:pPr>
              <a:spcBef>
                <a:spcPct val="50000"/>
              </a:spcBef>
              <a:defRPr/>
            </a:pPr>
            <a:r>
              <a:rPr lang="en-US" sz="1800" dirty="0"/>
              <a:t>3,000 to 1,000,000 gallons/thousand	    		</a:t>
            </a:r>
            <a:r>
              <a:rPr lang="en-US" dirty="0"/>
              <a:t>    			   </a:t>
            </a:r>
            <a:r>
              <a:rPr lang="en-US" sz="1800" dirty="0"/>
              <a:t>12.71</a:t>
            </a:r>
            <a:r>
              <a:rPr lang="en-US" dirty="0"/>
              <a:t>                  </a:t>
            </a:r>
            <a:r>
              <a:rPr lang="en-US" sz="1800" dirty="0"/>
              <a:t>  </a:t>
            </a:r>
            <a:r>
              <a:rPr lang="en-US" dirty="0"/>
              <a:t>12.71	</a:t>
            </a:r>
            <a:endParaRPr lang="en-US" sz="1800" dirty="0"/>
          </a:p>
          <a:p>
            <a:pPr>
              <a:spcBef>
                <a:spcPct val="50000"/>
              </a:spcBef>
              <a:defRPr/>
            </a:pPr>
            <a:r>
              <a:rPr lang="en-US" sz="1800" dirty="0"/>
              <a:t>Next 500,000 gallons/thousand                			</a:t>
            </a:r>
            <a:r>
              <a:rPr lang="en-US" dirty="0"/>
              <a:t>                     </a:t>
            </a:r>
            <a:r>
              <a:rPr lang="en-US" sz="1800" dirty="0"/>
              <a:t>10.45	                10.45	</a:t>
            </a:r>
          </a:p>
          <a:p>
            <a:pPr>
              <a:spcBef>
                <a:spcPct val="50000"/>
              </a:spcBef>
              <a:defRPr/>
            </a:pPr>
            <a:r>
              <a:rPr lang="en-US" sz="1800" dirty="0"/>
              <a:t>All water over 1,500,000 gallons/thousand      	                                8.50	                  </a:t>
            </a:r>
            <a:r>
              <a:rPr lang="en-US" dirty="0"/>
              <a:t>8.50</a:t>
            </a:r>
            <a:endParaRPr lang="en-US" sz="1800" dirty="0"/>
          </a:p>
          <a:p>
            <a:pPr>
              <a:spcBef>
                <a:spcPct val="50000"/>
              </a:spcBef>
              <a:defRPr/>
            </a:pPr>
            <a:endParaRPr lang="en-US" sz="1300" dirty="0">
              <a:solidFill>
                <a:srgbClr val="003300"/>
              </a:solidFill>
            </a:endParaRPr>
          </a:p>
          <a:p>
            <a:pPr>
              <a:spcBef>
                <a:spcPct val="50000"/>
              </a:spcBef>
              <a:defRPr/>
            </a:pPr>
            <a:endParaRPr lang="en-US" sz="1400" dirty="0">
              <a:solidFill>
                <a:srgbClr val="003300"/>
              </a:solidFill>
            </a:endParaRPr>
          </a:p>
          <a:p>
            <a:pPr>
              <a:spcBef>
                <a:spcPct val="50000"/>
              </a:spcBef>
              <a:defRPr/>
            </a:pPr>
            <a:endParaRPr lang="en-US" sz="1400" dirty="0">
              <a:solidFill>
                <a:srgbClr val="003300"/>
              </a:solidFill>
            </a:endParaRPr>
          </a:p>
          <a:p>
            <a:pPr>
              <a:spcBef>
                <a:spcPct val="50000"/>
              </a:spcBef>
              <a:defRPr/>
            </a:pPr>
            <a:endParaRPr lang="en-US" sz="1400" dirty="0"/>
          </a:p>
          <a:p>
            <a:pPr>
              <a:spcBef>
                <a:spcPct val="50000"/>
              </a:spcBef>
              <a:defRPr/>
            </a:pPr>
            <a:endParaRPr lang="en-US" sz="1400" dirty="0"/>
          </a:p>
          <a:p>
            <a:pPr>
              <a:spcBef>
                <a:spcPct val="50000"/>
              </a:spcBef>
              <a:defRPr/>
            </a:pPr>
            <a:endParaRPr lang="en-US" sz="1400" dirty="0"/>
          </a:p>
          <a:p>
            <a:pPr>
              <a:spcBef>
                <a:spcPct val="50000"/>
              </a:spcBef>
              <a:defRPr/>
            </a:pPr>
            <a:endParaRPr lang="en-US" sz="1400" dirty="0">
              <a:solidFill>
                <a:srgbClr val="0000FF"/>
              </a:solidFill>
            </a:endParaRPr>
          </a:p>
          <a:p>
            <a:pPr>
              <a:spcBef>
                <a:spcPct val="50000"/>
              </a:spcBef>
              <a:defRPr/>
            </a:pPr>
            <a:endParaRPr lang="en-US" dirty="0">
              <a:solidFill>
                <a:schemeClr val="bg1"/>
              </a:solidFill>
            </a:endParaRPr>
          </a:p>
          <a:p>
            <a:pPr>
              <a:spcBef>
                <a:spcPct val="50000"/>
              </a:spcBef>
              <a:defRPr/>
            </a:pPr>
            <a:endParaRPr lang="en-US" dirty="0">
              <a:solidFill>
                <a:schemeClr val="bg1"/>
              </a:solidFill>
            </a:endParaRPr>
          </a:p>
        </p:txBody>
      </p:sp>
      <p:sp>
        <p:nvSpPr>
          <p:cNvPr id="5" name="Title 4">
            <a:extLst>
              <a:ext uri="{FF2B5EF4-FFF2-40B4-BE49-F238E27FC236}">
                <a16:creationId xmlns:a16="http://schemas.microsoft.com/office/drawing/2014/main" id="{EB68B746-D3E2-463D-A743-C14718FAEFD1}"/>
              </a:ext>
            </a:extLst>
          </p:cNvPr>
          <p:cNvSpPr>
            <a:spLocks noGrp="1"/>
          </p:cNvSpPr>
          <p:nvPr>
            <p:ph type="title"/>
          </p:nvPr>
        </p:nvSpPr>
        <p:spPr>
          <a:xfrm>
            <a:off x="628650" y="365127"/>
            <a:ext cx="7886700" cy="625474"/>
          </a:xfrm>
        </p:spPr>
        <p:txBody>
          <a:bodyPr>
            <a:normAutofit fontScale="90000"/>
          </a:bodyPr>
          <a:lstStyle/>
          <a:p>
            <a:pPr algn="ctr"/>
            <a:r>
              <a:rPr lang="en-US" b="1" dirty="0">
                <a:solidFill>
                  <a:schemeClr val="accent6">
                    <a:lumMod val="75000"/>
                  </a:schemeClr>
                </a:solidFill>
              </a:rPr>
              <a:t>Utilities - Water</a:t>
            </a: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838200"/>
            <a:ext cx="8229600" cy="743712"/>
          </a:xfrm>
        </p:spPr>
        <p:txBody>
          <a:bodyPr>
            <a:normAutofit/>
          </a:bodyPr>
          <a:lstStyle/>
          <a:p>
            <a:pPr algn="ctr"/>
            <a:r>
              <a:rPr sz="4000" b="1" dirty="0">
                <a:solidFill>
                  <a:schemeClr val="accent6">
                    <a:lumMod val="75000"/>
                  </a:schemeClr>
                </a:solidFill>
              </a:rPr>
              <a:t>Sewer, Garbage &amp; Recycling</a:t>
            </a:r>
            <a:endParaRPr lang="en-US" sz="4000" b="1" dirty="0">
              <a:solidFill>
                <a:schemeClr val="accent6">
                  <a:lumMod val="75000"/>
                </a:schemeClr>
              </a:solidFill>
            </a:endParaRPr>
          </a:p>
        </p:txBody>
      </p:sp>
      <p:sp>
        <p:nvSpPr>
          <p:cNvPr id="2" name="Content Placeholder 1"/>
          <p:cNvSpPr>
            <a:spLocks noGrp="1"/>
          </p:cNvSpPr>
          <p:nvPr>
            <p:ph idx="1"/>
          </p:nvPr>
        </p:nvSpPr>
        <p:spPr>
          <a:xfrm>
            <a:off x="457200" y="1905000"/>
            <a:ext cx="8229600" cy="3505200"/>
          </a:xfrm>
        </p:spPr>
        <p:txBody>
          <a:bodyPr>
            <a:normAutofit fontScale="77500" lnSpcReduction="20000"/>
          </a:bodyPr>
          <a:lstStyle/>
          <a:p>
            <a:pPr>
              <a:spcBef>
                <a:spcPct val="50000"/>
              </a:spcBef>
              <a:defRPr/>
            </a:pPr>
            <a:endParaRPr lang="en-US" sz="2800" b="1" dirty="0"/>
          </a:p>
          <a:p>
            <a:pPr>
              <a:spcBef>
                <a:spcPts val="0"/>
              </a:spcBef>
              <a:defRPr/>
            </a:pPr>
            <a:r>
              <a:rPr lang="en-US" sz="3300" dirty="0">
                <a:latin typeface="Albertus MT Lt"/>
              </a:rPr>
              <a:t>Due to DNR mandates sewer rates have increased significantly the last few years.  For FY 2022/2023 there will be no rate increase.</a:t>
            </a:r>
          </a:p>
          <a:p>
            <a:pPr>
              <a:spcBef>
                <a:spcPct val="50000"/>
              </a:spcBef>
              <a:defRPr/>
            </a:pPr>
            <a:r>
              <a:rPr lang="en-US" sz="3300" dirty="0">
                <a:latin typeface="Albertus MT Lt"/>
              </a:rPr>
              <a:t>Sewer Capital Project Charge of $1.00/month/user is budgeted to remain the same - $1.00 per month.  This generates about $20,000 annually.</a:t>
            </a:r>
          </a:p>
          <a:p>
            <a:pPr>
              <a:spcBef>
                <a:spcPts val="0"/>
              </a:spcBef>
              <a:defRPr/>
            </a:pPr>
            <a:endParaRPr lang="en-US" sz="3300" dirty="0">
              <a:latin typeface="Albertus MT Lt"/>
            </a:endParaRPr>
          </a:p>
          <a:p>
            <a:pPr>
              <a:spcBef>
                <a:spcPts val="0"/>
              </a:spcBef>
              <a:defRPr/>
            </a:pPr>
            <a:r>
              <a:rPr lang="en-US" sz="3300" dirty="0">
                <a:latin typeface="Albertus MT Lt"/>
              </a:rPr>
              <a:t>Garbage rates – there is no rate increase for FY 2022/2023</a:t>
            </a:r>
          </a:p>
          <a:p>
            <a:pPr>
              <a:spcBef>
                <a:spcPct val="50000"/>
              </a:spcBef>
              <a:defRPr/>
            </a:pPr>
            <a:r>
              <a:rPr lang="en-US" sz="3300" dirty="0">
                <a:latin typeface="Albertus MT Lt"/>
              </a:rPr>
              <a:t>Recycling fees – there is no rate increase for FY 2022/2023</a:t>
            </a:r>
          </a:p>
          <a:p>
            <a:pPr>
              <a:buNone/>
            </a:pPr>
            <a:endParaRPr lang="en-US" sz="3800" b="1" dirty="0"/>
          </a:p>
        </p:txBody>
      </p:sp>
      <p:sp>
        <p:nvSpPr>
          <p:cNvPr id="3" name="Slide Number Placeholder 2"/>
          <p:cNvSpPr>
            <a:spLocks noGrp="1"/>
          </p:cNvSpPr>
          <p:nvPr>
            <p:ph type="sldNum" sz="quarter" idx="12"/>
          </p:nvPr>
        </p:nvSpPr>
        <p:spPr/>
        <p:txBody>
          <a:bodyPr>
            <a:normAutofit/>
          </a:bodyPr>
          <a:lstStyle/>
          <a:p>
            <a:pPr>
              <a:defRPr/>
            </a:pPr>
            <a:fld id="{FC51C7F1-EA46-494D-9C25-24C064569549}" type="slidenum">
              <a:rPr lang="en-US" sz="1200" smtClean="0"/>
              <a:pPr>
                <a:defRPr/>
              </a:pPr>
              <a:t>32</a:t>
            </a:fld>
            <a:endParaRPr lang="en-US" sz="1200"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EAC84-8777-4078-8994-77C723DA6150}"/>
              </a:ext>
            </a:extLst>
          </p:cNvPr>
          <p:cNvSpPr>
            <a:spLocks noGrp="1"/>
          </p:cNvSpPr>
          <p:nvPr>
            <p:ph type="title"/>
          </p:nvPr>
        </p:nvSpPr>
        <p:spPr>
          <a:xfrm>
            <a:off x="561133" y="393839"/>
            <a:ext cx="8021734" cy="646331"/>
          </a:xfrm>
          <a:noFill/>
        </p:spPr>
        <p:txBody>
          <a:bodyPr>
            <a:normAutofit fontScale="90000"/>
          </a:bodyPr>
          <a:lstStyle/>
          <a:p>
            <a:pPr algn="ctr"/>
            <a:r>
              <a:rPr lang="en-US" b="1" dirty="0"/>
              <a:t>Tax Increment Financing</a:t>
            </a:r>
            <a:r>
              <a:rPr lang="en-US" b="1" dirty="0">
                <a:solidFill>
                  <a:schemeClr val="bg1"/>
                </a:solidFill>
              </a:rPr>
              <a:t>	</a:t>
            </a:r>
          </a:p>
        </p:txBody>
      </p:sp>
      <p:sp>
        <p:nvSpPr>
          <p:cNvPr id="3" name="Slide Number Placeholder 2">
            <a:extLst>
              <a:ext uri="{FF2B5EF4-FFF2-40B4-BE49-F238E27FC236}">
                <a16:creationId xmlns:a16="http://schemas.microsoft.com/office/drawing/2014/main" id="{C5F761D5-2C10-4B4E-9239-8FC30563118D}"/>
              </a:ext>
            </a:extLst>
          </p:cNvPr>
          <p:cNvSpPr>
            <a:spLocks noGrp="1"/>
          </p:cNvSpPr>
          <p:nvPr>
            <p:ph type="sldNum" sz="quarter" idx="12"/>
          </p:nvPr>
        </p:nvSpPr>
        <p:spPr/>
        <p:txBody>
          <a:bodyPr/>
          <a:lstStyle/>
          <a:p>
            <a:pPr>
              <a:defRPr/>
            </a:pPr>
            <a:fld id="{1F8DCCDB-82FC-4F4C-8AA4-E86C19ABBF26}" type="slidenum">
              <a:rPr lang="en-US" smtClean="0"/>
              <a:pPr>
                <a:defRPr/>
              </a:pPr>
              <a:t>33</a:t>
            </a:fld>
            <a:endParaRPr lang="en-US" dirty="0"/>
          </a:p>
        </p:txBody>
      </p:sp>
      <p:graphicFrame>
        <p:nvGraphicFramePr>
          <p:cNvPr id="5" name="Table 4">
            <a:extLst>
              <a:ext uri="{FF2B5EF4-FFF2-40B4-BE49-F238E27FC236}">
                <a16:creationId xmlns:a16="http://schemas.microsoft.com/office/drawing/2014/main" id="{5AAE6F00-D383-4C1B-B7D6-80F3979CC790}"/>
              </a:ext>
            </a:extLst>
          </p:cNvPr>
          <p:cNvGraphicFramePr>
            <a:graphicFrameLocks noGrp="1"/>
          </p:cNvGraphicFramePr>
          <p:nvPr>
            <p:extLst>
              <p:ext uri="{D42A27DB-BD31-4B8C-83A1-F6EECF244321}">
                <p14:modId xmlns:p14="http://schemas.microsoft.com/office/powerpoint/2010/main" val="3586367203"/>
              </p:ext>
            </p:extLst>
          </p:nvPr>
        </p:nvGraphicFramePr>
        <p:xfrm>
          <a:off x="381000" y="2382344"/>
          <a:ext cx="8496300" cy="3415549"/>
        </p:xfrm>
        <a:graphic>
          <a:graphicData uri="http://schemas.openxmlformats.org/drawingml/2006/table">
            <a:tbl>
              <a:tblPr firstRow="1" bandRow="1">
                <a:tableStyleId>{073A0DAA-6AF3-43AB-8588-CEC1D06C72B9}</a:tableStyleId>
              </a:tblPr>
              <a:tblGrid>
                <a:gridCol w="3098251">
                  <a:extLst>
                    <a:ext uri="{9D8B030D-6E8A-4147-A177-3AD203B41FA5}">
                      <a16:colId xmlns:a16="http://schemas.microsoft.com/office/drawing/2014/main" val="1219742913"/>
                    </a:ext>
                  </a:extLst>
                </a:gridCol>
                <a:gridCol w="1186839">
                  <a:extLst>
                    <a:ext uri="{9D8B030D-6E8A-4147-A177-3AD203B41FA5}">
                      <a16:colId xmlns:a16="http://schemas.microsoft.com/office/drawing/2014/main" val="1766529301"/>
                    </a:ext>
                  </a:extLst>
                </a:gridCol>
                <a:gridCol w="4211210">
                  <a:extLst>
                    <a:ext uri="{9D8B030D-6E8A-4147-A177-3AD203B41FA5}">
                      <a16:colId xmlns:a16="http://schemas.microsoft.com/office/drawing/2014/main" val="1031084619"/>
                    </a:ext>
                  </a:extLst>
                </a:gridCol>
              </a:tblGrid>
              <a:tr h="458742">
                <a:tc>
                  <a:txBody>
                    <a:bodyPr/>
                    <a:lstStyle/>
                    <a:p>
                      <a:pPr algn="ctr"/>
                      <a:r>
                        <a:rPr lang="en-US" sz="2000" b="1" dirty="0"/>
                        <a:t>TIF Debt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2000" b="1" dirty="0"/>
                        <a:t>Amount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endParaRPr 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701595527"/>
                  </a:ext>
                </a:extLst>
              </a:tr>
              <a:tr h="641546">
                <a:tc>
                  <a:txBody>
                    <a:bodyPr/>
                    <a:lstStyle/>
                    <a:p>
                      <a:pPr algn="l"/>
                      <a:r>
                        <a:rPr lang="en-US" sz="2000" b="1" dirty="0"/>
                        <a:t>Campus Community Developers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1" dirty="0"/>
                        <a:t>  $67,761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1" dirty="0"/>
                        <a:t>TIF Rebate – Black Hawk Tower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41215716"/>
                  </a:ext>
                </a:extLst>
              </a:tr>
              <a:tr h="339893">
                <a:tc>
                  <a:txBody>
                    <a:bodyPr/>
                    <a:lstStyle/>
                    <a:p>
                      <a:pPr algn="l"/>
                      <a:r>
                        <a:rPr lang="en-US" sz="2000" b="1" dirty="0"/>
                        <a:t>2017 GO Bond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2000" b="1" dirty="0"/>
                        <a:t>  612,700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2000" b="1" dirty="0"/>
                        <a:t>Street Projects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691004108"/>
                  </a:ext>
                </a:extLst>
              </a:tr>
              <a:tr h="641546">
                <a:tc>
                  <a:txBody>
                    <a:bodyPr/>
                    <a:lstStyle/>
                    <a:p>
                      <a:pPr algn="l"/>
                      <a:r>
                        <a:rPr lang="en-US" sz="2000" b="1" dirty="0"/>
                        <a:t>2015 Residential Project LMI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1" dirty="0"/>
                        <a:t>     8,614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1" dirty="0"/>
                        <a:t>LMI Set Aside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2802641"/>
                  </a:ext>
                </a:extLst>
              </a:tr>
              <a:tr h="362613">
                <a:tc>
                  <a:txBody>
                    <a:bodyPr/>
                    <a:lstStyle/>
                    <a:p>
                      <a:pPr algn="l"/>
                      <a:r>
                        <a:rPr lang="en-US" sz="2000" b="1" dirty="0"/>
                        <a:t>WB Condos Project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2000" b="1" dirty="0"/>
                        <a:t>   33,270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2000" b="1" dirty="0"/>
                        <a:t>Internal Loan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466493407"/>
                  </a:ext>
                </a:extLst>
              </a:tr>
              <a:tr h="762247">
                <a:tc>
                  <a:txBody>
                    <a:bodyPr/>
                    <a:lstStyle/>
                    <a:p>
                      <a:pPr algn="l"/>
                      <a:r>
                        <a:rPr lang="en-US" sz="2000" b="1" dirty="0"/>
                        <a:t>Greater Burlington Partnership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1" dirty="0"/>
                        <a:t>     5,000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1" dirty="0"/>
                        <a:t>Partnering for the Future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41250186"/>
                  </a:ext>
                </a:extLst>
              </a:tr>
            </a:tbl>
          </a:graphicData>
        </a:graphic>
      </p:graphicFrame>
      <p:sp>
        <p:nvSpPr>
          <p:cNvPr id="6" name="TextBox 5">
            <a:extLst>
              <a:ext uri="{FF2B5EF4-FFF2-40B4-BE49-F238E27FC236}">
                <a16:creationId xmlns:a16="http://schemas.microsoft.com/office/drawing/2014/main" id="{ED29F511-B490-4A4B-9DFC-30DE8133223A}"/>
              </a:ext>
            </a:extLst>
          </p:cNvPr>
          <p:cNvSpPr txBox="1"/>
          <p:nvPr/>
        </p:nvSpPr>
        <p:spPr>
          <a:xfrm>
            <a:off x="666750" y="1179785"/>
            <a:ext cx="7848600" cy="923330"/>
          </a:xfrm>
          <a:prstGeom prst="rect">
            <a:avLst/>
          </a:prstGeom>
          <a:noFill/>
        </p:spPr>
        <p:txBody>
          <a:bodyPr wrap="square" rtlCol="0">
            <a:spAutoFit/>
          </a:bodyPr>
          <a:lstStyle/>
          <a:p>
            <a:r>
              <a:rPr lang="en-US" b="1" i="1" dirty="0"/>
              <a:t>For FY22/23 the City budgeted to receive $677,502 in TIF property tax revenues.; down from $700,000 for FY 21/22.  The following expenses are to be paid in FY22/23:</a:t>
            </a:r>
          </a:p>
        </p:txBody>
      </p:sp>
    </p:spTree>
    <p:extLst>
      <p:ext uri="{BB962C8B-B14F-4D97-AF65-F5344CB8AC3E}">
        <p14:creationId xmlns:p14="http://schemas.microsoft.com/office/powerpoint/2010/main" val="1290678724"/>
      </p:ext>
    </p:extLst>
  </p:cSld>
  <p:clrMapOvr>
    <a:masterClrMapping/>
  </p:clrMapOvr>
  <p:transition spd="slow">
    <p:wip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4FAAF-4E5B-49D1-A844-B428DAC9494B}"/>
              </a:ext>
            </a:extLst>
          </p:cNvPr>
          <p:cNvSpPr>
            <a:spLocks noGrp="1"/>
          </p:cNvSpPr>
          <p:nvPr>
            <p:ph type="title"/>
          </p:nvPr>
        </p:nvSpPr>
        <p:spPr>
          <a:xfrm>
            <a:off x="628650" y="1143000"/>
            <a:ext cx="7886700" cy="1325563"/>
          </a:xfrm>
        </p:spPr>
        <p:txBody>
          <a:bodyPr>
            <a:normAutofit/>
          </a:bodyPr>
          <a:lstStyle/>
          <a:p>
            <a:pPr algn="ctr"/>
            <a:r>
              <a:rPr lang="en-US" sz="4000" b="1" dirty="0">
                <a:solidFill>
                  <a:schemeClr val="accent6">
                    <a:lumMod val="75000"/>
                  </a:schemeClr>
                </a:solidFill>
              </a:rPr>
              <a:t>Road Use Tax Fund</a:t>
            </a:r>
          </a:p>
        </p:txBody>
      </p:sp>
      <p:sp>
        <p:nvSpPr>
          <p:cNvPr id="3" name="Slide Number Placeholder 2">
            <a:extLst>
              <a:ext uri="{FF2B5EF4-FFF2-40B4-BE49-F238E27FC236}">
                <a16:creationId xmlns:a16="http://schemas.microsoft.com/office/drawing/2014/main" id="{F99C206D-FE1A-4D3C-89E0-A43805D622FE}"/>
              </a:ext>
            </a:extLst>
          </p:cNvPr>
          <p:cNvSpPr>
            <a:spLocks noGrp="1"/>
          </p:cNvSpPr>
          <p:nvPr>
            <p:ph type="sldNum" sz="quarter" idx="12"/>
          </p:nvPr>
        </p:nvSpPr>
        <p:spPr/>
        <p:txBody>
          <a:bodyPr/>
          <a:lstStyle/>
          <a:p>
            <a:pPr>
              <a:defRPr/>
            </a:pPr>
            <a:fld id="{1F8DCCDB-82FC-4F4C-8AA4-E86C19ABBF26}" type="slidenum">
              <a:rPr lang="en-US" smtClean="0"/>
              <a:pPr>
                <a:defRPr/>
              </a:pPr>
              <a:t>34</a:t>
            </a:fld>
            <a:endParaRPr lang="en-US" dirty="0"/>
          </a:p>
        </p:txBody>
      </p:sp>
    </p:spTree>
    <p:extLst>
      <p:ext uri="{BB962C8B-B14F-4D97-AF65-F5344CB8AC3E}">
        <p14:creationId xmlns:p14="http://schemas.microsoft.com/office/powerpoint/2010/main" val="4489309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1EA5F-D6B7-4E23-B797-A5B78B4898BD}"/>
              </a:ext>
            </a:extLst>
          </p:cNvPr>
          <p:cNvSpPr>
            <a:spLocks noGrp="1"/>
          </p:cNvSpPr>
          <p:nvPr>
            <p:ph type="title"/>
          </p:nvPr>
        </p:nvSpPr>
        <p:spPr>
          <a:xfrm>
            <a:off x="628650" y="481410"/>
            <a:ext cx="7886700" cy="701674"/>
          </a:xfrm>
        </p:spPr>
        <p:txBody>
          <a:bodyPr/>
          <a:lstStyle/>
          <a:p>
            <a:pPr algn="ctr"/>
            <a:r>
              <a:rPr lang="en-US" b="1" dirty="0">
                <a:solidFill>
                  <a:schemeClr val="accent6">
                    <a:lumMod val="75000"/>
                  </a:schemeClr>
                </a:solidFill>
              </a:rPr>
              <a:t>Road Use Tax Fund (RUTF)</a:t>
            </a:r>
          </a:p>
        </p:txBody>
      </p:sp>
      <p:sp>
        <p:nvSpPr>
          <p:cNvPr id="3" name="Slide Number Placeholder 2">
            <a:extLst>
              <a:ext uri="{FF2B5EF4-FFF2-40B4-BE49-F238E27FC236}">
                <a16:creationId xmlns:a16="http://schemas.microsoft.com/office/drawing/2014/main" id="{EB524469-DDC8-4AEC-AE7E-7716563FEB14}"/>
              </a:ext>
            </a:extLst>
          </p:cNvPr>
          <p:cNvSpPr>
            <a:spLocks noGrp="1"/>
          </p:cNvSpPr>
          <p:nvPr>
            <p:ph type="sldNum" sz="quarter" idx="12"/>
          </p:nvPr>
        </p:nvSpPr>
        <p:spPr/>
        <p:txBody>
          <a:bodyPr/>
          <a:lstStyle/>
          <a:p>
            <a:pPr>
              <a:defRPr/>
            </a:pPr>
            <a:fld id="{1F8DCCDB-82FC-4F4C-8AA4-E86C19ABBF26}" type="slidenum">
              <a:rPr lang="en-US" smtClean="0"/>
              <a:pPr>
                <a:defRPr/>
              </a:pPr>
              <a:t>35</a:t>
            </a:fld>
            <a:endParaRPr lang="en-US" dirty="0"/>
          </a:p>
        </p:txBody>
      </p:sp>
      <p:sp>
        <p:nvSpPr>
          <p:cNvPr id="5" name="TextBox 4">
            <a:extLst>
              <a:ext uri="{FF2B5EF4-FFF2-40B4-BE49-F238E27FC236}">
                <a16:creationId xmlns:a16="http://schemas.microsoft.com/office/drawing/2014/main" id="{14B857D6-60B7-4F28-BEFD-4BDE23BA6566}"/>
              </a:ext>
            </a:extLst>
          </p:cNvPr>
          <p:cNvSpPr txBox="1"/>
          <p:nvPr/>
        </p:nvSpPr>
        <p:spPr>
          <a:xfrm>
            <a:off x="342900" y="1676400"/>
            <a:ext cx="8458200" cy="3693319"/>
          </a:xfrm>
          <a:prstGeom prst="rect">
            <a:avLst/>
          </a:prstGeom>
          <a:noFill/>
        </p:spPr>
        <p:txBody>
          <a:bodyPr wrap="square">
            <a:spAutoFit/>
          </a:bodyPr>
          <a:lstStyle/>
          <a:p>
            <a:pPr marL="285750" indent="-285750">
              <a:buFont typeface="Arial" panose="020B0604020202020204" pitchFamily="34" charset="0"/>
              <a:buChar char="•"/>
            </a:pPr>
            <a:r>
              <a:rPr lang="en-US" dirty="0"/>
              <a:t>The Road Use Tax Fund  comes from vehicle registration fees, motor  vehicle fuel taxes, an excise tax imposed on rental of automobiles  and a use tax on trailers. Distribution is based upon population.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amount estimated by the state for FY 22/23 is a distribution rate of $126.50 per capita.  When doing the budget an estimate of $140 was used.   Economic instability and fluctuating fuel costs can result in changes in the fund. In FY 14/15 the State increased the gas tax ten cents per gallons which resulted in an annual increase of approximately $50,000.</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City budgeted to receive $455,515 from Road Use taxes with expenditures of $532,810. The expenditures includes continuing to include an annual budget of $68,000 for HMA Crack fill (new product) to be paid from road use tax funds.</a:t>
            </a:r>
          </a:p>
        </p:txBody>
      </p:sp>
    </p:spTree>
    <p:extLst>
      <p:ext uri="{BB962C8B-B14F-4D97-AF65-F5344CB8AC3E}">
        <p14:creationId xmlns:p14="http://schemas.microsoft.com/office/powerpoint/2010/main" val="28621327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191C7-9129-4AED-A1FA-8D267A943A6A}"/>
              </a:ext>
            </a:extLst>
          </p:cNvPr>
          <p:cNvSpPr>
            <a:spLocks noGrp="1"/>
          </p:cNvSpPr>
          <p:nvPr>
            <p:ph type="title"/>
          </p:nvPr>
        </p:nvSpPr>
        <p:spPr>
          <a:xfrm>
            <a:off x="685799" y="304800"/>
            <a:ext cx="7772400" cy="1143000"/>
          </a:xfrm>
        </p:spPr>
        <p:txBody>
          <a:bodyPr>
            <a:normAutofit/>
          </a:bodyPr>
          <a:lstStyle/>
          <a:p>
            <a:pPr algn="ctr"/>
            <a:r>
              <a:rPr lang="en-US" sz="4000" b="1" dirty="0"/>
              <a:t>Road Use Tax Revenues</a:t>
            </a:r>
          </a:p>
        </p:txBody>
      </p:sp>
      <p:graphicFrame>
        <p:nvGraphicFramePr>
          <p:cNvPr id="5" name="Table 5">
            <a:extLst>
              <a:ext uri="{FF2B5EF4-FFF2-40B4-BE49-F238E27FC236}">
                <a16:creationId xmlns:a16="http://schemas.microsoft.com/office/drawing/2014/main" id="{DD34D744-3AC8-44F0-964C-B4E40E4C5F0C}"/>
              </a:ext>
            </a:extLst>
          </p:cNvPr>
          <p:cNvGraphicFramePr>
            <a:graphicFrameLocks noGrp="1"/>
          </p:cNvGraphicFramePr>
          <p:nvPr>
            <p:ph type="tbl" idx="1"/>
            <p:extLst>
              <p:ext uri="{D42A27DB-BD31-4B8C-83A1-F6EECF244321}">
                <p14:modId xmlns:p14="http://schemas.microsoft.com/office/powerpoint/2010/main" val="963139537"/>
              </p:ext>
            </p:extLst>
          </p:nvPr>
        </p:nvGraphicFramePr>
        <p:xfrm>
          <a:off x="2209799" y="1562822"/>
          <a:ext cx="4724400" cy="4678507"/>
        </p:xfrm>
        <a:graphic>
          <a:graphicData uri="http://schemas.openxmlformats.org/drawingml/2006/table">
            <a:tbl>
              <a:tblPr firstRow="1" bandRow="1">
                <a:tableStyleId>{073A0DAA-6AF3-43AB-8588-CEC1D06C72B9}</a:tableStyleId>
              </a:tblPr>
              <a:tblGrid>
                <a:gridCol w="752601">
                  <a:extLst>
                    <a:ext uri="{9D8B030D-6E8A-4147-A177-3AD203B41FA5}">
                      <a16:colId xmlns:a16="http://schemas.microsoft.com/office/drawing/2014/main" val="1749560590"/>
                    </a:ext>
                  </a:extLst>
                </a:gridCol>
                <a:gridCol w="1701390">
                  <a:extLst>
                    <a:ext uri="{9D8B030D-6E8A-4147-A177-3AD203B41FA5}">
                      <a16:colId xmlns:a16="http://schemas.microsoft.com/office/drawing/2014/main" val="1744639466"/>
                    </a:ext>
                  </a:extLst>
                </a:gridCol>
                <a:gridCol w="2270409">
                  <a:extLst>
                    <a:ext uri="{9D8B030D-6E8A-4147-A177-3AD203B41FA5}">
                      <a16:colId xmlns:a16="http://schemas.microsoft.com/office/drawing/2014/main" val="3443258622"/>
                    </a:ext>
                  </a:extLst>
                </a:gridCol>
              </a:tblGrid>
              <a:tr h="379771">
                <a:tc>
                  <a:txBody>
                    <a:bodyPr/>
                    <a:lstStyle/>
                    <a:p>
                      <a:r>
                        <a:rPr lang="en-US" dirty="0"/>
                        <a:t>FY</a:t>
                      </a:r>
                    </a:p>
                  </a:txBody>
                  <a:tcPr/>
                </a:tc>
                <a:tc>
                  <a:txBody>
                    <a:bodyPr/>
                    <a:lstStyle/>
                    <a:p>
                      <a:pPr algn="r"/>
                      <a:r>
                        <a:rPr lang="en-US" dirty="0"/>
                        <a:t>Amount</a:t>
                      </a:r>
                    </a:p>
                  </a:txBody>
                  <a:tcPr/>
                </a:tc>
                <a:tc>
                  <a:txBody>
                    <a:bodyPr/>
                    <a:lstStyle/>
                    <a:p>
                      <a:pPr algn="r"/>
                      <a:r>
                        <a:rPr lang="en-US" dirty="0"/>
                        <a:t>% Increase/Decrease</a:t>
                      </a:r>
                    </a:p>
                  </a:txBody>
                  <a:tcPr/>
                </a:tc>
                <a:extLst>
                  <a:ext uri="{0D108BD9-81ED-4DB2-BD59-A6C34878D82A}">
                    <a16:rowId xmlns:a16="http://schemas.microsoft.com/office/drawing/2014/main" val="2595533620"/>
                  </a:ext>
                </a:extLst>
              </a:tr>
              <a:tr h="655496">
                <a:tc>
                  <a:txBody>
                    <a:bodyPr/>
                    <a:lstStyle/>
                    <a:p>
                      <a:r>
                        <a:rPr lang="en-US" dirty="0"/>
                        <a:t>14/15</a:t>
                      </a:r>
                    </a:p>
                  </a:txBody>
                  <a:tcPr/>
                </a:tc>
                <a:tc>
                  <a:txBody>
                    <a:bodyPr/>
                    <a:lstStyle/>
                    <a:p>
                      <a:pPr algn="r"/>
                      <a:r>
                        <a:rPr lang="en-US" dirty="0"/>
                        <a:t>$313,195.26</a:t>
                      </a:r>
                    </a:p>
                  </a:txBody>
                  <a:tcPr/>
                </a:tc>
                <a:tc>
                  <a:txBody>
                    <a:bodyPr/>
                    <a:lstStyle/>
                    <a:p>
                      <a:pPr algn="r"/>
                      <a:endParaRPr lang="en-US" dirty="0"/>
                    </a:p>
                  </a:txBody>
                  <a:tcPr/>
                </a:tc>
                <a:extLst>
                  <a:ext uri="{0D108BD9-81ED-4DB2-BD59-A6C34878D82A}">
                    <a16:rowId xmlns:a16="http://schemas.microsoft.com/office/drawing/2014/main" val="1723871328"/>
                  </a:ext>
                </a:extLst>
              </a:tr>
              <a:tr h="655496">
                <a:tc>
                  <a:txBody>
                    <a:bodyPr/>
                    <a:lstStyle/>
                    <a:p>
                      <a:r>
                        <a:rPr lang="en-US" dirty="0"/>
                        <a:t>15/16</a:t>
                      </a:r>
                    </a:p>
                  </a:txBody>
                  <a:tcPr/>
                </a:tc>
                <a:tc>
                  <a:txBody>
                    <a:bodyPr/>
                    <a:lstStyle/>
                    <a:p>
                      <a:pPr algn="r"/>
                      <a:r>
                        <a:rPr lang="en-US" dirty="0"/>
                        <a:t>372,220.72</a:t>
                      </a:r>
                    </a:p>
                  </a:txBody>
                  <a:tcPr/>
                </a:tc>
                <a:tc>
                  <a:txBody>
                    <a:bodyPr/>
                    <a:lstStyle/>
                    <a:p>
                      <a:pPr algn="r"/>
                      <a:r>
                        <a:rPr lang="en-US" dirty="0"/>
                        <a:t>15.9%</a:t>
                      </a:r>
                    </a:p>
                  </a:txBody>
                  <a:tcPr/>
                </a:tc>
                <a:extLst>
                  <a:ext uri="{0D108BD9-81ED-4DB2-BD59-A6C34878D82A}">
                    <a16:rowId xmlns:a16="http://schemas.microsoft.com/office/drawing/2014/main" val="2344269819"/>
                  </a:ext>
                </a:extLst>
              </a:tr>
              <a:tr h="655496">
                <a:tc>
                  <a:txBody>
                    <a:bodyPr/>
                    <a:lstStyle/>
                    <a:p>
                      <a:r>
                        <a:rPr lang="en-US" dirty="0"/>
                        <a:t>16/17</a:t>
                      </a:r>
                    </a:p>
                  </a:txBody>
                  <a:tcPr/>
                </a:tc>
                <a:tc>
                  <a:txBody>
                    <a:bodyPr/>
                    <a:lstStyle/>
                    <a:p>
                      <a:pPr algn="r"/>
                      <a:r>
                        <a:rPr lang="en-US" dirty="0"/>
                        <a:t>373,920.75</a:t>
                      </a:r>
                    </a:p>
                  </a:txBody>
                  <a:tcPr/>
                </a:tc>
                <a:tc>
                  <a:txBody>
                    <a:bodyPr/>
                    <a:lstStyle/>
                    <a:p>
                      <a:pPr algn="r"/>
                      <a:r>
                        <a:rPr lang="en-US" dirty="0"/>
                        <a:t>0.5%</a:t>
                      </a:r>
                    </a:p>
                  </a:txBody>
                  <a:tcPr/>
                </a:tc>
                <a:extLst>
                  <a:ext uri="{0D108BD9-81ED-4DB2-BD59-A6C34878D82A}">
                    <a16:rowId xmlns:a16="http://schemas.microsoft.com/office/drawing/2014/main" val="4280473341"/>
                  </a:ext>
                </a:extLst>
              </a:tr>
              <a:tr h="655496">
                <a:tc>
                  <a:txBody>
                    <a:bodyPr/>
                    <a:lstStyle/>
                    <a:p>
                      <a:r>
                        <a:rPr lang="en-US" dirty="0"/>
                        <a:t>17/18</a:t>
                      </a:r>
                    </a:p>
                  </a:txBody>
                  <a:tcPr/>
                </a:tc>
                <a:tc>
                  <a:txBody>
                    <a:bodyPr/>
                    <a:lstStyle/>
                    <a:p>
                      <a:pPr algn="r"/>
                      <a:r>
                        <a:rPr lang="en-US" dirty="0"/>
                        <a:t>384,301.51</a:t>
                      </a:r>
                    </a:p>
                  </a:txBody>
                  <a:tcPr/>
                </a:tc>
                <a:tc>
                  <a:txBody>
                    <a:bodyPr/>
                    <a:lstStyle/>
                    <a:p>
                      <a:pPr algn="r"/>
                      <a:r>
                        <a:rPr lang="en-US" dirty="0"/>
                        <a:t>2.8%</a:t>
                      </a:r>
                    </a:p>
                  </a:txBody>
                  <a:tcPr/>
                </a:tc>
                <a:extLst>
                  <a:ext uri="{0D108BD9-81ED-4DB2-BD59-A6C34878D82A}">
                    <a16:rowId xmlns:a16="http://schemas.microsoft.com/office/drawing/2014/main" val="4242172103"/>
                  </a:ext>
                </a:extLst>
              </a:tr>
              <a:tr h="655496">
                <a:tc>
                  <a:txBody>
                    <a:bodyPr/>
                    <a:lstStyle/>
                    <a:p>
                      <a:r>
                        <a:rPr lang="en-US" dirty="0"/>
                        <a:t>18/19</a:t>
                      </a:r>
                    </a:p>
                  </a:txBody>
                  <a:tcPr/>
                </a:tc>
                <a:tc>
                  <a:txBody>
                    <a:bodyPr/>
                    <a:lstStyle/>
                    <a:p>
                      <a:pPr algn="r"/>
                      <a:r>
                        <a:rPr lang="en-US" dirty="0"/>
                        <a:t>389,107.38</a:t>
                      </a:r>
                    </a:p>
                  </a:txBody>
                  <a:tcPr/>
                </a:tc>
                <a:tc>
                  <a:txBody>
                    <a:bodyPr/>
                    <a:lstStyle/>
                    <a:p>
                      <a:pPr algn="r"/>
                      <a:r>
                        <a:rPr lang="en-US" dirty="0"/>
                        <a:t>1.2%</a:t>
                      </a:r>
                    </a:p>
                  </a:txBody>
                  <a:tcPr/>
                </a:tc>
                <a:extLst>
                  <a:ext uri="{0D108BD9-81ED-4DB2-BD59-A6C34878D82A}">
                    <a16:rowId xmlns:a16="http://schemas.microsoft.com/office/drawing/2014/main" val="1342285559"/>
                  </a:ext>
                </a:extLst>
              </a:tr>
              <a:tr h="655496">
                <a:tc>
                  <a:txBody>
                    <a:bodyPr/>
                    <a:lstStyle/>
                    <a:p>
                      <a:r>
                        <a:rPr lang="en-US" dirty="0"/>
                        <a:t>19/20</a:t>
                      </a:r>
                    </a:p>
                  </a:txBody>
                  <a:tcPr/>
                </a:tc>
                <a:tc>
                  <a:txBody>
                    <a:bodyPr/>
                    <a:lstStyle/>
                    <a:p>
                      <a:pPr algn="r"/>
                      <a:r>
                        <a:rPr lang="en-US" dirty="0"/>
                        <a:t>387,157.58</a:t>
                      </a:r>
                    </a:p>
                  </a:txBody>
                  <a:tcPr/>
                </a:tc>
                <a:tc>
                  <a:txBody>
                    <a:bodyPr/>
                    <a:lstStyle/>
                    <a:p>
                      <a:pPr algn="r"/>
                      <a:r>
                        <a:rPr lang="en-US" dirty="0"/>
                        <a:t>-0.5%</a:t>
                      </a:r>
                    </a:p>
                  </a:txBody>
                  <a:tcPr/>
                </a:tc>
                <a:extLst>
                  <a:ext uri="{0D108BD9-81ED-4DB2-BD59-A6C34878D82A}">
                    <a16:rowId xmlns:a16="http://schemas.microsoft.com/office/drawing/2014/main" val="1637147405"/>
                  </a:ext>
                </a:extLst>
              </a:tr>
              <a:tr h="259253">
                <a:tc>
                  <a:txBody>
                    <a:bodyPr/>
                    <a:lstStyle/>
                    <a:p>
                      <a:r>
                        <a:rPr lang="en-US" dirty="0"/>
                        <a:t>20/21</a:t>
                      </a:r>
                    </a:p>
                  </a:txBody>
                  <a:tcPr/>
                </a:tc>
                <a:tc>
                  <a:txBody>
                    <a:bodyPr/>
                    <a:lstStyle/>
                    <a:p>
                      <a:pPr algn="r"/>
                      <a:r>
                        <a:rPr lang="en-US" dirty="0"/>
                        <a:t>450,782.67</a:t>
                      </a:r>
                    </a:p>
                  </a:txBody>
                  <a:tcPr/>
                </a:tc>
                <a:tc>
                  <a:txBody>
                    <a:bodyPr/>
                    <a:lstStyle/>
                    <a:p>
                      <a:pPr algn="r"/>
                      <a:r>
                        <a:rPr lang="en-US" dirty="0"/>
                        <a:t>16.4%</a:t>
                      </a:r>
                    </a:p>
                  </a:txBody>
                  <a:tcPr/>
                </a:tc>
                <a:extLst>
                  <a:ext uri="{0D108BD9-81ED-4DB2-BD59-A6C34878D82A}">
                    <a16:rowId xmlns:a16="http://schemas.microsoft.com/office/drawing/2014/main" val="2275138561"/>
                  </a:ext>
                </a:extLst>
              </a:tr>
            </a:tbl>
          </a:graphicData>
        </a:graphic>
      </p:graphicFrame>
      <p:sp>
        <p:nvSpPr>
          <p:cNvPr id="4" name="Slide Number Placeholder 3">
            <a:extLst>
              <a:ext uri="{FF2B5EF4-FFF2-40B4-BE49-F238E27FC236}">
                <a16:creationId xmlns:a16="http://schemas.microsoft.com/office/drawing/2014/main" id="{C7C464F2-97B6-42C2-B732-125E935E3940}"/>
              </a:ext>
            </a:extLst>
          </p:cNvPr>
          <p:cNvSpPr>
            <a:spLocks noGrp="1"/>
          </p:cNvSpPr>
          <p:nvPr>
            <p:ph type="sldNum" sz="quarter" idx="12"/>
          </p:nvPr>
        </p:nvSpPr>
        <p:spPr/>
        <p:txBody>
          <a:bodyPr/>
          <a:lstStyle/>
          <a:p>
            <a:pPr>
              <a:defRPr/>
            </a:pPr>
            <a:fld id="{80814E69-42A8-420E-9226-039D8B6CD93C}" type="slidenum">
              <a:rPr lang="en-US" smtClean="0"/>
              <a:pPr>
                <a:defRPr/>
              </a:pPr>
              <a:t>36</a:t>
            </a:fld>
            <a:endParaRPr lang="en-US" dirty="0"/>
          </a:p>
        </p:txBody>
      </p:sp>
    </p:spTree>
    <p:extLst>
      <p:ext uri="{BB962C8B-B14F-4D97-AF65-F5344CB8AC3E}">
        <p14:creationId xmlns:p14="http://schemas.microsoft.com/office/powerpoint/2010/main" val="13532818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868B0-7697-47F5-9772-6B419779B2B1}"/>
              </a:ext>
            </a:extLst>
          </p:cNvPr>
          <p:cNvSpPr>
            <a:spLocks noGrp="1"/>
          </p:cNvSpPr>
          <p:nvPr>
            <p:ph type="title"/>
          </p:nvPr>
        </p:nvSpPr>
        <p:spPr>
          <a:xfrm>
            <a:off x="628650" y="1295400"/>
            <a:ext cx="7886700" cy="1325563"/>
          </a:xfrm>
        </p:spPr>
        <p:txBody>
          <a:bodyPr>
            <a:normAutofit/>
          </a:bodyPr>
          <a:lstStyle/>
          <a:p>
            <a:pPr algn="ctr"/>
            <a:r>
              <a:rPr lang="en-US" sz="4000" b="1" dirty="0">
                <a:solidFill>
                  <a:schemeClr val="accent6">
                    <a:lumMod val="75000"/>
                  </a:schemeClr>
                </a:solidFill>
              </a:rPr>
              <a:t>Local Option Sales Tax</a:t>
            </a:r>
          </a:p>
        </p:txBody>
      </p:sp>
      <p:sp>
        <p:nvSpPr>
          <p:cNvPr id="3" name="Slide Number Placeholder 2">
            <a:extLst>
              <a:ext uri="{FF2B5EF4-FFF2-40B4-BE49-F238E27FC236}">
                <a16:creationId xmlns:a16="http://schemas.microsoft.com/office/drawing/2014/main" id="{F4DF412A-2302-4609-A41E-A339F2968AD0}"/>
              </a:ext>
            </a:extLst>
          </p:cNvPr>
          <p:cNvSpPr>
            <a:spLocks noGrp="1"/>
          </p:cNvSpPr>
          <p:nvPr>
            <p:ph type="sldNum" sz="quarter" idx="12"/>
          </p:nvPr>
        </p:nvSpPr>
        <p:spPr/>
        <p:txBody>
          <a:bodyPr/>
          <a:lstStyle/>
          <a:p>
            <a:pPr>
              <a:defRPr/>
            </a:pPr>
            <a:fld id="{1F8DCCDB-82FC-4F4C-8AA4-E86C19ABBF26}" type="slidenum">
              <a:rPr lang="en-US" smtClean="0"/>
              <a:pPr>
                <a:defRPr/>
              </a:pPr>
              <a:t>37</a:t>
            </a:fld>
            <a:endParaRPr lang="en-US" dirty="0"/>
          </a:p>
        </p:txBody>
      </p:sp>
    </p:spTree>
    <p:extLst>
      <p:ext uri="{BB962C8B-B14F-4D97-AF65-F5344CB8AC3E}">
        <p14:creationId xmlns:p14="http://schemas.microsoft.com/office/powerpoint/2010/main" val="42068741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60831" y="1344456"/>
            <a:ext cx="7772400" cy="4824097"/>
          </a:xfrm>
          <a:solidFill>
            <a:schemeClr val="bg1">
              <a:lumMod val="65000"/>
              <a:lumOff val="35000"/>
            </a:schemeClr>
          </a:solidFill>
        </p:spPr>
        <p:txBody>
          <a:bodyPr>
            <a:normAutofit/>
          </a:bodyPr>
          <a:lstStyle/>
          <a:p>
            <a:r>
              <a:rPr lang="en-US" sz="1600" b="1" dirty="0">
                <a:solidFill>
                  <a:schemeClr val="tx1"/>
                </a:solidFill>
              </a:rPr>
              <a:t>The City is obligated to use twenty-five percent of the proceeds for property tax relief to pay off outstanding general obligation debt.   The remainder of the proceeds shall by used for police department and fire department services, capital improvements, capital equipment or to pay off other debt obligations.  </a:t>
            </a:r>
          </a:p>
          <a:p>
            <a:endParaRPr lang="en-US" b="1" dirty="0">
              <a:solidFill>
                <a:schemeClr val="tx1"/>
              </a:solidFill>
            </a:endParaRPr>
          </a:p>
          <a:p>
            <a:endParaRPr lang="en-US" dirty="0"/>
          </a:p>
          <a:p>
            <a:endParaRPr lang="en-US" dirty="0"/>
          </a:p>
        </p:txBody>
      </p:sp>
      <p:sp>
        <p:nvSpPr>
          <p:cNvPr id="4" name="Slide Number Placeholder 3"/>
          <p:cNvSpPr>
            <a:spLocks noGrp="1"/>
          </p:cNvSpPr>
          <p:nvPr>
            <p:ph type="sldNum" sz="quarter" idx="12"/>
          </p:nvPr>
        </p:nvSpPr>
        <p:spPr/>
        <p:txBody>
          <a:bodyPr/>
          <a:lstStyle/>
          <a:p>
            <a:pPr>
              <a:defRPr/>
            </a:pPr>
            <a:fld id="{6F8CE899-CBAE-4C51-8CF2-1F2A12D5DCA4}" type="slidenum">
              <a:rPr lang="en-US" sz="1200" smtClean="0"/>
              <a:pPr>
                <a:defRPr/>
              </a:pPr>
              <a:t>38</a:t>
            </a:fld>
            <a:endParaRPr lang="en-US" sz="1200" dirty="0"/>
          </a:p>
        </p:txBody>
      </p:sp>
      <p:graphicFrame>
        <p:nvGraphicFramePr>
          <p:cNvPr id="6" name="Chart 5">
            <a:extLst>
              <a:ext uri="{FF2B5EF4-FFF2-40B4-BE49-F238E27FC236}">
                <a16:creationId xmlns:a16="http://schemas.microsoft.com/office/drawing/2014/main" id="{00000000-0008-0000-0000-000003000000}"/>
              </a:ext>
            </a:extLst>
          </p:cNvPr>
          <p:cNvGraphicFramePr>
            <a:graphicFrameLocks/>
          </p:cNvGraphicFramePr>
          <p:nvPr>
            <p:extLst>
              <p:ext uri="{D42A27DB-BD31-4B8C-83A1-F6EECF244321}">
                <p14:modId xmlns:p14="http://schemas.microsoft.com/office/powerpoint/2010/main" val="3068423784"/>
              </p:ext>
            </p:extLst>
          </p:nvPr>
        </p:nvGraphicFramePr>
        <p:xfrm>
          <a:off x="914400" y="2895600"/>
          <a:ext cx="6553200" cy="381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00000000-0008-0000-0000-000003000000}"/>
              </a:ext>
            </a:extLst>
          </p:cNvPr>
          <p:cNvGraphicFramePr>
            <a:graphicFrameLocks/>
          </p:cNvGraphicFramePr>
          <p:nvPr>
            <p:extLst>
              <p:ext uri="{D42A27DB-BD31-4B8C-83A1-F6EECF244321}">
                <p14:modId xmlns:p14="http://schemas.microsoft.com/office/powerpoint/2010/main" val="2438367379"/>
              </p:ext>
            </p:extLst>
          </p:nvPr>
        </p:nvGraphicFramePr>
        <p:xfrm>
          <a:off x="841249" y="2895600"/>
          <a:ext cx="6553200" cy="3429000"/>
        </p:xfrm>
        <a:graphic>
          <a:graphicData uri="http://schemas.openxmlformats.org/drawingml/2006/chart">
            <c:chart xmlns:c="http://schemas.openxmlformats.org/drawingml/2006/chart" xmlns:r="http://schemas.openxmlformats.org/officeDocument/2006/relationships" r:id="rId4"/>
          </a:graphicData>
        </a:graphic>
      </p:graphicFrame>
      <p:sp>
        <p:nvSpPr>
          <p:cNvPr id="7" name="Title 6">
            <a:extLst>
              <a:ext uri="{FF2B5EF4-FFF2-40B4-BE49-F238E27FC236}">
                <a16:creationId xmlns:a16="http://schemas.microsoft.com/office/drawing/2014/main" id="{D2E2623F-42F9-4A19-9C2D-9D2E05699666}"/>
              </a:ext>
            </a:extLst>
          </p:cNvPr>
          <p:cNvSpPr>
            <a:spLocks noGrp="1"/>
          </p:cNvSpPr>
          <p:nvPr>
            <p:ph type="title"/>
          </p:nvPr>
        </p:nvSpPr>
        <p:spPr>
          <a:xfrm>
            <a:off x="560831" y="524746"/>
            <a:ext cx="7886700" cy="626906"/>
          </a:xfrm>
        </p:spPr>
        <p:txBody>
          <a:bodyPr>
            <a:noAutofit/>
          </a:bodyPr>
          <a:lstStyle/>
          <a:p>
            <a:pPr algn="ctr"/>
            <a:r>
              <a:rPr lang="en-US" sz="4000" b="1" dirty="0">
                <a:solidFill>
                  <a:schemeClr val="accent6">
                    <a:lumMod val="75000"/>
                  </a:schemeClr>
                </a:solidFill>
              </a:rPr>
              <a:t>Local Option Sales Tax Revenues</a:t>
            </a:r>
          </a:p>
        </p:txBody>
      </p:sp>
      <p:graphicFrame>
        <p:nvGraphicFramePr>
          <p:cNvPr id="2" name="Table 4">
            <a:extLst>
              <a:ext uri="{FF2B5EF4-FFF2-40B4-BE49-F238E27FC236}">
                <a16:creationId xmlns:a16="http://schemas.microsoft.com/office/drawing/2014/main" id="{56DA8A92-A7F3-40FE-B927-29CB78BCCD5D}"/>
              </a:ext>
            </a:extLst>
          </p:cNvPr>
          <p:cNvGraphicFramePr>
            <a:graphicFrameLocks noGrp="1"/>
          </p:cNvGraphicFramePr>
          <p:nvPr>
            <p:extLst>
              <p:ext uri="{D42A27DB-BD31-4B8C-83A1-F6EECF244321}">
                <p14:modId xmlns:p14="http://schemas.microsoft.com/office/powerpoint/2010/main" val="4054389585"/>
              </p:ext>
            </p:extLst>
          </p:nvPr>
        </p:nvGraphicFramePr>
        <p:xfrm>
          <a:off x="1788764" y="2438400"/>
          <a:ext cx="5316533" cy="3580981"/>
        </p:xfrm>
        <a:graphic>
          <a:graphicData uri="http://schemas.openxmlformats.org/drawingml/2006/table">
            <a:tbl>
              <a:tblPr firstRow="1" bandRow="1">
                <a:tableStyleId>{073A0DAA-6AF3-43AB-8588-CEC1D06C72B9}</a:tableStyleId>
              </a:tblPr>
              <a:tblGrid>
                <a:gridCol w="885563">
                  <a:extLst>
                    <a:ext uri="{9D8B030D-6E8A-4147-A177-3AD203B41FA5}">
                      <a16:colId xmlns:a16="http://schemas.microsoft.com/office/drawing/2014/main" val="2460108092"/>
                    </a:ext>
                  </a:extLst>
                </a:gridCol>
                <a:gridCol w="2209800">
                  <a:extLst>
                    <a:ext uri="{9D8B030D-6E8A-4147-A177-3AD203B41FA5}">
                      <a16:colId xmlns:a16="http://schemas.microsoft.com/office/drawing/2014/main" val="973438854"/>
                    </a:ext>
                  </a:extLst>
                </a:gridCol>
                <a:gridCol w="2221170">
                  <a:extLst>
                    <a:ext uri="{9D8B030D-6E8A-4147-A177-3AD203B41FA5}">
                      <a16:colId xmlns:a16="http://schemas.microsoft.com/office/drawing/2014/main" val="1476495038"/>
                    </a:ext>
                  </a:extLst>
                </a:gridCol>
              </a:tblGrid>
              <a:tr h="370840">
                <a:tc>
                  <a:txBody>
                    <a:bodyPr/>
                    <a:lstStyle/>
                    <a:p>
                      <a:r>
                        <a:rPr lang="en-US" dirty="0"/>
                        <a:t>FY</a:t>
                      </a:r>
                    </a:p>
                  </a:txBody>
                  <a:tcPr/>
                </a:tc>
                <a:tc>
                  <a:txBody>
                    <a:bodyPr/>
                    <a:lstStyle/>
                    <a:p>
                      <a:pPr algn="ctr"/>
                      <a:r>
                        <a:rPr lang="en-US" dirty="0"/>
                        <a:t>Amount</a:t>
                      </a:r>
                    </a:p>
                  </a:txBody>
                  <a:tcPr/>
                </a:tc>
                <a:tc>
                  <a:txBody>
                    <a:bodyPr/>
                    <a:lstStyle/>
                    <a:p>
                      <a:r>
                        <a:rPr lang="en-US" dirty="0"/>
                        <a:t>% Increase/Decrease</a:t>
                      </a:r>
                    </a:p>
                  </a:txBody>
                  <a:tcPr/>
                </a:tc>
                <a:extLst>
                  <a:ext uri="{0D108BD9-81ED-4DB2-BD59-A6C34878D82A}">
                    <a16:rowId xmlns:a16="http://schemas.microsoft.com/office/drawing/2014/main" val="2698253435"/>
                  </a:ext>
                </a:extLst>
              </a:tr>
              <a:tr h="0">
                <a:tc>
                  <a:txBody>
                    <a:bodyPr/>
                    <a:lstStyle/>
                    <a:p>
                      <a:pPr algn="l" fontAlgn="b"/>
                      <a:r>
                        <a:rPr lang="en-US" sz="1600" b="1" u="none" strike="noStrike" dirty="0">
                          <a:solidFill>
                            <a:srgbClr val="000000"/>
                          </a:solidFill>
                          <a:effectLst/>
                        </a:rPr>
                        <a:t>12/13</a:t>
                      </a:r>
                      <a:endParaRPr lang="en-US" sz="1600" b="1" i="0" u="none" strike="noStrike" dirty="0">
                        <a:solidFill>
                          <a:srgbClr val="000000"/>
                        </a:solidFill>
                        <a:effectLst/>
                        <a:latin typeface="Arial" panose="020B0604020202020204" pitchFamily="34" charset="0"/>
                      </a:endParaRPr>
                    </a:p>
                  </a:txBody>
                  <a:tcPr marL="9525" marR="9525" marT="9525" marB="0" anchor="b"/>
                </a:tc>
                <a:tc>
                  <a:txBody>
                    <a:bodyPr/>
                    <a:lstStyle/>
                    <a:p>
                      <a:pPr algn="ctr" fontAlgn="b"/>
                      <a:r>
                        <a:rPr lang="en-US" sz="1600" b="0" u="none" strike="noStrike" dirty="0">
                          <a:solidFill>
                            <a:srgbClr val="000000"/>
                          </a:solidFill>
                          <a:effectLst/>
                        </a:rPr>
                        <a:t>    454,916 </a:t>
                      </a:r>
                      <a:endParaRPr lang="en-US" sz="1600" b="0" i="0" u="none" strike="noStrike" dirty="0">
                        <a:solidFill>
                          <a:srgbClr val="000000"/>
                        </a:solidFill>
                        <a:effectLst/>
                        <a:latin typeface="Arial" panose="020B0604020202020204" pitchFamily="34" charset="0"/>
                      </a:endParaRPr>
                    </a:p>
                  </a:txBody>
                  <a:tcPr marL="9525" marR="9525" marT="9525" marB="0" anchor="b"/>
                </a:tc>
                <a:tc>
                  <a:txBody>
                    <a:bodyPr/>
                    <a:lstStyle/>
                    <a:p>
                      <a:endParaRPr lang="en-US" sz="1600" dirty="0"/>
                    </a:p>
                  </a:txBody>
                  <a:tcPr/>
                </a:tc>
                <a:extLst>
                  <a:ext uri="{0D108BD9-81ED-4DB2-BD59-A6C34878D82A}">
                    <a16:rowId xmlns:a16="http://schemas.microsoft.com/office/drawing/2014/main" val="1353600086"/>
                  </a:ext>
                </a:extLst>
              </a:tr>
              <a:tr h="332740">
                <a:tc>
                  <a:txBody>
                    <a:bodyPr/>
                    <a:lstStyle/>
                    <a:p>
                      <a:pPr algn="l" fontAlgn="b"/>
                      <a:r>
                        <a:rPr lang="en-US" sz="1600" b="1" u="none" strike="noStrike">
                          <a:solidFill>
                            <a:srgbClr val="000000"/>
                          </a:solidFill>
                          <a:effectLst/>
                        </a:rPr>
                        <a:t>13/14</a:t>
                      </a:r>
                      <a:endParaRPr lang="en-US" sz="1600" b="1" i="0" u="none" strike="noStrike">
                        <a:solidFill>
                          <a:srgbClr val="000000"/>
                        </a:solidFill>
                        <a:effectLst/>
                        <a:latin typeface="Arial" panose="020B0604020202020204" pitchFamily="34" charset="0"/>
                      </a:endParaRPr>
                    </a:p>
                  </a:txBody>
                  <a:tcPr marL="9525" marR="9525" marT="9525" marB="0" anchor="b"/>
                </a:tc>
                <a:tc>
                  <a:txBody>
                    <a:bodyPr/>
                    <a:lstStyle/>
                    <a:p>
                      <a:pPr algn="ctr" fontAlgn="b"/>
                      <a:r>
                        <a:rPr lang="en-US" sz="1600" b="0" u="none" strike="noStrike">
                          <a:solidFill>
                            <a:srgbClr val="000000"/>
                          </a:solidFill>
                          <a:effectLst/>
                        </a:rPr>
                        <a:t>    466,917 </a:t>
                      </a:r>
                      <a:endParaRPr lang="en-US" sz="1600" b="0" i="0" u="none" strike="noStrike">
                        <a:solidFill>
                          <a:srgbClr val="000000"/>
                        </a:solidFill>
                        <a:effectLst/>
                        <a:latin typeface="Arial" panose="020B0604020202020204" pitchFamily="34" charset="0"/>
                      </a:endParaRPr>
                    </a:p>
                  </a:txBody>
                  <a:tcPr marL="9525" marR="9525" marT="9525" marB="0" anchor="b"/>
                </a:tc>
                <a:tc>
                  <a:txBody>
                    <a:bodyPr/>
                    <a:lstStyle/>
                    <a:p>
                      <a:pPr algn="r" fontAlgn="b"/>
                      <a:r>
                        <a:rPr lang="en-US" sz="1600" b="0" u="none" strike="noStrike" dirty="0">
                          <a:solidFill>
                            <a:srgbClr val="000000"/>
                          </a:solidFill>
                          <a:effectLst/>
                        </a:rPr>
                        <a:t>3%</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51405367"/>
                  </a:ext>
                </a:extLst>
              </a:tr>
              <a:tr h="381000">
                <a:tc>
                  <a:txBody>
                    <a:bodyPr/>
                    <a:lstStyle/>
                    <a:p>
                      <a:pPr algn="l" fontAlgn="b"/>
                      <a:r>
                        <a:rPr lang="en-US" sz="1600" b="1" u="none" strike="noStrike">
                          <a:solidFill>
                            <a:srgbClr val="000000"/>
                          </a:solidFill>
                          <a:effectLst/>
                        </a:rPr>
                        <a:t>14/15</a:t>
                      </a:r>
                      <a:endParaRPr lang="en-US" sz="1600" b="1" i="0" u="none" strike="noStrike">
                        <a:solidFill>
                          <a:srgbClr val="000000"/>
                        </a:solidFill>
                        <a:effectLst/>
                        <a:latin typeface="Arial" panose="020B0604020202020204" pitchFamily="34" charset="0"/>
                      </a:endParaRPr>
                    </a:p>
                  </a:txBody>
                  <a:tcPr marL="9525" marR="9525" marT="9525" marB="0" anchor="b"/>
                </a:tc>
                <a:tc>
                  <a:txBody>
                    <a:bodyPr/>
                    <a:lstStyle/>
                    <a:p>
                      <a:pPr algn="ctr" fontAlgn="b"/>
                      <a:r>
                        <a:rPr lang="en-US" sz="1600" b="0" u="none" strike="noStrike">
                          <a:solidFill>
                            <a:srgbClr val="000000"/>
                          </a:solidFill>
                          <a:effectLst/>
                        </a:rPr>
                        <a:t>    499,256 </a:t>
                      </a:r>
                      <a:endParaRPr lang="en-US" sz="1600" b="0" i="0" u="none" strike="noStrike">
                        <a:solidFill>
                          <a:srgbClr val="000000"/>
                        </a:solidFill>
                        <a:effectLst/>
                        <a:latin typeface="Arial" panose="020B0604020202020204" pitchFamily="34" charset="0"/>
                      </a:endParaRPr>
                    </a:p>
                  </a:txBody>
                  <a:tcPr marL="9525" marR="9525" marT="9525" marB="0" anchor="b"/>
                </a:tc>
                <a:tc>
                  <a:txBody>
                    <a:bodyPr/>
                    <a:lstStyle/>
                    <a:p>
                      <a:pPr algn="r" fontAlgn="b"/>
                      <a:r>
                        <a:rPr lang="en-US" sz="1600" b="0" u="none" strike="noStrike" dirty="0">
                          <a:solidFill>
                            <a:srgbClr val="000000"/>
                          </a:solidFill>
                          <a:effectLst/>
                        </a:rPr>
                        <a:t>6%</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73050181"/>
                  </a:ext>
                </a:extLst>
              </a:tr>
              <a:tr h="304800">
                <a:tc>
                  <a:txBody>
                    <a:bodyPr/>
                    <a:lstStyle/>
                    <a:p>
                      <a:pPr algn="l" fontAlgn="b"/>
                      <a:r>
                        <a:rPr lang="en-US" sz="1600" b="1" u="none" strike="noStrike" dirty="0">
                          <a:solidFill>
                            <a:srgbClr val="000000"/>
                          </a:solidFill>
                          <a:effectLst/>
                        </a:rPr>
                        <a:t>15/16</a:t>
                      </a:r>
                      <a:endParaRPr lang="en-US" sz="1600" b="1" i="0" u="none" strike="noStrike" dirty="0">
                        <a:solidFill>
                          <a:srgbClr val="000000"/>
                        </a:solidFill>
                        <a:effectLst/>
                        <a:latin typeface="Arial" panose="020B0604020202020204" pitchFamily="34" charset="0"/>
                      </a:endParaRPr>
                    </a:p>
                  </a:txBody>
                  <a:tcPr marL="9525" marR="9525" marT="9525" marB="0" anchor="b"/>
                </a:tc>
                <a:tc>
                  <a:txBody>
                    <a:bodyPr/>
                    <a:lstStyle/>
                    <a:p>
                      <a:pPr algn="ctr" fontAlgn="b"/>
                      <a:r>
                        <a:rPr lang="en-US" sz="1600" b="0" u="none" strike="noStrike">
                          <a:solidFill>
                            <a:srgbClr val="000000"/>
                          </a:solidFill>
                          <a:effectLst/>
                        </a:rPr>
                        <a:t>    551,790 </a:t>
                      </a:r>
                      <a:endParaRPr lang="en-US" sz="1600" b="0" i="0" u="none" strike="noStrike">
                        <a:solidFill>
                          <a:srgbClr val="000000"/>
                        </a:solidFill>
                        <a:effectLst/>
                        <a:latin typeface="Arial" panose="020B0604020202020204" pitchFamily="34" charset="0"/>
                      </a:endParaRPr>
                    </a:p>
                  </a:txBody>
                  <a:tcPr marL="9525" marR="9525" marT="9525" marB="0" anchor="b"/>
                </a:tc>
                <a:tc>
                  <a:txBody>
                    <a:bodyPr/>
                    <a:lstStyle/>
                    <a:p>
                      <a:pPr algn="r" fontAlgn="b"/>
                      <a:r>
                        <a:rPr lang="en-US" sz="1600" b="0" u="none" strike="noStrike" dirty="0">
                          <a:solidFill>
                            <a:srgbClr val="000000"/>
                          </a:solidFill>
                          <a:effectLst/>
                        </a:rPr>
                        <a:t>10%</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78005343"/>
                  </a:ext>
                </a:extLst>
              </a:tr>
              <a:tr h="304800">
                <a:tc>
                  <a:txBody>
                    <a:bodyPr/>
                    <a:lstStyle/>
                    <a:p>
                      <a:pPr algn="l" fontAlgn="b"/>
                      <a:r>
                        <a:rPr lang="en-US" sz="1600" b="1" u="none" strike="noStrike">
                          <a:solidFill>
                            <a:srgbClr val="000000"/>
                          </a:solidFill>
                          <a:effectLst/>
                        </a:rPr>
                        <a:t>16/17</a:t>
                      </a:r>
                      <a:endParaRPr lang="en-US" sz="1600" b="1" i="0" u="none" strike="noStrike">
                        <a:solidFill>
                          <a:srgbClr val="000000"/>
                        </a:solidFill>
                        <a:effectLst/>
                        <a:latin typeface="Arial" panose="020B0604020202020204" pitchFamily="34" charset="0"/>
                      </a:endParaRPr>
                    </a:p>
                  </a:txBody>
                  <a:tcPr marL="9525" marR="9525" marT="9525" marB="0" anchor="b"/>
                </a:tc>
                <a:tc>
                  <a:txBody>
                    <a:bodyPr/>
                    <a:lstStyle/>
                    <a:p>
                      <a:pPr algn="ctr" fontAlgn="b"/>
                      <a:r>
                        <a:rPr lang="en-US" sz="1600" b="0" u="none" strike="noStrike">
                          <a:solidFill>
                            <a:srgbClr val="000000"/>
                          </a:solidFill>
                          <a:effectLst/>
                        </a:rPr>
                        <a:t>    605,943 </a:t>
                      </a:r>
                      <a:endParaRPr lang="en-US" sz="1600" b="0" i="0" u="none" strike="noStrike">
                        <a:solidFill>
                          <a:srgbClr val="000000"/>
                        </a:solidFill>
                        <a:effectLst/>
                        <a:latin typeface="Arial" panose="020B0604020202020204" pitchFamily="34" charset="0"/>
                      </a:endParaRPr>
                    </a:p>
                  </a:txBody>
                  <a:tcPr marL="9525" marR="9525" marT="9525" marB="0" anchor="b"/>
                </a:tc>
                <a:tc>
                  <a:txBody>
                    <a:bodyPr/>
                    <a:lstStyle/>
                    <a:p>
                      <a:pPr algn="r" fontAlgn="b"/>
                      <a:r>
                        <a:rPr lang="en-US" sz="1600" b="0" u="none" strike="noStrike" dirty="0">
                          <a:solidFill>
                            <a:srgbClr val="000000"/>
                          </a:solidFill>
                          <a:effectLst/>
                        </a:rPr>
                        <a:t>9%</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87677724"/>
                  </a:ext>
                </a:extLst>
              </a:tr>
              <a:tr h="304800">
                <a:tc>
                  <a:txBody>
                    <a:bodyPr/>
                    <a:lstStyle/>
                    <a:p>
                      <a:pPr algn="l" fontAlgn="b"/>
                      <a:r>
                        <a:rPr lang="en-US" sz="1600" b="1" u="none" strike="noStrike">
                          <a:solidFill>
                            <a:srgbClr val="000000"/>
                          </a:solidFill>
                          <a:effectLst/>
                        </a:rPr>
                        <a:t>17/18</a:t>
                      </a:r>
                      <a:endParaRPr lang="en-US" sz="1600" b="1" i="0" u="none" strike="noStrike">
                        <a:solidFill>
                          <a:srgbClr val="000000"/>
                        </a:solidFill>
                        <a:effectLst/>
                        <a:latin typeface="Arial" panose="020B0604020202020204" pitchFamily="34" charset="0"/>
                      </a:endParaRPr>
                    </a:p>
                  </a:txBody>
                  <a:tcPr marL="9525" marR="9525" marT="9525" marB="0" anchor="b"/>
                </a:tc>
                <a:tc>
                  <a:txBody>
                    <a:bodyPr/>
                    <a:lstStyle/>
                    <a:p>
                      <a:pPr algn="ctr" fontAlgn="b"/>
                      <a:r>
                        <a:rPr lang="en-US" sz="1600" b="0" u="none" strike="noStrike">
                          <a:solidFill>
                            <a:srgbClr val="000000"/>
                          </a:solidFill>
                          <a:effectLst/>
                        </a:rPr>
                        <a:t>    496,058 </a:t>
                      </a:r>
                      <a:endParaRPr lang="en-US" sz="1600" b="0" i="0" u="none" strike="noStrike">
                        <a:solidFill>
                          <a:srgbClr val="000000"/>
                        </a:solidFill>
                        <a:effectLst/>
                        <a:latin typeface="Arial" panose="020B0604020202020204" pitchFamily="34" charset="0"/>
                      </a:endParaRPr>
                    </a:p>
                  </a:txBody>
                  <a:tcPr marL="9525" marR="9525" marT="9525" marB="0" anchor="b"/>
                </a:tc>
                <a:tc>
                  <a:txBody>
                    <a:bodyPr/>
                    <a:lstStyle/>
                    <a:p>
                      <a:pPr algn="r" fontAlgn="b"/>
                      <a:r>
                        <a:rPr lang="en-US" sz="1600" b="0" u="none" strike="noStrike" dirty="0">
                          <a:solidFill>
                            <a:srgbClr val="000000"/>
                          </a:solidFill>
                          <a:effectLst/>
                        </a:rPr>
                        <a:t>-18%</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49700435"/>
                  </a:ext>
                </a:extLst>
              </a:tr>
              <a:tr h="304800">
                <a:tc>
                  <a:txBody>
                    <a:bodyPr/>
                    <a:lstStyle/>
                    <a:p>
                      <a:pPr algn="l" fontAlgn="b"/>
                      <a:r>
                        <a:rPr lang="en-US" sz="1600" b="1" u="none" strike="noStrike">
                          <a:solidFill>
                            <a:srgbClr val="000000"/>
                          </a:solidFill>
                          <a:effectLst/>
                        </a:rPr>
                        <a:t>18/19</a:t>
                      </a:r>
                      <a:endParaRPr lang="en-US" sz="1600" b="1" i="0" u="none" strike="noStrike">
                        <a:solidFill>
                          <a:srgbClr val="000000"/>
                        </a:solidFill>
                        <a:effectLst/>
                        <a:latin typeface="Arial" panose="020B0604020202020204" pitchFamily="34" charset="0"/>
                      </a:endParaRPr>
                    </a:p>
                  </a:txBody>
                  <a:tcPr marL="9525" marR="9525" marT="9525" marB="0" anchor="b"/>
                </a:tc>
                <a:tc>
                  <a:txBody>
                    <a:bodyPr/>
                    <a:lstStyle/>
                    <a:p>
                      <a:pPr algn="ctr" fontAlgn="b"/>
                      <a:r>
                        <a:rPr lang="en-US" sz="1600" b="0" u="none" strike="noStrike">
                          <a:solidFill>
                            <a:srgbClr val="000000"/>
                          </a:solidFill>
                          <a:effectLst/>
                        </a:rPr>
                        <a:t>    482,335 </a:t>
                      </a:r>
                      <a:endParaRPr lang="en-US" sz="1600" b="0" i="0" u="none" strike="noStrike">
                        <a:solidFill>
                          <a:srgbClr val="000000"/>
                        </a:solidFill>
                        <a:effectLst/>
                        <a:latin typeface="Arial" panose="020B0604020202020204" pitchFamily="34" charset="0"/>
                      </a:endParaRPr>
                    </a:p>
                  </a:txBody>
                  <a:tcPr marL="9525" marR="9525" marT="9525" marB="0" anchor="b"/>
                </a:tc>
                <a:tc>
                  <a:txBody>
                    <a:bodyPr/>
                    <a:lstStyle/>
                    <a:p>
                      <a:pPr algn="r" fontAlgn="b"/>
                      <a:r>
                        <a:rPr lang="en-US" sz="1600" b="0" u="none" strike="noStrike" dirty="0">
                          <a:solidFill>
                            <a:srgbClr val="000000"/>
                          </a:solidFill>
                          <a:effectLst/>
                        </a:rPr>
                        <a:t>-3%</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9760211"/>
                  </a:ext>
                </a:extLst>
              </a:tr>
              <a:tr h="304800">
                <a:tc>
                  <a:txBody>
                    <a:bodyPr/>
                    <a:lstStyle/>
                    <a:p>
                      <a:pPr algn="l" fontAlgn="b"/>
                      <a:r>
                        <a:rPr lang="en-US" sz="1600" b="1" u="none" strike="noStrike">
                          <a:solidFill>
                            <a:srgbClr val="000000"/>
                          </a:solidFill>
                          <a:effectLst/>
                        </a:rPr>
                        <a:t>19/20</a:t>
                      </a:r>
                      <a:endParaRPr lang="en-US" sz="1600" b="1" i="0" u="none" strike="noStrike">
                        <a:solidFill>
                          <a:srgbClr val="000000"/>
                        </a:solidFill>
                        <a:effectLst/>
                        <a:latin typeface="Arial" panose="020B0604020202020204" pitchFamily="34" charset="0"/>
                      </a:endParaRPr>
                    </a:p>
                  </a:txBody>
                  <a:tcPr marL="9525" marR="9525" marT="9525" marB="0" anchor="b"/>
                </a:tc>
                <a:tc>
                  <a:txBody>
                    <a:bodyPr/>
                    <a:lstStyle/>
                    <a:p>
                      <a:pPr algn="ctr" fontAlgn="b"/>
                      <a:r>
                        <a:rPr lang="en-US" sz="1600" b="0" u="none" strike="noStrike">
                          <a:solidFill>
                            <a:srgbClr val="000000"/>
                          </a:solidFill>
                          <a:effectLst/>
                        </a:rPr>
                        <a:t>    520,000 </a:t>
                      </a:r>
                      <a:endParaRPr lang="en-US" sz="1600" b="0" i="0" u="none" strike="noStrike">
                        <a:solidFill>
                          <a:srgbClr val="000000"/>
                        </a:solidFill>
                        <a:effectLst/>
                        <a:latin typeface="Arial" panose="020B0604020202020204" pitchFamily="34" charset="0"/>
                      </a:endParaRPr>
                    </a:p>
                  </a:txBody>
                  <a:tcPr marL="9525" marR="9525" marT="9525" marB="0" anchor="b"/>
                </a:tc>
                <a:tc>
                  <a:txBody>
                    <a:bodyPr/>
                    <a:lstStyle/>
                    <a:p>
                      <a:pPr algn="r" fontAlgn="b"/>
                      <a:r>
                        <a:rPr lang="en-US" sz="1600" b="0" u="none" strike="noStrike" dirty="0">
                          <a:solidFill>
                            <a:srgbClr val="000000"/>
                          </a:solidFill>
                          <a:effectLst/>
                        </a:rPr>
                        <a:t>7%</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16014569"/>
                  </a:ext>
                </a:extLst>
              </a:tr>
              <a:tr h="304800">
                <a:tc>
                  <a:txBody>
                    <a:bodyPr/>
                    <a:lstStyle/>
                    <a:p>
                      <a:pPr algn="l" fontAlgn="b"/>
                      <a:r>
                        <a:rPr lang="en-US" sz="1600" b="1" u="none" strike="noStrike">
                          <a:solidFill>
                            <a:srgbClr val="000000"/>
                          </a:solidFill>
                          <a:effectLst/>
                        </a:rPr>
                        <a:t>20/21</a:t>
                      </a:r>
                      <a:endParaRPr lang="en-US" sz="1600" b="1" i="0" u="none" strike="noStrike">
                        <a:solidFill>
                          <a:srgbClr val="000000"/>
                        </a:solidFill>
                        <a:effectLst/>
                        <a:latin typeface="Arial" panose="020B0604020202020204" pitchFamily="34" charset="0"/>
                      </a:endParaRPr>
                    </a:p>
                  </a:txBody>
                  <a:tcPr marL="9525" marR="9525" marT="9525" marB="0" anchor="b"/>
                </a:tc>
                <a:tc>
                  <a:txBody>
                    <a:bodyPr/>
                    <a:lstStyle/>
                    <a:p>
                      <a:pPr algn="ctr" fontAlgn="b"/>
                      <a:r>
                        <a:rPr lang="en-US" sz="1600" b="0" u="none" strike="noStrike">
                          <a:solidFill>
                            <a:srgbClr val="000000"/>
                          </a:solidFill>
                          <a:effectLst/>
                        </a:rPr>
                        <a:t>    642,593 </a:t>
                      </a:r>
                      <a:endParaRPr lang="en-US" sz="1600" b="0" i="0" u="none" strike="noStrike">
                        <a:solidFill>
                          <a:srgbClr val="000000"/>
                        </a:solidFill>
                        <a:effectLst/>
                        <a:latin typeface="Arial" panose="020B0604020202020204" pitchFamily="34" charset="0"/>
                      </a:endParaRPr>
                    </a:p>
                  </a:txBody>
                  <a:tcPr marL="9525" marR="9525" marT="9525" marB="0" anchor="b"/>
                </a:tc>
                <a:tc>
                  <a:txBody>
                    <a:bodyPr/>
                    <a:lstStyle/>
                    <a:p>
                      <a:pPr algn="r" fontAlgn="b"/>
                      <a:r>
                        <a:rPr lang="en-US" sz="1600" b="0" u="none" strike="noStrike" dirty="0">
                          <a:solidFill>
                            <a:srgbClr val="000000"/>
                          </a:solidFill>
                          <a:effectLst/>
                        </a:rPr>
                        <a:t>19%</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70286278"/>
                  </a:ext>
                </a:extLst>
              </a:tr>
              <a:tr h="332321">
                <a:tc>
                  <a:txBody>
                    <a:bodyPr/>
                    <a:lstStyle/>
                    <a:p>
                      <a:pPr algn="l" fontAlgn="b"/>
                      <a:r>
                        <a:rPr lang="en-US" sz="1600" b="1" u="none" strike="noStrike" dirty="0">
                          <a:solidFill>
                            <a:srgbClr val="000000"/>
                          </a:solidFill>
                          <a:effectLst/>
                        </a:rPr>
                        <a:t>21/22</a:t>
                      </a:r>
                      <a:endParaRPr lang="en-US" sz="16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b="0" u="none" strike="noStrike" dirty="0">
                          <a:solidFill>
                            <a:srgbClr val="000000"/>
                          </a:solidFill>
                          <a:effectLst/>
                        </a:rPr>
                        <a:t>    535,000 </a:t>
                      </a:r>
                      <a:endParaRPr lang="en-US" sz="1600" b="0" i="0" u="none" strike="noStrike" dirty="0">
                        <a:solidFill>
                          <a:srgbClr val="000000"/>
                        </a:solidFill>
                        <a:effectLst/>
                        <a:latin typeface="Arial" panose="020B0604020202020204" pitchFamily="34" charset="0"/>
                      </a:endParaRPr>
                    </a:p>
                  </a:txBody>
                  <a:tcPr marL="9525" marR="9525" marT="9525" marB="0" anchor="b"/>
                </a:tc>
                <a:tc>
                  <a:txBody>
                    <a:bodyPr/>
                    <a:lstStyle/>
                    <a:p>
                      <a:pPr algn="r" fontAlgn="b"/>
                      <a:r>
                        <a:rPr lang="en-US" sz="1600" b="0" u="none" strike="noStrike" dirty="0">
                          <a:solidFill>
                            <a:srgbClr val="000000"/>
                          </a:solidFill>
                          <a:effectLst/>
                        </a:rPr>
                        <a:t>-17%</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27530744"/>
                  </a:ext>
                </a:extLst>
              </a:tr>
            </a:tbl>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B1E8A27-78A2-4685-8AF6-105CC51FACF4}"/>
              </a:ext>
            </a:extLst>
          </p:cNvPr>
          <p:cNvSpPr>
            <a:spLocks noGrp="1"/>
          </p:cNvSpPr>
          <p:nvPr>
            <p:ph type="sldNum" sz="quarter" idx="12"/>
          </p:nvPr>
        </p:nvSpPr>
        <p:spPr/>
        <p:txBody>
          <a:bodyPr/>
          <a:lstStyle/>
          <a:p>
            <a:pPr>
              <a:defRPr/>
            </a:pPr>
            <a:fld id="{1F8DCCDB-82FC-4F4C-8AA4-E86C19ABBF26}" type="slidenum">
              <a:rPr lang="en-US" sz="1200" smtClean="0"/>
              <a:pPr>
                <a:defRPr/>
              </a:pPr>
              <a:t>39</a:t>
            </a:fld>
            <a:endParaRPr lang="en-US" sz="1200" dirty="0"/>
          </a:p>
        </p:txBody>
      </p:sp>
      <p:graphicFrame>
        <p:nvGraphicFramePr>
          <p:cNvPr id="4" name="Table 3">
            <a:extLst>
              <a:ext uri="{FF2B5EF4-FFF2-40B4-BE49-F238E27FC236}">
                <a16:creationId xmlns:a16="http://schemas.microsoft.com/office/drawing/2014/main" id="{D08BF43B-4A8D-4697-ABD6-72D3BC747BF6}"/>
              </a:ext>
            </a:extLst>
          </p:cNvPr>
          <p:cNvGraphicFramePr>
            <a:graphicFrameLocks noGrp="1"/>
          </p:cNvGraphicFramePr>
          <p:nvPr>
            <p:extLst>
              <p:ext uri="{D42A27DB-BD31-4B8C-83A1-F6EECF244321}">
                <p14:modId xmlns:p14="http://schemas.microsoft.com/office/powerpoint/2010/main" val="3464855656"/>
              </p:ext>
            </p:extLst>
          </p:nvPr>
        </p:nvGraphicFramePr>
        <p:xfrm>
          <a:off x="952500" y="2209800"/>
          <a:ext cx="7239000" cy="4045199"/>
        </p:xfrm>
        <a:graphic>
          <a:graphicData uri="http://schemas.openxmlformats.org/drawingml/2006/table">
            <a:tbl>
              <a:tblPr firstRow="1" bandRow="1">
                <a:tableStyleId>{073A0DAA-6AF3-43AB-8588-CEC1D06C72B9}</a:tableStyleId>
              </a:tblPr>
              <a:tblGrid>
                <a:gridCol w="4792013">
                  <a:extLst>
                    <a:ext uri="{9D8B030D-6E8A-4147-A177-3AD203B41FA5}">
                      <a16:colId xmlns:a16="http://schemas.microsoft.com/office/drawing/2014/main" val="3364884710"/>
                    </a:ext>
                  </a:extLst>
                </a:gridCol>
                <a:gridCol w="2446987">
                  <a:extLst>
                    <a:ext uri="{9D8B030D-6E8A-4147-A177-3AD203B41FA5}">
                      <a16:colId xmlns:a16="http://schemas.microsoft.com/office/drawing/2014/main" val="4126783949"/>
                    </a:ext>
                  </a:extLst>
                </a:gridCol>
              </a:tblGrid>
              <a:tr h="462910">
                <a:tc>
                  <a:txBody>
                    <a:bodyPr/>
                    <a:lstStyle/>
                    <a:p>
                      <a:pPr algn="l"/>
                      <a:r>
                        <a:rPr lang="en-US" dirty="0">
                          <a:solidFill>
                            <a:schemeClr val="bg1"/>
                          </a:solidFill>
                        </a:rPr>
                        <a:t>Budgeted Expenditure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l"/>
                      <a:r>
                        <a:rPr lang="en-US" dirty="0">
                          <a:solidFill>
                            <a:schemeClr val="bg1"/>
                          </a:solidFill>
                        </a:rPr>
                        <a:t>Amount Budgeted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989119564"/>
                  </a:ext>
                </a:extLst>
              </a:tr>
              <a:tr h="396245">
                <a:tc>
                  <a:txBody>
                    <a:bodyPr/>
                    <a:lstStyle/>
                    <a:p>
                      <a:pPr algn="l"/>
                      <a:r>
                        <a:rPr lang="en-US" b="1" dirty="0"/>
                        <a:t>Police and Fire Expenditures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b="1" dirty="0"/>
                        <a:t>219,575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43419053"/>
                  </a:ext>
                </a:extLst>
              </a:tr>
              <a:tr h="624552">
                <a:tc>
                  <a:txBody>
                    <a:bodyPr/>
                    <a:lstStyle/>
                    <a:p>
                      <a:pPr algn="l"/>
                      <a:r>
                        <a:rPr lang="en-US" b="1" dirty="0"/>
                        <a:t>Debt Service Payments</a:t>
                      </a:r>
                      <a:endParaRPr lang="en-US" sz="1400" b="1" dirty="0"/>
                    </a:p>
                    <a:p>
                      <a:pPr algn="l"/>
                      <a:r>
                        <a:rPr lang="en-US" sz="1200" b="1" dirty="0"/>
                        <a:t>  SRF Water Loan </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l"/>
                      <a:r>
                        <a:rPr lang="en-US" b="1" dirty="0"/>
                        <a:t>  25,920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96296012"/>
                  </a:ext>
                </a:extLst>
              </a:tr>
              <a:tr h="457493">
                <a:tc>
                  <a:txBody>
                    <a:bodyPr/>
                    <a:lstStyle/>
                    <a:p>
                      <a:pPr algn="l"/>
                      <a:r>
                        <a:rPr lang="en-US" b="1" dirty="0"/>
                        <a:t>Ambulance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b="1" dirty="0"/>
                        <a:t>  22,379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6267823"/>
                  </a:ext>
                </a:extLst>
              </a:tr>
              <a:tr h="457493">
                <a:tc>
                  <a:txBody>
                    <a:bodyPr/>
                    <a:lstStyle/>
                    <a:p>
                      <a:pPr algn="l"/>
                      <a:r>
                        <a:rPr lang="en-US" b="1" dirty="0"/>
                        <a:t>Library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l"/>
                      <a:r>
                        <a:rPr lang="en-US" b="1" dirty="0"/>
                        <a:t>  45,900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984818645"/>
                  </a:ext>
                </a:extLst>
              </a:tr>
              <a:tr h="457493">
                <a:tc>
                  <a:txBody>
                    <a:bodyPr/>
                    <a:lstStyle/>
                    <a:p>
                      <a:pPr algn="l"/>
                      <a:r>
                        <a:rPr lang="en-US" b="1" dirty="0"/>
                        <a:t>Airport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b="1" dirty="0"/>
                        <a:t>  22,540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76323889"/>
                  </a:ext>
                </a:extLst>
              </a:tr>
              <a:tr h="545998">
                <a:tc>
                  <a:txBody>
                    <a:bodyPr/>
                    <a:lstStyle/>
                    <a:p>
                      <a:pPr algn="l"/>
                      <a:r>
                        <a:rPr lang="en-US" b="1" dirty="0"/>
                        <a:t>Capital Street Projects &amp; Sidewalk</a:t>
                      </a:r>
                    </a:p>
                    <a:p>
                      <a:pPr algn="l"/>
                      <a:r>
                        <a:rPr lang="en-US" sz="1200" b="1" dirty="0"/>
                        <a:t>    Sidewalks $10,000</a:t>
                      </a:r>
                    </a:p>
                    <a:p>
                      <a:pPr algn="l"/>
                      <a:r>
                        <a:rPr lang="en-US" sz="1200" b="1" dirty="0"/>
                        <a:t>    Sealcoating $30,000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l"/>
                      <a:r>
                        <a:rPr lang="en-US" b="1" dirty="0"/>
                        <a:t>  40,000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809763301"/>
                  </a:ext>
                </a:extLst>
              </a:tr>
              <a:tr h="457493">
                <a:tc>
                  <a:txBody>
                    <a:bodyPr/>
                    <a:lstStyle/>
                    <a:p>
                      <a:pPr algn="l"/>
                      <a:r>
                        <a:rPr lang="en-US" b="1" dirty="0"/>
                        <a:t>Fire Capital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b="1" dirty="0"/>
                        <a:t> 100,000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26413944"/>
                  </a:ext>
                </a:extLst>
              </a:tr>
            </a:tbl>
          </a:graphicData>
        </a:graphic>
      </p:graphicFrame>
      <p:sp>
        <p:nvSpPr>
          <p:cNvPr id="6" name="TextBox 5">
            <a:extLst>
              <a:ext uri="{FF2B5EF4-FFF2-40B4-BE49-F238E27FC236}">
                <a16:creationId xmlns:a16="http://schemas.microsoft.com/office/drawing/2014/main" id="{AB3AC48F-1A39-4BE6-999C-9C63C7A07746}"/>
              </a:ext>
            </a:extLst>
          </p:cNvPr>
          <p:cNvSpPr txBox="1"/>
          <p:nvPr/>
        </p:nvSpPr>
        <p:spPr>
          <a:xfrm>
            <a:off x="1392116" y="953909"/>
            <a:ext cx="6359768" cy="923330"/>
          </a:xfrm>
          <a:prstGeom prst="rect">
            <a:avLst/>
          </a:prstGeom>
          <a:noFill/>
        </p:spPr>
        <p:txBody>
          <a:bodyPr wrap="square" rtlCol="0">
            <a:spAutoFit/>
          </a:bodyPr>
          <a:lstStyle/>
          <a:p>
            <a:r>
              <a:rPr lang="en-US" b="1" dirty="0"/>
              <a:t>Revenues are estimated at $667,830 and expenditures are budgeted at $446,314 adding $221,516 to the estimated fund balance for FY22/23.</a:t>
            </a:r>
          </a:p>
        </p:txBody>
      </p:sp>
      <p:sp>
        <p:nvSpPr>
          <p:cNvPr id="7" name="Title 6">
            <a:extLst>
              <a:ext uri="{FF2B5EF4-FFF2-40B4-BE49-F238E27FC236}">
                <a16:creationId xmlns:a16="http://schemas.microsoft.com/office/drawing/2014/main" id="{BC6609A0-0143-4D6A-8AF8-3CB6B6446C54}"/>
              </a:ext>
            </a:extLst>
          </p:cNvPr>
          <p:cNvSpPr>
            <a:spLocks noGrp="1"/>
          </p:cNvSpPr>
          <p:nvPr>
            <p:ph type="title"/>
          </p:nvPr>
        </p:nvSpPr>
        <p:spPr>
          <a:xfrm>
            <a:off x="628650" y="365127"/>
            <a:ext cx="7886700" cy="487430"/>
          </a:xfrm>
        </p:spPr>
        <p:txBody>
          <a:bodyPr>
            <a:normAutofit fontScale="90000"/>
          </a:bodyPr>
          <a:lstStyle/>
          <a:p>
            <a:pPr algn="ctr"/>
            <a:r>
              <a:rPr lang="en-US" b="1" dirty="0">
                <a:solidFill>
                  <a:schemeClr val="accent6">
                    <a:lumMod val="75000"/>
                  </a:schemeClr>
                </a:solidFill>
              </a:rPr>
              <a:t>Local Option Sales Tax Expenditures</a:t>
            </a:r>
          </a:p>
        </p:txBody>
      </p:sp>
    </p:spTree>
    <p:extLst>
      <p:ext uri="{BB962C8B-B14F-4D97-AF65-F5344CB8AC3E}">
        <p14:creationId xmlns:p14="http://schemas.microsoft.com/office/powerpoint/2010/main" val="1902380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900F3-A2DC-4E71-AC45-81E2102E3207}"/>
              </a:ext>
            </a:extLst>
          </p:cNvPr>
          <p:cNvSpPr>
            <a:spLocks noGrp="1"/>
          </p:cNvSpPr>
          <p:nvPr>
            <p:ph type="title"/>
          </p:nvPr>
        </p:nvSpPr>
        <p:spPr>
          <a:xfrm>
            <a:off x="628650" y="152401"/>
            <a:ext cx="7886700" cy="762000"/>
          </a:xfrm>
        </p:spPr>
        <p:txBody>
          <a:bodyPr>
            <a:normAutofit/>
          </a:bodyPr>
          <a:lstStyle/>
          <a:p>
            <a:pPr algn="ctr"/>
            <a:r>
              <a:rPr lang="en-US" sz="4000" b="1" dirty="0">
                <a:solidFill>
                  <a:schemeClr val="accent6">
                    <a:lumMod val="75000"/>
                  </a:schemeClr>
                </a:solidFill>
              </a:rPr>
              <a:t>Fund Balance Comparison</a:t>
            </a:r>
          </a:p>
        </p:txBody>
      </p:sp>
      <p:sp>
        <p:nvSpPr>
          <p:cNvPr id="3" name="Content Placeholder 2">
            <a:extLst>
              <a:ext uri="{FF2B5EF4-FFF2-40B4-BE49-F238E27FC236}">
                <a16:creationId xmlns:a16="http://schemas.microsoft.com/office/drawing/2014/main" id="{F2AE661E-BF90-4671-90C2-A19A8F3906C7}"/>
              </a:ext>
            </a:extLst>
          </p:cNvPr>
          <p:cNvSpPr>
            <a:spLocks noGrp="1"/>
          </p:cNvSpPr>
          <p:nvPr>
            <p:ph idx="1"/>
          </p:nvPr>
        </p:nvSpPr>
        <p:spPr>
          <a:xfrm>
            <a:off x="628650" y="1219202"/>
            <a:ext cx="7886700" cy="4957762"/>
          </a:xfrm>
        </p:spPr>
        <p:txBody>
          <a:bodyPr>
            <a:normAutofit fontScale="77500" lnSpcReduction="20000"/>
          </a:bodyPr>
          <a:lstStyle/>
          <a:p>
            <a:pPr marL="0" indent="0">
              <a:buNone/>
            </a:pPr>
            <a:r>
              <a:rPr lang="en-US" sz="2600" b="1" dirty="0"/>
              <a:t>Fund			FY 21/22			FY22/23	</a:t>
            </a:r>
          </a:p>
          <a:p>
            <a:r>
              <a:rPr lang="en-US" sz="2600" dirty="0"/>
              <a:t>General Fund	$502,685.38			$830.682.68</a:t>
            </a:r>
          </a:p>
          <a:p>
            <a:r>
              <a:rPr lang="en-US" sz="2600" dirty="0"/>
              <a:t>Hotel/Motel	$68,615.38			$128,647.53</a:t>
            </a:r>
          </a:p>
          <a:p>
            <a:r>
              <a:rPr lang="en-US" sz="2600" dirty="0"/>
              <a:t>RUTF		$116,512.30			$144.504.19</a:t>
            </a:r>
          </a:p>
          <a:p>
            <a:r>
              <a:rPr lang="en-US" sz="2600" dirty="0"/>
              <a:t>LOST			$301,015.37			$842,783.01</a:t>
            </a:r>
          </a:p>
          <a:p>
            <a:r>
              <a:rPr lang="en-US" sz="2600" dirty="0"/>
              <a:t>Water		$96,499.65			$463,839.45*</a:t>
            </a:r>
          </a:p>
          <a:p>
            <a:r>
              <a:rPr lang="en-US" sz="2600" dirty="0"/>
              <a:t>Sewer		$288,308.99**		$146.062.68</a:t>
            </a:r>
          </a:p>
          <a:p>
            <a:endParaRPr lang="en-US" sz="2600" dirty="0"/>
          </a:p>
          <a:p>
            <a:pPr marL="0" indent="0">
              <a:buNone/>
            </a:pPr>
            <a:r>
              <a:rPr lang="en-US" sz="2600" u="sng" dirty="0"/>
              <a:t>The budget makes excellent strides rebuilding fund balances</a:t>
            </a:r>
            <a:r>
              <a:rPr lang="en-US" sz="2600" dirty="0"/>
              <a:t>.***  </a:t>
            </a:r>
          </a:p>
          <a:p>
            <a:pPr marL="0" indent="0">
              <a:buNone/>
            </a:pPr>
            <a:endParaRPr lang="en-US" sz="2600" dirty="0"/>
          </a:p>
          <a:p>
            <a:pPr marL="0" indent="0">
              <a:buNone/>
            </a:pPr>
            <a:r>
              <a:rPr lang="en-US" sz="2600" dirty="0"/>
              <a:t>This puts the City in a good position as we begin work on the CIP and prepare for upcoming capital projects.</a:t>
            </a:r>
          </a:p>
          <a:p>
            <a:pPr marL="0" indent="0">
              <a:buNone/>
            </a:pPr>
            <a:endParaRPr lang="en-US" dirty="0"/>
          </a:p>
          <a:p>
            <a:pPr marL="0" indent="0">
              <a:buNone/>
            </a:pPr>
            <a:r>
              <a:rPr lang="en-US" sz="1600" dirty="0">
                <a:solidFill>
                  <a:srgbClr val="FF0000"/>
                </a:solidFill>
              </a:rPr>
              <a:t>*Includes ARPA funding (or transferred out??) </a:t>
            </a:r>
            <a:r>
              <a:rPr lang="en-US" sz="1600" dirty="0">
                <a:solidFill>
                  <a:srgbClr val="00B0F0"/>
                </a:solidFill>
              </a:rPr>
              <a:t>---- does not include ARPA</a:t>
            </a:r>
            <a:endParaRPr lang="en-US" sz="1600" dirty="0">
              <a:solidFill>
                <a:srgbClr val="FF0000"/>
              </a:solidFill>
            </a:endParaRPr>
          </a:p>
          <a:p>
            <a:pPr marL="0" indent="0">
              <a:buNone/>
            </a:pPr>
            <a:r>
              <a:rPr lang="en-US" sz="1600" dirty="0">
                <a:solidFill>
                  <a:srgbClr val="FF0000"/>
                </a:solidFill>
              </a:rPr>
              <a:t>**Includes funding for the South Lift Station Project </a:t>
            </a:r>
            <a:r>
              <a:rPr lang="en-US" sz="1600" dirty="0">
                <a:solidFill>
                  <a:srgbClr val="00B0F0"/>
                </a:solidFill>
              </a:rPr>
              <a:t>---- </a:t>
            </a:r>
            <a:r>
              <a:rPr lang="en-US" sz="1600" dirty="0" err="1">
                <a:solidFill>
                  <a:srgbClr val="00B0F0"/>
                </a:solidFill>
              </a:rPr>
              <a:t>Luers</a:t>
            </a:r>
            <a:r>
              <a:rPr lang="en-US" sz="1600" dirty="0">
                <a:solidFill>
                  <a:srgbClr val="00B0F0"/>
                </a:solidFill>
              </a:rPr>
              <a:t> Park not South Lift Station</a:t>
            </a:r>
            <a:endParaRPr lang="en-US" sz="1600" dirty="0">
              <a:solidFill>
                <a:srgbClr val="FF0000"/>
              </a:solidFill>
            </a:endParaRPr>
          </a:p>
          <a:p>
            <a:pPr marL="0" indent="0">
              <a:buNone/>
            </a:pPr>
            <a:r>
              <a:rPr lang="en-US" sz="1600" dirty="0"/>
              <a:t>***In the future we plan to set up capital project accounts for water and sewer projects which should help to level out these fluctuations</a:t>
            </a:r>
          </a:p>
        </p:txBody>
      </p:sp>
    </p:spTree>
    <p:extLst>
      <p:ext uri="{BB962C8B-B14F-4D97-AF65-F5344CB8AC3E}">
        <p14:creationId xmlns:p14="http://schemas.microsoft.com/office/powerpoint/2010/main" val="372567398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B9942-E5C7-1D46-B58B-3AF89E7BEB00}"/>
              </a:ext>
            </a:extLst>
          </p:cNvPr>
          <p:cNvSpPr>
            <a:spLocks noGrp="1"/>
          </p:cNvSpPr>
          <p:nvPr>
            <p:ph type="title"/>
          </p:nvPr>
        </p:nvSpPr>
        <p:spPr>
          <a:xfrm>
            <a:off x="628650" y="1295400"/>
            <a:ext cx="7886700" cy="1325563"/>
          </a:xfrm>
        </p:spPr>
        <p:txBody>
          <a:bodyPr/>
          <a:lstStyle/>
          <a:p>
            <a:pPr algn="ctr"/>
            <a:r>
              <a:rPr lang="en-US" b="1" dirty="0">
                <a:solidFill>
                  <a:schemeClr val="accent6">
                    <a:lumMod val="75000"/>
                  </a:schemeClr>
                </a:solidFill>
              </a:rPr>
              <a:t>Revenues &amp; Expenditures</a:t>
            </a:r>
          </a:p>
        </p:txBody>
      </p:sp>
      <p:sp>
        <p:nvSpPr>
          <p:cNvPr id="3" name="Slide Number Placeholder 2">
            <a:extLst>
              <a:ext uri="{FF2B5EF4-FFF2-40B4-BE49-F238E27FC236}">
                <a16:creationId xmlns:a16="http://schemas.microsoft.com/office/drawing/2014/main" id="{B74EF410-5377-CE45-9D50-CE15D09B86A5}"/>
              </a:ext>
            </a:extLst>
          </p:cNvPr>
          <p:cNvSpPr>
            <a:spLocks noGrp="1"/>
          </p:cNvSpPr>
          <p:nvPr>
            <p:ph type="sldNum" sz="quarter" idx="12"/>
          </p:nvPr>
        </p:nvSpPr>
        <p:spPr/>
        <p:txBody>
          <a:bodyPr/>
          <a:lstStyle/>
          <a:p>
            <a:pPr>
              <a:defRPr/>
            </a:pPr>
            <a:fld id="{1F8DCCDB-82FC-4F4C-8AA4-E86C19ABBF26}" type="slidenum">
              <a:rPr lang="en-US" smtClean="0"/>
              <a:pPr>
                <a:defRPr/>
              </a:pPr>
              <a:t>40</a:t>
            </a:fld>
            <a:endParaRPr lang="en-US" dirty="0"/>
          </a:p>
        </p:txBody>
      </p:sp>
    </p:spTree>
    <p:extLst>
      <p:ext uri="{BB962C8B-B14F-4D97-AF65-F5344CB8AC3E}">
        <p14:creationId xmlns:p14="http://schemas.microsoft.com/office/powerpoint/2010/main" val="32683619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normAutofit/>
          </a:bodyPr>
          <a:lstStyle/>
          <a:p>
            <a:fld id="{0415358A-47F8-4382-B226-2CADDF3D6F84}" type="slidenum">
              <a:rPr lang="en-US" sz="1200" smtClean="0"/>
              <a:pPr/>
              <a:t>41</a:t>
            </a:fld>
            <a:endParaRPr lang="en-US" sz="1200" dirty="0"/>
          </a:p>
        </p:txBody>
      </p:sp>
      <p:graphicFrame>
        <p:nvGraphicFramePr>
          <p:cNvPr id="6" name="Chart 5">
            <a:extLst>
              <a:ext uri="{FF2B5EF4-FFF2-40B4-BE49-F238E27FC236}">
                <a16:creationId xmlns:a16="http://schemas.microsoft.com/office/drawing/2014/main" id="{101B607B-5CDF-49D6-8310-1593A83B4FCE}"/>
              </a:ext>
            </a:extLst>
          </p:cNvPr>
          <p:cNvGraphicFramePr>
            <a:graphicFrameLocks/>
          </p:cNvGraphicFramePr>
          <p:nvPr>
            <p:extLst>
              <p:ext uri="{D42A27DB-BD31-4B8C-83A1-F6EECF244321}">
                <p14:modId xmlns:p14="http://schemas.microsoft.com/office/powerpoint/2010/main" val="1611017387"/>
              </p:ext>
            </p:extLst>
          </p:nvPr>
        </p:nvGraphicFramePr>
        <p:xfrm>
          <a:off x="685800" y="1828800"/>
          <a:ext cx="7924800" cy="4953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BC5406B1-99A8-4DFC-8033-28767185B1EC}"/>
              </a:ext>
            </a:extLst>
          </p:cNvPr>
          <p:cNvGraphicFramePr>
            <a:graphicFrameLocks/>
          </p:cNvGraphicFramePr>
          <p:nvPr>
            <p:extLst>
              <p:ext uri="{D42A27DB-BD31-4B8C-83A1-F6EECF244321}">
                <p14:modId xmlns:p14="http://schemas.microsoft.com/office/powerpoint/2010/main" val="3273352551"/>
              </p:ext>
            </p:extLst>
          </p:nvPr>
        </p:nvGraphicFramePr>
        <p:xfrm>
          <a:off x="-1828800" y="2438400"/>
          <a:ext cx="10439400" cy="47244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a:extLst>
              <a:ext uri="{FF2B5EF4-FFF2-40B4-BE49-F238E27FC236}">
                <a16:creationId xmlns:a16="http://schemas.microsoft.com/office/drawing/2014/main" id="{CE0F0AC4-ACFD-43E2-8AD9-1DA947FFACB0}"/>
              </a:ext>
            </a:extLst>
          </p:cNvPr>
          <p:cNvGraphicFramePr>
            <a:graphicFrameLocks/>
          </p:cNvGraphicFramePr>
          <p:nvPr>
            <p:extLst>
              <p:ext uri="{D42A27DB-BD31-4B8C-83A1-F6EECF244321}">
                <p14:modId xmlns:p14="http://schemas.microsoft.com/office/powerpoint/2010/main" val="762464207"/>
              </p:ext>
            </p:extLst>
          </p:nvPr>
        </p:nvGraphicFramePr>
        <p:xfrm>
          <a:off x="-1814689" y="838200"/>
          <a:ext cx="13335000" cy="7086592"/>
        </p:xfrm>
        <a:graphic>
          <a:graphicData uri="http://schemas.openxmlformats.org/drawingml/2006/chart">
            <c:chart xmlns:c="http://schemas.openxmlformats.org/drawingml/2006/chart" xmlns:r="http://schemas.openxmlformats.org/officeDocument/2006/relationships" r:id="rId5"/>
          </a:graphicData>
        </a:graphic>
      </p:graphicFrame>
      <p:sp>
        <p:nvSpPr>
          <p:cNvPr id="3" name="Title 2">
            <a:extLst>
              <a:ext uri="{FF2B5EF4-FFF2-40B4-BE49-F238E27FC236}">
                <a16:creationId xmlns:a16="http://schemas.microsoft.com/office/drawing/2014/main" id="{14A05EF4-FBEC-4A42-8CF3-670138E4CF50}"/>
              </a:ext>
            </a:extLst>
          </p:cNvPr>
          <p:cNvSpPr>
            <a:spLocks noGrp="1"/>
          </p:cNvSpPr>
          <p:nvPr>
            <p:ph type="title"/>
          </p:nvPr>
        </p:nvSpPr>
        <p:spPr>
          <a:xfrm>
            <a:off x="533400" y="335439"/>
            <a:ext cx="7886700" cy="1325563"/>
          </a:xfrm>
        </p:spPr>
        <p:txBody>
          <a:bodyPr>
            <a:normAutofit fontScale="90000"/>
          </a:bodyPr>
          <a:lstStyle/>
          <a:p>
            <a:pPr algn="ctr"/>
            <a:r>
              <a:rPr lang="en-US" b="1" dirty="0">
                <a:solidFill>
                  <a:schemeClr val="accent6">
                    <a:lumMod val="75000"/>
                  </a:schemeClr>
                </a:solidFill>
              </a:rPr>
              <a:t>Revenues by Source</a:t>
            </a:r>
            <a:br>
              <a:rPr lang="en-US" dirty="0"/>
            </a:br>
            <a:r>
              <a:rPr lang="en-US" sz="1600" dirty="0"/>
              <a:t>The city has budgeted to receive $7,568,049 in revenues excluding Debt service borrowing of $3,789,114 and  transfers of $2,784,505.</a:t>
            </a:r>
            <a:br>
              <a:rPr lang="en-US" dirty="0"/>
            </a:br>
            <a:endParaRPr lang="en-US" dirty="0"/>
          </a:p>
        </p:txBody>
      </p:sp>
    </p:spTree>
  </p:cSld>
  <p:clrMapOvr>
    <a:masterClrMapping/>
  </p:clrMapOvr>
  <p:transition spd="slow">
    <p:wipe/>
  </p:transition>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p:spPr>
        <p:txBody>
          <a:bodyPr>
            <a:normAutofit/>
          </a:bodyPr>
          <a:lstStyle/>
          <a:p>
            <a:fld id="{D96662FD-F7D4-4F6C-A2DE-4A925AB8E14A}" type="slidenum">
              <a:rPr lang="en-US" sz="1200" smtClean="0"/>
              <a:pPr/>
              <a:t>42</a:t>
            </a:fld>
            <a:endParaRPr lang="en-US" sz="1200" dirty="0"/>
          </a:p>
        </p:txBody>
      </p:sp>
      <p:sp>
        <p:nvSpPr>
          <p:cNvPr id="13316" name="Text Box 10"/>
          <p:cNvSpPr txBox="1">
            <a:spLocks noChangeArrowheads="1"/>
          </p:cNvSpPr>
          <p:nvPr/>
        </p:nvSpPr>
        <p:spPr bwMode="auto">
          <a:xfrm>
            <a:off x="1408687" y="917627"/>
            <a:ext cx="6326626" cy="861774"/>
          </a:xfrm>
          <a:prstGeom prst="rect">
            <a:avLst/>
          </a:prstGeom>
          <a:noFill/>
          <a:ln w="12700" cap="sq">
            <a:noFill/>
            <a:miter lim="800000"/>
            <a:headEnd type="none" w="sm" len="sm"/>
            <a:tailEnd type="none" w="sm" len="sm"/>
          </a:ln>
        </p:spPr>
        <p:txBody>
          <a:bodyPr wrap="square">
            <a:spAutoFit/>
          </a:bodyPr>
          <a:lstStyle/>
          <a:p>
            <a:pPr>
              <a:spcBef>
                <a:spcPct val="50000"/>
              </a:spcBef>
              <a:buFont typeface="Arial" pitchFamily="34" charset="0"/>
              <a:buChar char="•"/>
            </a:pPr>
            <a:r>
              <a:rPr lang="en-US" sz="1600" dirty="0"/>
              <a:t>The City receives approximately 3.5 million of its revenue from taxes.  The breakdown of where those taxes come from is shown below</a:t>
            </a:r>
            <a:r>
              <a:rPr lang="en-US" dirty="0"/>
              <a:t>.</a:t>
            </a:r>
          </a:p>
        </p:txBody>
      </p:sp>
      <p:graphicFrame>
        <p:nvGraphicFramePr>
          <p:cNvPr id="7" name="Chart 6">
            <a:extLst>
              <a:ext uri="{FF2B5EF4-FFF2-40B4-BE49-F238E27FC236}">
                <a16:creationId xmlns:a16="http://schemas.microsoft.com/office/drawing/2014/main" id="{65BF9286-EBE2-4596-BC2C-C29A47342474}"/>
              </a:ext>
            </a:extLst>
          </p:cNvPr>
          <p:cNvGraphicFramePr>
            <a:graphicFrameLocks/>
          </p:cNvGraphicFramePr>
          <p:nvPr>
            <p:extLst>
              <p:ext uri="{D42A27DB-BD31-4B8C-83A1-F6EECF244321}">
                <p14:modId xmlns:p14="http://schemas.microsoft.com/office/powerpoint/2010/main" val="3110721574"/>
              </p:ext>
            </p:extLst>
          </p:nvPr>
        </p:nvGraphicFramePr>
        <p:xfrm>
          <a:off x="152400" y="1781174"/>
          <a:ext cx="8362950" cy="44672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904538C7-FE8B-4546-B9CB-BE8479DB88CB}"/>
              </a:ext>
            </a:extLst>
          </p:cNvPr>
          <p:cNvGraphicFramePr>
            <a:graphicFrameLocks/>
          </p:cNvGraphicFramePr>
          <p:nvPr>
            <p:extLst>
              <p:ext uri="{D42A27DB-BD31-4B8C-83A1-F6EECF244321}">
                <p14:modId xmlns:p14="http://schemas.microsoft.com/office/powerpoint/2010/main" val="3680223505"/>
              </p:ext>
            </p:extLst>
          </p:nvPr>
        </p:nvGraphicFramePr>
        <p:xfrm>
          <a:off x="-228601" y="1676400"/>
          <a:ext cx="9019333" cy="519684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Chart 8">
            <a:extLst>
              <a:ext uri="{FF2B5EF4-FFF2-40B4-BE49-F238E27FC236}">
                <a16:creationId xmlns:a16="http://schemas.microsoft.com/office/drawing/2014/main" id="{6E8B882E-527E-421D-A526-0486FC501223}"/>
              </a:ext>
            </a:extLst>
          </p:cNvPr>
          <p:cNvGraphicFramePr>
            <a:graphicFrameLocks/>
          </p:cNvGraphicFramePr>
          <p:nvPr>
            <p:extLst>
              <p:ext uri="{D42A27DB-BD31-4B8C-83A1-F6EECF244321}">
                <p14:modId xmlns:p14="http://schemas.microsoft.com/office/powerpoint/2010/main" val="2245089982"/>
              </p:ext>
            </p:extLst>
          </p:nvPr>
        </p:nvGraphicFramePr>
        <p:xfrm>
          <a:off x="574998" y="1676400"/>
          <a:ext cx="7412133" cy="5105400"/>
        </p:xfrm>
        <a:graphic>
          <a:graphicData uri="http://schemas.openxmlformats.org/drawingml/2006/chart">
            <c:chart xmlns:c="http://schemas.openxmlformats.org/drawingml/2006/chart" xmlns:r="http://schemas.openxmlformats.org/officeDocument/2006/relationships" r:id="rId5"/>
          </a:graphicData>
        </a:graphic>
      </p:graphicFrame>
      <p:sp>
        <p:nvSpPr>
          <p:cNvPr id="3" name="Title 2">
            <a:extLst>
              <a:ext uri="{FF2B5EF4-FFF2-40B4-BE49-F238E27FC236}">
                <a16:creationId xmlns:a16="http://schemas.microsoft.com/office/drawing/2014/main" id="{DEA81267-F8BA-42E1-9138-50AC6B5CD174}"/>
              </a:ext>
            </a:extLst>
          </p:cNvPr>
          <p:cNvSpPr>
            <a:spLocks noGrp="1"/>
          </p:cNvSpPr>
          <p:nvPr>
            <p:ph type="title"/>
          </p:nvPr>
        </p:nvSpPr>
        <p:spPr>
          <a:xfrm>
            <a:off x="628650" y="365127"/>
            <a:ext cx="7886700" cy="593722"/>
          </a:xfrm>
        </p:spPr>
        <p:txBody>
          <a:bodyPr>
            <a:normAutofit fontScale="90000"/>
          </a:bodyPr>
          <a:lstStyle/>
          <a:p>
            <a:pPr algn="ctr"/>
            <a:r>
              <a:rPr lang="en-US" b="1" dirty="0">
                <a:solidFill>
                  <a:schemeClr val="accent6">
                    <a:lumMod val="75000"/>
                  </a:schemeClr>
                </a:solidFill>
              </a:rPr>
              <a:t>Tax Revenue Breakdown</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p:txBody>
          <a:bodyPr/>
          <a:lstStyle/>
          <a:p>
            <a:fld id="{16B10F0F-C82E-4DDA-A5E4-C9DA657A2D24}" type="slidenum">
              <a:rPr lang="en-US" sz="1200" smtClean="0"/>
              <a:pPr/>
              <a:t>43</a:t>
            </a:fld>
            <a:endParaRPr lang="en-US" sz="1200" dirty="0"/>
          </a:p>
        </p:txBody>
      </p:sp>
      <p:graphicFrame>
        <p:nvGraphicFramePr>
          <p:cNvPr id="8" name="Chart 7">
            <a:extLst>
              <a:ext uri="{FF2B5EF4-FFF2-40B4-BE49-F238E27FC236}">
                <a16:creationId xmlns:a16="http://schemas.microsoft.com/office/drawing/2014/main" id="{A1BD88C0-BD89-4D69-8EDA-6C34CE8AE3B6}"/>
              </a:ext>
            </a:extLst>
          </p:cNvPr>
          <p:cNvGraphicFramePr>
            <a:graphicFrameLocks/>
          </p:cNvGraphicFramePr>
          <p:nvPr>
            <p:extLst>
              <p:ext uri="{D42A27DB-BD31-4B8C-83A1-F6EECF244321}">
                <p14:modId xmlns:p14="http://schemas.microsoft.com/office/powerpoint/2010/main" val="1222181570"/>
              </p:ext>
            </p:extLst>
          </p:nvPr>
        </p:nvGraphicFramePr>
        <p:xfrm>
          <a:off x="838199" y="1206370"/>
          <a:ext cx="7467601" cy="5405699"/>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4">
            <a:extLst>
              <a:ext uri="{FF2B5EF4-FFF2-40B4-BE49-F238E27FC236}">
                <a16:creationId xmlns:a16="http://schemas.microsoft.com/office/drawing/2014/main" id="{A426D69B-7527-4FE8-8E61-82A73091A75E}"/>
              </a:ext>
            </a:extLst>
          </p:cNvPr>
          <p:cNvSpPr>
            <a:spLocks noGrp="1"/>
          </p:cNvSpPr>
          <p:nvPr>
            <p:ph type="title"/>
          </p:nvPr>
        </p:nvSpPr>
        <p:spPr>
          <a:xfrm>
            <a:off x="628650" y="136524"/>
            <a:ext cx="7886700" cy="1325563"/>
          </a:xfrm>
        </p:spPr>
        <p:txBody>
          <a:bodyPr/>
          <a:lstStyle/>
          <a:p>
            <a:pPr algn="ctr"/>
            <a:r>
              <a:rPr lang="en-US" sz="4000" dirty="0">
                <a:solidFill>
                  <a:schemeClr val="accent6">
                    <a:lumMod val="75000"/>
                  </a:schemeClr>
                </a:solidFill>
              </a:rPr>
              <a:t>Expenditures by Function </a:t>
            </a:r>
            <a:br>
              <a:rPr lang="en-US" dirty="0"/>
            </a:br>
            <a:r>
              <a:rPr lang="en-US" sz="1600" dirty="0"/>
              <a:t>Excluding Transfers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559B0-172F-4409-8551-A8E04269E78F}"/>
              </a:ext>
            </a:extLst>
          </p:cNvPr>
          <p:cNvSpPr>
            <a:spLocks noGrp="1"/>
          </p:cNvSpPr>
          <p:nvPr>
            <p:ph type="title"/>
          </p:nvPr>
        </p:nvSpPr>
        <p:spPr>
          <a:xfrm>
            <a:off x="628650" y="1295400"/>
            <a:ext cx="7886700" cy="1325563"/>
          </a:xfrm>
        </p:spPr>
        <p:txBody>
          <a:bodyPr/>
          <a:lstStyle/>
          <a:p>
            <a:pPr algn="ctr"/>
            <a:r>
              <a:rPr lang="en-US" b="1" dirty="0">
                <a:solidFill>
                  <a:schemeClr val="accent6">
                    <a:lumMod val="75000"/>
                  </a:schemeClr>
                </a:solidFill>
              </a:rPr>
              <a:t>Hotel Motel Taxes</a:t>
            </a:r>
          </a:p>
        </p:txBody>
      </p:sp>
      <p:sp>
        <p:nvSpPr>
          <p:cNvPr id="3" name="Slide Number Placeholder 2">
            <a:extLst>
              <a:ext uri="{FF2B5EF4-FFF2-40B4-BE49-F238E27FC236}">
                <a16:creationId xmlns:a16="http://schemas.microsoft.com/office/drawing/2014/main" id="{23DAF70E-EB78-45EE-BB5A-17F609B573DE}"/>
              </a:ext>
            </a:extLst>
          </p:cNvPr>
          <p:cNvSpPr>
            <a:spLocks noGrp="1"/>
          </p:cNvSpPr>
          <p:nvPr>
            <p:ph type="sldNum" sz="quarter" idx="12"/>
          </p:nvPr>
        </p:nvSpPr>
        <p:spPr/>
        <p:txBody>
          <a:bodyPr/>
          <a:lstStyle/>
          <a:p>
            <a:pPr>
              <a:defRPr/>
            </a:pPr>
            <a:fld id="{1F8DCCDB-82FC-4F4C-8AA4-E86C19ABBF26}" type="slidenum">
              <a:rPr lang="en-US" smtClean="0"/>
              <a:pPr>
                <a:defRPr/>
              </a:pPr>
              <a:t>44</a:t>
            </a:fld>
            <a:endParaRPr lang="en-US" dirty="0"/>
          </a:p>
        </p:txBody>
      </p:sp>
    </p:spTree>
    <p:extLst>
      <p:ext uri="{BB962C8B-B14F-4D97-AF65-F5344CB8AC3E}">
        <p14:creationId xmlns:p14="http://schemas.microsoft.com/office/powerpoint/2010/main" val="231284826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69744-59BD-E749-8AC1-D5B70A0C0039}"/>
              </a:ext>
            </a:extLst>
          </p:cNvPr>
          <p:cNvSpPr>
            <a:spLocks noGrp="1"/>
          </p:cNvSpPr>
          <p:nvPr>
            <p:ph type="title"/>
          </p:nvPr>
        </p:nvSpPr>
        <p:spPr>
          <a:xfrm>
            <a:off x="631286" y="990600"/>
            <a:ext cx="7886700" cy="881061"/>
          </a:xfrm>
        </p:spPr>
        <p:txBody>
          <a:bodyPr>
            <a:normAutofit fontScale="90000"/>
          </a:bodyPr>
          <a:lstStyle/>
          <a:p>
            <a:pPr algn="ctr"/>
            <a:r>
              <a:rPr lang="en-US" b="1" dirty="0">
                <a:solidFill>
                  <a:schemeClr val="accent6">
                    <a:lumMod val="75000"/>
                  </a:schemeClr>
                </a:solidFill>
              </a:rPr>
              <a:t>Hotel Motel Taxes</a:t>
            </a:r>
            <a:endParaRPr lang="en-US" dirty="0"/>
          </a:p>
        </p:txBody>
      </p:sp>
      <p:sp>
        <p:nvSpPr>
          <p:cNvPr id="3" name="Text Placeholder 2">
            <a:extLst>
              <a:ext uri="{FF2B5EF4-FFF2-40B4-BE49-F238E27FC236}">
                <a16:creationId xmlns:a16="http://schemas.microsoft.com/office/drawing/2014/main" id="{19B3EA6F-6A33-A049-81A1-5E82D3D0510D}"/>
              </a:ext>
            </a:extLst>
          </p:cNvPr>
          <p:cNvSpPr>
            <a:spLocks noGrp="1"/>
          </p:cNvSpPr>
          <p:nvPr>
            <p:ph type="body" idx="1"/>
          </p:nvPr>
        </p:nvSpPr>
        <p:spPr>
          <a:xfrm>
            <a:off x="631286" y="2362200"/>
            <a:ext cx="7886700" cy="3124200"/>
          </a:xfrm>
        </p:spPr>
        <p:txBody>
          <a:bodyPr>
            <a:normAutofit fontScale="62500" lnSpcReduction="20000"/>
          </a:bodyPr>
          <a:lstStyle/>
          <a:p>
            <a:br>
              <a:rPr lang="en-US" b="1" dirty="0">
                <a:solidFill>
                  <a:schemeClr val="accent6">
                    <a:lumMod val="75000"/>
                  </a:schemeClr>
                </a:solidFill>
              </a:rPr>
            </a:br>
            <a:br>
              <a:rPr lang="en-US" b="1" dirty="0">
                <a:solidFill>
                  <a:schemeClr val="accent6">
                    <a:lumMod val="75000"/>
                  </a:schemeClr>
                </a:solidFill>
              </a:rPr>
            </a:br>
            <a:r>
              <a:rPr lang="en-US" sz="4200" b="1" dirty="0">
                <a:solidFill>
                  <a:srgbClr val="00B0F0"/>
                </a:solidFill>
              </a:rPr>
              <a:t>Revenues</a:t>
            </a:r>
            <a:r>
              <a:rPr lang="en-US" sz="4200" b="1" dirty="0">
                <a:solidFill>
                  <a:schemeClr val="accent6">
                    <a:lumMod val="75000"/>
                  </a:schemeClr>
                </a:solidFill>
              </a:rPr>
              <a:t> are estimated at $65,000 for FY 2022/2023 and expenditures and budgeted at $45,000.  51% of the revenue is allocated to the City and 49% of the revenue is allocated to the CVB.  The estimated year-end fund balance is $128,647.53.</a:t>
            </a:r>
          </a:p>
          <a:p>
            <a:endParaRPr lang="en-US" sz="4200" b="1" dirty="0">
              <a:solidFill>
                <a:schemeClr val="accent6">
                  <a:lumMod val="75000"/>
                </a:schemeClr>
              </a:solidFill>
            </a:endParaRPr>
          </a:p>
          <a:p>
            <a:r>
              <a:rPr lang="en-US" sz="4200" b="1" dirty="0">
                <a:solidFill>
                  <a:srgbClr val="00B0F0"/>
                </a:solidFill>
              </a:rPr>
              <a:t>This is an increase of 7% from FY 2021/2022.</a:t>
            </a:r>
            <a:br>
              <a:rPr lang="en-US" sz="4200" b="1" dirty="0">
                <a:solidFill>
                  <a:schemeClr val="accent6">
                    <a:lumMod val="75000"/>
                  </a:schemeClr>
                </a:solidFill>
              </a:rPr>
            </a:br>
            <a:endParaRPr lang="en-US" sz="4200" dirty="0"/>
          </a:p>
        </p:txBody>
      </p:sp>
      <p:sp>
        <p:nvSpPr>
          <p:cNvPr id="4" name="Slide Number Placeholder 3">
            <a:extLst>
              <a:ext uri="{FF2B5EF4-FFF2-40B4-BE49-F238E27FC236}">
                <a16:creationId xmlns:a16="http://schemas.microsoft.com/office/drawing/2014/main" id="{A2D79C30-FC9C-3A4F-9976-EE6662BBE47D}"/>
              </a:ext>
            </a:extLst>
          </p:cNvPr>
          <p:cNvSpPr>
            <a:spLocks noGrp="1"/>
          </p:cNvSpPr>
          <p:nvPr>
            <p:ph type="sldNum" sz="quarter" idx="12"/>
          </p:nvPr>
        </p:nvSpPr>
        <p:spPr/>
        <p:txBody>
          <a:bodyPr/>
          <a:lstStyle/>
          <a:p>
            <a:pPr>
              <a:defRPr/>
            </a:pPr>
            <a:fld id="{6F8CE899-CBAE-4C51-8CF2-1F2A12D5DCA4}" type="slidenum">
              <a:rPr lang="en-US" smtClean="0"/>
              <a:pPr>
                <a:defRPr/>
              </a:pPr>
              <a:t>45</a:t>
            </a:fld>
            <a:endParaRPr lang="en-US" dirty="0"/>
          </a:p>
        </p:txBody>
      </p:sp>
    </p:spTree>
    <p:extLst>
      <p:ext uri="{BB962C8B-B14F-4D97-AF65-F5344CB8AC3E}">
        <p14:creationId xmlns:p14="http://schemas.microsoft.com/office/powerpoint/2010/main" val="39043746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F3D21-904F-441A-9BDA-9F960320F4D1}"/>
              </a:ext>
            </a:extLst>
          </p:cNvPr>
          <p:cNvSpPr>
            <a:spLocks noGrp="1"/>
          </p:cNvSpPr>
          <p:nvPr>
            <p:ph type="title"/>
          </p:nvPr>
        </p:nvSpPr>
        <p:spPr/>
        <p:txBody>
          <a:bodyPr>
            <a:normAutofit/>
          </a:bodyPr>
          <a:lstStyle/>
          <a:p>
            <a:pPr algn="ctr"/>
            <a:r>
              <a:rPr lang="en-US" sz="3200" b="1" dirty="0">
                <a:solidFill>
                  <a:schemeClr val="accent6">
                    <a:lumMod val="75000"/>
                  </a:schemeClr>
                </a:solidFill>
              </a:rPr>
              <a:t>Hotel Motel Tax</a:t>
            </a:r>
          </a:p>
        </p:txBody>
      </p:sp>
      <p:sp>
        <p:nvSpPr>
          <p:cNvPr id="4" name="Slide Number Placeholder 3">
            <a:extLst>
              <a:ext uri="{FF2B5EF4-FFF2-40B4-BE49-F238E27FC236}">
                <a16:creationId xmlns:a16="http://schemas.microsoft.com/office/drawing/2014/main" id="{B42DCCCD-7974-41D4-A669-C5CD600B64AB}"/>
              </a:ext>
            </a:extLst>
          </p:cNvPr>
          <p:cNvSpPr>
            <a:spLocks noGrp="1"/>
          </p:cNvSpPr>
          <p:nvPr>
            <p:ph type="sldNum" sz="quarter" idx="12"/>
          </p:nvPr>
        </p:nvSpPr>
        <p:spPr/>
        <p:txBody>
          <a:bodyPr/>
          <a:lstStyle/>
          <a:p>
            <a:pPr>
              <a:defRPr/>
            </a:pPr>
            <a:fld id="{80814E69-42A8-420E-9226-039D8B6CD93C}" type="slidenum">
              <a:rPr lang="en-US" smtClean="0"/>
              <a:pPr>
                <a:defRPr/>
              </a:pPr>
              <a:t>46</a:t>
            </a:fld>
            <a:endParaRPr lang="en-US" dirty="0"/>
          </a:p>
        </p:txBody>
      </p:sp>
      <p:graphicFrame>
        <p:nvGraphicFramePr>
          <p:cNvPr id="7" name="Table 7">
            <a:extLst>
              <a:ext uri="{FF2B5EF4-FFF2-40B4-BE49-F238E27FC236}">
                <a16:creationId xmlns:a16="http://schemas.microsoft.com/office/drawing/2014/main" id="{639D7F10-424C-4AA2-982D-1D11AEE94F4D}"/>
              </a:ext>
            </a:extLst>
          </p:cNvPr>
          <p:cNvGraphicFramePr>
            <a:graphicFrameLocks noGrp="1"/>
          </p:cNvGraphicFramePr>
          <p:nvPr>
            <p:ph type="tbl" idx="1"/>
            <p:extLst>
              <p:ext uri="{D42A27DB-BD31-4B8C-83A1-F6EECF244321}">
                <p14:modId xmlns:p14="http://schemas.microsoft.com/office/powerpoint/2010/main" val="64215066"/>
              </p:ext>
            </p:extLst>
          </p:nvPr>
        </p:nvGraphicFramePr>
        <p:xfrm>
          <a:off x="2437288" y="1524000"/>
          <a:ext cx="4269424" cy="3708400"/>
        </p:xfrm>
        <a:graphic>
          <a:graphicData uri="http://schemas.openxmlformats.org/drawingml/2006/table">
            <a:tbl>
              <a:tblPr firstRow="1" bandRow="1">
                <a:tableStyleId>{073A0DAA-6AF3-43AB-8588-CEC1D06C72B9}</a:tableStyleId>
              </a:tblPr>
              <a:tblGrid>
                <a:gridCol w="787718">
                  <a:extLst>
                    <a:ext uri="{9D8B030D-6E8A-4147-A177-3AD203B41FA5}">
                      <a16:colId xmlns:a16="http://schemas.microsoft.com/office/drawing/2014/main" val="4159928875"/>
                    </a:ext>
                  </a:extLst>
                </a:gridCol>
                <a:gridCol w="1276668">
                  <a:extLst>
                    <a:ext uri="{9D8B030D-6E8A-4147-A177-3AD203B41FA5}">
                      <a16:colId xmlns:a16="http://schemas.microsoft.com/office/drawing/2014/main" val="480420254"/>
                    </a:ext>
                  </a:extLst>
                </a:gridCol>
                <a:gridCol w="2205038">
                  <a:extLst>
                    <a:ext uri="{9D8B030D-6E8A-4147-A177-3AD203B41FA5}">
                      <a16:colId xmlns:a16="http://schemas.microsoft.com/office/drawing/2014/main" val="2074342598"/>
                    </a:ext>
                  </a:extLst>
                </a:gridCol>
              </a:tblGrid>
              <a:tr h="370840">
                <a:tc>
                  <a:txBody>
                    <a:bodyPr/>
                    <a:lstStyle/>
                    <a:p>
                      <a:r>
                        <a:rPr lang="en-US" dirty="0"/>
                        <a:t>FY</a:t>
                      </a:r>
                    </a:p>
                  </a:txBody>
                  <a:tcPr/>
                </a:tc>
                <a:tc>
                  <a:txBody>
                    <a:bodyPr/>
                    <a:lstStyle/>
                    <a:p>
                      <a:pPr algn="r"/>
                      <a:r>
                        <a:rPr lang="en-US" dirty="0"/>
                        <a:t>Amount</a:t>
                      </a:r>
                    </a:p>
                  </a:txBody>
                  <a:tcPr/>
                </a:tc>
                <a:tc>
                  <a:txBody>
                    <a:bodyPr/>
                    <a:lstStyle/>
                    <a:p>
                      <a:pPr algn="r"/>
                      <a:r>
                        <a:rPr lang="en-US" dirty="0"/>
                        <a:t>% Increase/Decrease</a:t>
                      </a:r>
                    </a:p>
                  </a:txBody>
                  <a:tcPr/>
                </a:tc>
                <a:extLst>
                  <a:ext uri="{0D108BD9-81ED-4DB2-BD59-A6C34878D82A}">
                    <a16:rowId xmlns:a16="http://schemas.microsoft.com/office/drawing/2014/main" val="3748285255"/>
                  </a:ext>
                </a:extLst>
              </a:tr>
              <a:tr h="370840">
                <a:tc>
                  <a:txBody>
                    <a:bodyPr/>
                    <a:lstStyle/>
                    <a:p>
                      <a:r>
                        <a:rPr lang="en-US" dirty="0"/>
                        <a:t>12/13</a:t>
                      </a:r>
                    </a:p>
                  </a:txBody>
                  <a:tcPr/>
                </a:tc>
                <a:tc>
                  <a:txBody>
                    <a:bodyPr/>
                    <a:lstStyle/>
                    <a:p>
                      <a:pPr algn="r"/>
                      <a:r>
                        <a:rPr lang="en-US" dirty="0"/>
                        <a:t>$33,026.14</a:t>
                      </a:r>
                    </a:p>
                  </a:txBody>
                  <a:tcPr/>
                </a:tc>
                <a:tc>
                  <a:txBody>
                    <a:bodyPr/>
                    <a:lstStyle/>
                    <a:p>
                      <a:pPr algn="r"/>
                      <a:endParaRPr lang="en-US" dirty="0"/>
                    </a:p>
                  </a:txBody>
                  <a:tcPr/>
                </a:tc>
                <a:extLst>
                  <a:ext uri="{0D108BD9-81ED-4DB2-BD59-A6C34878D82A}">
                    <a16:rowId xmlns:a16="http://schemas.microsoft.com/office/drawing/2014/main" val="1306568974"/>
                  </a:ext>
                </a:extLst>
              </a:tr>
              <a:tr h="370840">
                <a:tc>
                  <a:txBody>
                    <a:bodyPr/>
                    <a:lstStyle/>
                    <a:p>
                      <a:r>
                        <a:rPr lang="en-US" dirty="0"/>
                        <a:t>13/14</a:t>
                      </a:r>
                    </a:p>
                  </a:txBody>
                  <a:tcPr/>
                </a:tc>
                <a:tc>
                  <a:txBody>
                    <a:bodyPr/>
                    <a:lstStyle/>
                    <a:p>
                      <a:pPr algn="r"/>
                      <a:r>
                        <a:rPr lang="en-US" dirty="0"/>
                        <a:t>31,102.68</a:t>
                      </a:r>
                    </a:p>
                  </a:txBody>
                  <a:tcPr/>
                </a:tc>
                <a:tc>
                  <a:txBody>
                    <a:bodyPr/>
                    <a:lstStyle/>
                    <a:p>
                      <a:pPr algn="r"/>
                      <a:r>
                        <a:rPr lang="en-US" dirty="0"/>
                        <a:t>24%</a:t>
                      </a:r>
                    </a:p>
                  </a:txBody>
                  <a:tcPr/>
                </a:tc>
                <a:extLst>
                  <a:ext uri="{0D108BD9-81ED-4DB2-BD59-A6C34878D82A}">
                    <a16:rowId xmlns:a16="http://schemas.microsoft.com/office/drawing/2014/main" val="1411381670"/>
                  </a:ext>
                </a:extLst>
              </a:tr>
              <a:tr h="370840">
                <a:tc>
                  <a:txBody>
                    <a:bodyPr/>
                    <a:lstStyle/>
                    <a:p>
                      <a:r>
                        <a:rPr lang="en-US" dirty="0"/>
                        <a:t>14/15</a:t>
                      </a:r>
                    </a:p>
                  </a:txBody>
                  <a:tcPr/>
                </a:tc>
                <a:tc>
                  <a:txBody>
                    <a:bodyPr/>
                    <a:lstStyle/>
                    <a:p>
                      <a:pPr algn="r"/>
                      <a:r>
                        <a:rPr lang="en-US" dirty="0"/>
                        <a:t>40,884.06</a:t>
                      </a:r>
                    </a:p>
                  </a:txBody>
                  <a:tcPr/>
                </a:tc>
                <a:tc>
                  <a:txBody>
                    <a:bodyPr/>
                    <a:lstStyle/>
                    <a:p>
                      <a:pPr algn="r"/>
                      <a:r>
                        <a:rPr lang="en-US" dirty="0"/>
                        <a:t>8%</a:t>
                      </a:r>
                    </a:p>
                  </a:txBody>
                  <a:tcPr/>
                </a:tc>
                <a:extLst>
                  <a:ext uri="{0D108BD9-81ED-4DB2-BD59-A6C34878D82A}">
                    <a16:rowId xmlns:a16="http://schemas.microsoft.com/office/drawing/2014/main" val="905664830"/>
                  </a:ext>
                </a:extLst>
              </a:tr>
              <a:tr h="370840">
                <a:tc>
                  <a:txBody>
                    <a:bodyPr/>
                    <a:lstStyle/>
                    <a:p>
                      <a:r>
                        <a:rPr lang="en-US" dirty="0"/>
                        <a:t>15/16</a:t>
                      </a:r>
                    </a:p>
                  </a:txBody>
                  <a:tcPr/>
                </a:tc>
                <a:tc>
                  <a:txBody>
                    <a:bodyPr/>
                    <a:lstStyle/>
                    <a:p>
                      <a:pPr algn="r"/>
                      <a:r>
                        <a:rPr lang="en-US" dirty="0"/>
                        <a:t>44,538.13</a:t>
                      </a:r>
                    </a:p>
                  </a:txBody>
                  <a:tcPr/>
                </a:tc>
                <a:tc>
                  <a:txBody>
                    <a:bodyPr/>
                    <a:lstStyle/>
                    <a:p>
                      <a:pPr algn="r"/>
                      <a:r>
                        <a:rPr lang="en-US" dirty="0"/>
                        <a:t>8%</a:t>
                      </a:r>
                    </a:p>
                  </a:txBody>
                  <a:tcPr/>
                </a:tc>
                <a:extLst>
                  <a:ext uri="{0D108BD9-81ED-4DB2-BD59-A6C34878D82A}">
                    <a16:rowId xmlns:a16="http://schemas.microsoft.com/office/drawing/2014/main" val="1715723364"/>
                  </a:ext>
                </a:extLst>
              </a:tr>
              <a:tr h="370840">
                <a:tc>
                  <a:txBody>
                    <a:bodyPr/>
                    <a:lstStyle/>
                    <a:p>
                      <a:r>
                        <a:rPr lang="en-US" dirty="0"/>
                        <a:t>16/17</a:t>
                      </a:r>
                    </a:p>
                  </a:txBody>
                  <a:tcPr/>
                </a:tc>
                <a:tc>
                  <a:txBody>
                    <a:bodyPr/>
                    <a:lstStyle/>
                    <a:p>
                      <a:pPr algn="r"/>
                      <a:r>
                        <a:rPr lang="en-US" dirty="0"/>
                        <a:t>43,749.16</a:t>
                      </a:r>
                    </a:p>
                  </a:txBody>
                  <a:tcPr/>
                </a:tc>
                <a:tc>
                  <a:txBody>
                    <a:bodyPr/>
                    <a:lstStyle/>
                    <a:p>
                      <a:pPr algn="r"/>
                      <a:r>
                        <a:rPr lang="en-US" dirty="0"/>
                        <a:t>-2%</a:t>
                      </a:r>
                    </a:p>
                  </a:txBody>
                  <a:tcPr/>
                </a:tc>
                <a:extLst>
                  <a:ext uri="{0D108BD9-81ED-4DB2-BD59-A6C34878D82A}">
                    <a16:rowId xmlns:a16="http://schemas.microsoft.com/office/drawing/2014/main" val="2431595903"/>
                  </a:ext>
                </a:extLst>
              </a:tr>
              <a:tr h="370840">
                <a:tc>
                  <a:txBody>
                    <a:bodyPr/>
                    <a:lstStyle/>
                    <a:p>
                      <a:r>
                        <a:rPr lang="en-US" dirty="0"/>
                        <a:t>17/18</a:t>
                      </a:r>
                    </a:p>
                  </a:txBody>
                  <a:tcPr/>
                </a:tc>
                <a:tc>
                  <a:txBody>
                    <a:bodyPr/>
                    <a:lstStyle/>
                    <a:p>
                      <a:pPr algn="r"/>
                      <a:r>
                        <a:rPr lang="en-US" dirty="0"/>
                        <a:t>30,115.36</a:t>
                      </a:r>
                    </a:p>
                  </a:txBody>
                  <a:tcPr/>
                </a:tc>
                <a:tc>
                  <a:txBody>
                    <a:bodyPr/>
                    <a:lstStyle/>
                    <a:p>
                      <a:pPr algn="r"/>
                      <a:r>
                        <a:rPr lang="en-US" dirty="0"/>
                        <a:t>-31%</a:t>
                      </a:r>
                    </a:p>
                  </a:txBody>
                  <a:tcPr/>
                </a:tc>
                <a:extLst>
                  <a:ext uri="{0D108BD9-81ED-4DB2-BD59-A6C34878D82A}">
                    <a16:rowId xmlns:a16="http://schemas.microsoft.com/office/drawing/2014/main" val="2996561269"/>
                  </a:ext>
                </a:extLst>
              </a:tr>
              <a:tr h="370840">
                <a:tc>
                  <a:txBody>
                    <a:bodyPr/>
                    <a:lstStyle/>
                    <a:p>
                      <a:r>
                        <a:rPr lang="en-US" dirty="0"/>
                        <a:t>18/19</a:t>
                      </a:r>
                    </a:p>
                  </a:txBody>
                  <a:tcPr/>
                </a:tc>
                <a:tc>
                  <a:txBody>
                    <a:bodyPr/>
                    <a:lstStyle/>
                    <a:p>
                      <a:pPr algn="r"/>
                      <a:r>
                        <a:rPr lang="en-US" dirty="0"/>
                        <a:t>45,482.64</a:t>
                      </a:r>
                    </a:p>
                  </a:txBody>
                  <a:tcPr/>
                </a:tc>
                <a:tc>
                  <a:txBody>
                    <a:bodyPr/>
                    <a:lstStyle/>
                    <a:p>
                      <a:pPr algn="r"/>
                      <a:r>
                        <a:rPr lang="en-US" dirty="0"/>
                        <a:t>34%</a:t>
                      </a:r>
                    </a:p>
                  </a:txBody>
                  <a:tcPr/>
                </a:tc>
                <a:extLst>
                  <a:ext uri="{0D108BD9-81ED-4DB2-BD59-A6C34878D82A}">
                    <a16:rowId xmlns:a16="http://schemas.microsoft.com/office/drawing/2014/main" val="3630150980"/>
                  </a:ext>
                </a:extLst>
              </a:tr>
              <a:tr h="370840">
                <a:tc>
                  <a:txBody>
                    <a:bodyPr/>
                    <a:lstStyle/>
                    <a:p>
                      <a:r>
                        <a:rPr lang="en-US" dirty="0"/>
                        <a:t>19/20</a:t>
                      </a:r>
                    </a:p>
                  </a:txBody>
                  <a:tcPr/>
                </a:tc>
                <a:tc>
                  <a:txBody>
                    <a:bodyPr/>
                    <a:lstStyle/>
                    <a:p>
                      <a:pPr algn="r"/>
                      <a:r>
                        <a:rPr lang="en-US" dirty="0"/>
                        <a:t>55,904.80</a:t>
                      </a:r>
                    </a:p>
                  </a:txBody>
                  <a:tcPr/>
                </a:tc>
                <a:tc>
                  <a:txBody>
                    <a:bodyPr/>
                    <a:lstStyle/>
                    <a:p>
                      <a:pPr algn="r"/>
                      <a:r>
                        <a:rPr lang="en-US" dirty="0"/>
                        <a:t>19%</a:t>
                      </a:r>
                    </a:p>
                  </a:txBody>
                  <a:tcPr/>
                </a:tc>
                <a:extLst>
                  <a:ext uri="{0D108BD9-81ED-4DB2-BD59-A6C34878D82A}">
                    <a16:rowId xmlns:a16="http://schemas.microsoft.com/office/drawing/2014/main" val="269494013"/>
                  </a:ext>
                </a:extLst>
              </a:tr>
              <a:tr h="370840">
                <a:tc>
                  <a:txBody>
                    <a:bodyPr/>
                    <a:lstStyle/>
                    <a:p>
                      <a:r>
                        <a:rPr lang="en-US" dirty="0"/>
                        <a:t>20/21</a:t>
                      </a:r>
                    </a:p>
                  </a:txBody>
                  <a:tcPr/>
                </a:tc>
                <a:tc>
                  <a:txBody>
                    <a:bodyPr/>
                    <a:lstStyle/>
                    <a:p>
                      <a:pPr algn="r"/>
                      <a:r>
                        <a:rPr lang="en-US" dirty="0"/>
                        <a:t>51,861.46</a:t>
                      </a:r>
                    </a:p>
                  </a:txBody>
                  <a:tcPr/>
                </a:tc>
                <a:tc>
                  <a:txBody>
                    <a:bodyPr/>
                    <a:lstStyle/>
                    <a:p>
                      <a:pPr algn="r"/>
                      <a:r>
                        <a:rPr lang="en-US" dirty="0"/>
                        <a:t>-7%</a:t>
                      </a:r>
                    </a:p>
                  </a:txBody>
                  <a:tcPr/>
                </a:tc>
                <a:extLst>
                  <a:ext uri="{0D108BD9-81ED-4DB2-BD59-A6C34878D82A}">
                    <a16:rowId xmlns:a16="http://schemas.microsoft.com/office/drawing/2014/main" val="2239538856"/>
                  </a:ext>
                </a:extLst>
              </a:tr>
            </a:tbl>
          </a:graphicData>
        </a:graphic>
      </p:graphicFrame>
    </p:spTree>
    <p:extLst>
      <p:ext uri="{BB962C8B-B14F-4D97-AF65-F5344CB8AC3E}">
        <p14:creationId xmlns:p14="http://schemas.microsoft.com/office/powerpoint/2010/main" val="331644902"/>
      </p:ext>
    </p:extLst>
  </p:cSld>
  <p:clrMapOvr>
    <a:overrideClrMapping bg1="lt1" tx1="dk1" bg2="lt2" tx2="dk2" accent1="accent1" accent2="accent2" accent3="accent3" accent4="accent4" accent5="accent5" accent6="accent6" hlink="hlink" folHlink="folHlink"/>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C7009-FC32-4C37-9063-5CD927ECB141}"/>
              </a:ext>
            </a:extLst>
          </p:cNvPr>
          <p:cNvSpPr>
            <a:spLocks noGrp="1"/>
          </p:cNvSpPr>
          <p:nvPr>
            <p:ph type="title"/>
          </p:nvPr>
        </p:nvSpPr>
        <p:spPr>
          <a:xfrm>
            <a:off x="628650" y="1676400"/>
            <a:ext cx="7886700" cy="1333337"/>
          </a:xfrm>
        </p:spPr>
        <p:txBody>
          <a:bodyPr>
            <a:normAutofit/>
          </a:bodyPr>
          <a:lstStyle/>
          <a:p>
            <a:pPr algn="ctr"/>
            <a:r>
              <a:rPr lang="en-US" sz="4000" b="1" dirty="0">
                <a:solidFill>
                  <a:schemeClr val="accent6">
                    <a:lumMod val="75000"/>
                  </a:schemeClr>
                </a:solidFill>
              </a:rPr>
              <a:t>Capital Projects and Capital Equipment Reserves</a:t>
            </a:r>
          </a:p>
        </p:txBody>
      </p:sp>
      <p:sp>
        <p:nvSpPr>
          <p:cNvPr id="3" name="Slide Number Placeholder 2">
            <a:extLst>
              <a:ext uri="{FF2B5EF4-FFF2-40B4-BE49-F238E27FC236}">
                <a16:creationId xmlns:a16="http://schemas.microsoft.com/office/drawing/2014/main" id="{A2568A65-FAF9-4315-A9A5-4D8F6A101332}"/>
              </a:ext>
            </a:extLst>
          </p:cNvPr>
          <p:cNvSpPr>
            <a:spLocks noGrp="1"/>
          </p:cNvSpPr>
          <p:nvPr>
            <p:ph type="sldNum" sz="quarter" idx="12"/>
          </p:nvPr>
        </p:nvSpPr>
        <p:spPr/>
        <p:txBody>
          <a:bodyPr/>
          <a:lstStyle/>
          <a:p>
            <a:pPr>
              <a:defRPr/>
            </a:pPr>
            <a:fld id="{1F8DCCDB-82FC-4F4C-8AA4-E86C19ABBF26}" type="slidenum">
              <a:rPr lang="en-US" smtClean="0"/>
              <a:pPr>
                <a:defRPr/>
              </a:pPr>
              <a:t>47</a:t>
            </a:fld>
            <a:endParaRPr lang="en-US" dirty="0"/>
          </a:p>
        </p:txBody>
      </p:sp>
    </p:spTree>
    <p:extLst>
      <p:ext uri="{BB962C8B-B14F-4D97-AF65-F5344CB8AC3E}">
        <p14:creationId xmlns:p14="http://schemas.microsoft.com/office/powerpoint/2010/main" val="21481487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Table Placeholder 4"/>
          <p:cNvGraphicFramePr>
            <a:graphicFrameLocks noGrp="1"/>
          </p:cNvGraphicFramePr>
          <p:nvPr>
            <p:ph type="tbl" idx="1"/>
            <p:extLst>
              <p:ext uri="{D42A27DB-BD31-4B8C-83A1-F6EECF244321}">
                <p14:modId xmlns:p14="http://schemas.microsoft.com/office/powerpoint/2010/main" val="3050349026"/>
              </p:ext>
            </p:extLst>
          </p:nvPr>
        </p:nvGraphicFramePr>
        <p:xfrm>
          <a:off x="332534" y="911439"/>
          <a:ext cx="8478932" cy="5640612"/>
        </p:xfrm>
        <a:graphic>
          <a:graphicData uri="http://schemas.openxmlformats.org/drawingml/2006/table">
            <a:tbl>
              <a:tblPr firstRow="1" bandRow="1">
                <a:tableStyleId>{073A0DAA-6AF3-43AB-8588-CEC1D06C72B9}</a:tableStyleId>
              </a:tblPr>
              <a:tblGrid>
                <a:gridCol w="3325066">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3553666">
                  <a:extLst>
                    <a:ext uri="{9D8B030D-6E8A-4147-A177-3AD203B41FA5}">
                      <a16:colId xmlns:a16="http://schemas.microsoft.com/office/drawing/2014/main" val="20002"/>
                    </a:ext>
                  </a:extLst>
                </a:gridCol>
              </a:tblGrid>
              <a:tr h="403450">
                <a:tc>
                  <a:txBody>
                    <a:bodyPr/>
                    <a:lstStyle/>
                    <a:p>
                      <a:pPr algn="ctr"/>
                      <a:r>
                        <a:rPr lang="en-US" sz="1600" dirty="0"/>
                        <a:t>Project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600" dirty="0"/>
                        <a:t>Amount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600" dirty="0"/>
                        <a:t>Funding</a:t>
                      </a:r>
                      <a:endParaRPr lang="en-US" sz="1600" baseline="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0"/>
                  </a:ext>
                </a:extLst>
              </a:tr>
              <a:tr h="324678">
                <a:tc>
                  <a:txBody>
                    <a:bodyPr/>
                    <a:lstStyle/>
                    <a:p>
                      <a:pPr algn="ctr"/>
                      <a:r>
                        <a:rPr lang="en-US" sz="1300" b="1" dirty="0">
                          <a:solidFill>
                            <a:schemeClr val="tx1"/>
                          </a:solidFill>
                        </a:rPr>
                        <a:t>Sidewalks</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300" b="1" dirty="0">
                          <a:solidFill>
                            <a:schemeClr val="tx1"/>
                          </a:solidFill>
                        </a:rPr>
                        <a:t>$      10,000</a:t>
                      </a:r>
                      <a:endParaRPr lang="en-US" sz="1300" b="1" dirty="0">
                        <a:solidFill>
                          <a:schemeClr val="tx1"/>
                        </a:solidFill>
                        <a:latin typeface="+mn-lt"/>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300" b="1" dirty="0">
                          <a:solidFill>
                            <a:schemeClr val="tx1"/>
                          </a:solidFill>
                        </a:rPr>
                        <a:t>Lost 10,000</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726208">
                <a:tc>
                  <a:txBody>
                    <a:bodyPr/>
                    <a:lstStyle/>
                    <a:p>
                      <a:pPr algn="ctr"/>
                      <a:r>
                        <a:rPr lang="en-US" sz="1300" b="1" baseline="0" dirty="0">
                          <a:solidFill>
                            <a:schemeClr val="tx1"/>
                          </a:solidFill>
                        </a:rPr>
                        <a:t>Fire Dept. – Training Site Improvements, Fire Engine, Hose, Hose Nozzles, &amp; Extrication Tools</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300" b="1" dirty="0">
                          <a:solidFill>
                            <a:schemeClr val="tx1"/>
                          </a:solidFill>
                        </a:rPr>
                        <a:t>$     642,653</a:t>
                      </a:r>
                      <a:endParaRPr lang="en-US" sz="1300" b="1" dirty="0">
                        <a:solidFill>
                          <a:schemeClr val="tx1"/>
                        </a:solidFill>
                        <a:latin typeface="+mn-lt"/>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300" b="1" dirty="0">
                          <a:solidFill>
                            <a:schemeClr val="tx1"/>
                          </a:solidFill>
                        </a:rPr>
                        <a:t>General Fund 10,000 &amp; Fire Capital Reserve</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2"/>
                  </a:ext>
                </a:extLst>
              </a:tr>
              <a:tr h="355035">
                <a:tc>
                  <a:txBody>
                    <a:bodyPr/>
                    <a:lstStyle/>
                    <a:p>
                      <a:pPr algn="ctr"/>
                      <a:r>
                        <a:rPr lang="en-US" sz="1300" b="1" dirty="0">
                          <a:solidFill>
                            <a:schemeClr val="tx1"/>
                          </a:solidFill>
                        </a:rPr>
                        <a:t>Gear Ave. Trail Phase #2</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300" b="1" dirty="0">
                          <a:solidFill>
                            <a:schemeClr val="tx1"/>
                          </a:solidFill>
                        </a:rPr>
                        <a:t>$      900,000</a:t>
                      </a:r>
                      <a:endParaRPr lang="en-US" sz="1300" b="1" dirty="0">
                        <a:solidFill>
                          <a:schemeClr val="tx1"/>
                        </a:solidFill>
                        <a:latin typeface="+mn-lt"/>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300" b="1" dirty="0">
                          <a:solidFill>
                            <a:schemeClr val="tx1"/>
                          </a:solidFill>
                        </a:rPr>
                        <a:t>TAP Grant 275,357</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40294732"/>
                  </a:ext>
                </a:extLst>
              </a:tr>
              <a:tr h="322759">
                <a:tc>
                  <a:txBody>
                    <a:bodyPr/>
                    <a:lstStyle/>
                    <a:p>
                      <a:pPr algn="ctr"/>
                      <a:r>
                        <a:rPr lang="en-US" sz="1300" b="1" dirty="0">
                          <a:solidFill>
                            <a:schemeClr val="tx1"/>
                          </a:solidFill>
                        </a:rPr>
                        <a:t>Parks – </a:t>
                      </a:r>
                      <a:r>
                        <a:rPr lang="en-US" sz="1300" b="1" dirty="0" err="1">
                          <a:solidFill>
                            <a:schemeClr val="tx1"/>
                          </a:solidFill>
                        </a:rPr>
                        <a:t>Kaboda</a:t>
                      </a:r>
                      <a:r>
                        <a:rPr lang="en-US" sz="1300" b="1" dirty="0">
                          <a:solidFill>
                            <a:schemeClr val="tx1"/>
                          </a:solidFill>
                        </a:rPr>
                        <a:t> Mower</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300" b="1" dirty="0">
                          <a:solidFill>
                            <a:schemeClr val="tx1"/>
                          </a:solidFill>
                        </a:rPr>
                        <a:t>$        8,100</a:t>
                      </a:r>
                      <a:endParaRPr lang="en-US" sz="1300" b="1" dirty="0">
                        <a:solidFill>
                          <a:schemeClr val="tx1"/>
                        </a:solidFill>
                        <a:latin typeface="+mn-lt"/>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300" b="1" dirty="0">
                          <a:solidFill>
                            <a:schemeClr val="tx1"/>
                          </a:solidFill>
                        </a:rPr>
                        <a:t>Parks Capital Reserve Fund</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575164461"/>
                  </a:ext>
                </a:extLst>
              </a:tr>
              <a:tr h="726208">
                <a:tc>
                  <a:txBody>
                    <a:bodyPr/>
                    <a:lstStyle/>
                    <a:p>
                      <a:pPr algn="ctr"/>
                      <a:r>
                        <a:rPr lang="en-US" sz="1300" b="1" dirty="0">
                          <a:solidFill>
                            <a:schemeClr val="tx1"/>
                          </a:solidFill>
                        </a:rPr>
                        <a:t>Police Department – New Squad Car, Body Cameras,  Drug Task Force Car, &amp; RMS Software</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300" b="1" dirty="0">
                          <a:solidFill>
                            <a:schemeClr val="tx1"/>
                          </a:solidFill>
                        </a:rPr>
                        <a:t>$       70,300</a:t>
                      </a:r>
                      <a:endParaRPr lang="en-US" sz="1300" b="1" dirty="0">
                        <a:solidFill>
                          <a:schemeClr val="tx1"/>
                        </a:solidFill>
                        <a:latin typeface="+mn-lt"/>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300" b="1" dirty="0">
                          <a:solidFill>
                            <a:schemeClr val="tx1"/>
                          </a:solidFill>
                        </a:rPr>
                        <a:t>Police Capital Reserve Fund</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306621">
                <a:tc>
                  <a:txBody>
                    <a:bodyPr/>
                    <a:lstStyle/>
                    <a:p>
                      <a:pPr algn="ctr"/>
                      <a:r>
                        <a:rPr lang="en-US" sz="1300" b="1" dirty="0">
                          <a:solidFill>
                            <a:schemeClr val="tx1"/>
                          </a:solidFill>
                        </a:rPr>
                        <a:t>HMA </a:t>
                      </a:r>
                      <a:r>
                        <a:rPr lang="en-US" sz="1300" b="1" dirty="0" err="1">
                          <a:solidFill>
                            <a:schemeClr val="tx1"/>
                          </a:solidFill>
                        </a:rPr>
                        <a:t>Crackfill</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algn="ctr" defTabSz="457200" rtl="0" eaLnBrk="1" latinLnBrk="0" hangingPunct="1"/>
                      <a:r>
                        <a:rPr lang="en-US" sz="1300" b="1" kern="1200" dirty="0">
                          <a:solidFill>
                            <a:schemeClr val="tx1"/>
                          </a:solidFill>
                        </a:rPr>
                        <a:t>$       68,000</a:t>
                      </a:r>
                      <a:endParaRPr lang="en-US" sz="1300" b="1" kern="1200" dirty="0">
                        <a:solidFill>
                          <a:schemeClr val="tx1"/>
                        </a:solidFill>
                        <a:latin typeface="+mn-lt"/>
                        <a:ea typeface="+mn-ea"/>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300" b="1" dirty="0">
                          <a:solidFill>
                            <a:schemeClr val="tx1"/>
                          </a:solidFill>
                        </a:rPr>
                        <a:t>Road Use Funds 68,000</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4"/>
                  </a:ext>
                </a:extLst>
              </a:tr>
              <a:tr h="306621">
                <a:tc>
                  <a:txBody>
                    <a:bodyPr/>
                    <a:lstStyle/>
                    <a:p>
                      <a:pPr algn="ctr"/>
                      <a:r>
                        <a:rPr lang="en-US" sz="1300" b="1" dirty="0">
                          <a:solidFill>
                            <a:schemeClr val="tx1"/>
                          </a:solidFill>
                        </a:rPr>
                        <a:t>Seal Coating</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457200" rtl="0" eaLnBrk="1" latinLnBrk="0" hangingPunct="1"/>
                      <a:r>
                        <a:rPr lang="en-US" sz="1300" b="1" kern="1200" dirty="0">
                          <a:solidFill>
                            <a:schemeClr val="tx1"/>
                          </a:solidFill>
                        </a:rPr>
                        <a:t>$       15,000</a:t>
                      </a:r>
                      <a:endParaRPr lang="en-US" sz="1300" b="1" kern="1200" dirty="0">
                        <a:solidFill>
                          <a:schemeClr val="tx1"/>
                        </a:solidFill>
                        <a:latin typeface="+mn-lt"/>
                        <a:ea typeface="+mn-ea"/>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300" b="1" dirty="0">
                          <a:solidFill>
                            <a:schemeClr val="tx1"/>
                          </a:solidFill>
                        </a:rPr>
                        <a:t>Road Use Funds 15,000</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41681018"/>
                  </a:ext>
                </a:extLst>
              </a:tr>
              <a:tr h="306621">
                <a:tc>
                  <a:txBody>
                    <a:bodyPr/>
                    <a:lstStyle/>
                    <a:p>
                      <a:pPr algn="ctr"/>
                      <a:r>
                        <a:rPr lang="en-US" sz="1300" b="1" dirty="0">
                          <a:solidFill>
                            <a:schemeClr val="tx1"/>
                          </a:solidFill>
                        </a:rPr>
                        <a:t>Water Tower </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algn="ctr" defTabSz="457200" rtl="0" eaLnBrk="1" latinLnBrk="0" hangingPunct="1"/>
                      <a:r>
                        <a:rPr lang="en-US" sz="1300" b="1" kern="1200" dirty="0">
                          <a:solidFill>
                            <a:schemeClr val="tx1"/>
                          </a:solidFill>
                        </a:rPr>
                        <a:t>$     500,000</a:t>
                      </a:r>
                      <a:endParaRPr lang="en-US" sz="1300" b="1" kern="1200" dirty="0">
                        <a:solidFill>
                          <a:schemeClr val="tx1"/>
                        </a:solidFill>
                        <a:latin typeface="+mn-lt"/>
                        <a:ea typeface="+mn-ea"/>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300" b="1" dirty="0">
                          <a:solidFill>
                            <a:schemeClr val="tx1"/>
                          </a:solidFill>
                        </a:rPr>
                        <a:t>ARPA Funds</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479563777"/>
                  </a:ext>
                </a:extLst>
              </a:tr>
              <a:tr h="306621">
                <a:tc>
                  <a:txBody>
                    <a:bodyPr/>
                    <a:lstStyle/>
                    <a:p>
                      <a:pPr algn="ctr"/>
                      <a:r>
                        <a:rPr lang="en-US" sz="1300" b="1" dirty="0">
                          <a:solidFill>
                            <a:schemeClr val="tx1"/>
                          </a:solidFill>
                        </a:rPr>
                        <a:t>Mt Pleasant Street Phase #2</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300" b="1" dirty="0">
                          <a:solidFill>
                            <a:schemeClr val="tx1"/>
                          </a:solidFill>
                        </a:rPr>
                        <a:t>$     875,000</a:t>
                      </a:r>
                      <a:endParaRPr lang="en-US" sz="1300" b="1" dirty="0">
                        <a:solidFill>
                          <a:schemeClr val="tx1"/>
                        </a:solidFill>
                        <a:latin typeface="+mn-lt"/>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300" b="1" dirty="0">
                          <a:solidFill>
                            <a:schemeClr val="tx1"/>
                          </a:solidFill>
                        </a:rPr>
                        <a:t>SWAP Funds 374,637 &amp; Funds from SRF</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60870075"/>
                  </a:ext>
                </a:extLst>
              </a:tr>
              <a:tr h="306621">
                <a:tc>
                  <a:txBody>
                    <a:bodyPr/>
                    <a:lstStyle/>
                    <a:p>
                      <a:pPr algn="ctr"/>
                      <a:r>
                        <a:rPr lang="en-US" sz="1300" b="1" dirty="0">
                          <a:solidFill>
                            <a:schemeClr val="tx1"/>
                          </a:solidFill>
                        </a:rPr>
                        <a:t>Water Main Repair</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300" b="1" dirty="0">
                          <a:solidFill>
                            <a:schemeClr val="tx1"/>
                          </a:solidFill>
                        </a:rPr>
                        <a:t>$       33,000</a:t>
                      </a:r>
                      <a:endParaRPr lang="en-US" sz="1300" b="1" dirty="0">
                        <a:solidFill>
                          <a:schemeClr val="tx1"/>
                        </a:solidFill>
                        <a:latin typeface="+mn-lt"/>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300" b="1" dirty="0">
                          <a:solidFill>
                            <a:schemeClr val="tx1"/>
                          </a:solidFill>
                        </a:rPr>
                        <a:t>Water Capital Reserve Fund</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7816334"/>
                  </a:ext>
                </a:extLst>
              </a:tr>
              <a:tr h="516415">
                <a:tc>
                  <a:txBody>
                    <a:bodyPr/>
                    <a:lstStyle/>
                    <a:p>
                      <a:pPr algn="ctr"/>
                      <a:r>
                        <a:rPr lang="en-US" sz="1300" b="1" dirty="0">
                          <a:solidFill>
                            <a:schemeClr val="tx1"/>
                          </a:solidFill>
                        </a:rPr>
                        <a:t>24” Force Main Study, Force Main Washington Road, &amp; Sewer Lining</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300" b="1" dirty="0">
                          <a:solidFill>
                            <a:schemeClr val="tx1"/>
                          </a:solidFill>
                        </a:rPr>
                        <a:t>$      85,400</a:t>
                      </a:r>
                      <a:endParaRPr lang="en-US" sz="1300" b="1" dirty="0">
                        <a:solidFill>
                          <a:schemeClr val="tx1"/>
                        </a:solidFill>
                        <a:latin typeface="+mn-lt"/>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300" b="1" dirty="0">
                          <a:solidFill>
                            <a:schemeClr val="tx1"/>
                          </a:solidFill>
                        </a:rPr>
                        <a:t>Sewer Capital Reserve Fund</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7058590"/>
                  </a:ext>
                </a:extLst>
              </a:tr>
              <a:tr h="338897">
                <a:tc>
                  <a:txBody>
                    <a:bodyPr/>
                    <a:lstStyle/>
                    <a:p>
                      <a:pPr algn="ctr"/>
                      <a:r>
                        <a:rPr lang="en-US" sz="1300" b="1" dirty="0" err="1">
                          <a:solidFill>
                            <a:schemeClr val="tx1"/>
                          </a:solidFill>
                        </a:rPr>
                        <a:t>Luers</a:t>
                      </a:r>
                      <a:r>
                        <a:rPr lang="en-US" sz="1300" b="1" dirty="0">
                          <a:solidFill>
                            <a:schemeClr val="tx1"/>
                          </a:solidFill>
                        </a:rPr>
                        <a:t> Park Sponsored Project</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300" b="1" dirty="0">
                          <a:solidFill>
                            <a:schemeClr val="tx1"/>
                          </a:solidFill>
                        </a:rPr>
                        <a:t>$    200,000</a:t>
                      </a:r>
                      <a:endParaRPr lang="en-US" sz="1300" b="1" dirty="0">
                        <a:solidFill>
                          <a:schemeClr val="tx1"/>
                        </a:solidFill>
                        <a:latin typeface="+mn-lt"/>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300" b="1" dirty="0">
                          <a:solidFill>
                            <a:schemeClr val="tx1"/>
                          </a:solidFill>
                        </a:rPr>
                        <a:t>Funds from SRF – Non-repayable</a:t>
                      </a:r>
                      <a:endParaRPr lang="en-US" sz="13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66189354"/>
                  </a:ext>
                </a:extLst>
              </a:tr>
              <a:tr h="393857">
                <a:tc>
                  <a:txBody>
                    <a:bodyPr/>
                    <a:lstStyle/>
                    <a:p>
                      <a:pPr algn="ctr"/>
                      <a:r>
                        <a:rPr lang="en-US" sz="1600" b="1" dirty="0">
                          <a:solidFill>
                            <a:schemeClr val="tx1"/>
                          </a:solidFill>
                        </a:rPr>
                        <a:t>Total Projects &amp; Equipment</a:t>
                      </a:r>
                      <a:endParaRPr lang="en-US" sz="16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1" dirty="0">
                          <a:solidFill>
                            <a:schemeClr val="tx1"/>
                          </a:solidFill>
                        </a:rPr>
                        <a:t>$  3,407,453</a:t>
                      </a:r>
                      <a:endParaRPr lang="en-US" sz="1600" b="1" dirty="0">
                        <a:solidFill>
                          <a:schemeClr val="tx1"/>
                        </a:solidFill>
                        <a:latin typeface="+mn-lt"/>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130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5522548"/>
                  </a:ext>
                </a:extLst>
              </a:tr>
            </a:tbl>
          </a:graphicData>
        </a:graphic>
      </p:graphicFrame>
      <p:sp>
        <p:nvSpPr>
          <p:cNvPr id="4" name="Slide Number Placeholder 3"/>
          <p:cNvSpPr>
            <a:spLocks noGrp="1"/>
          </p:cNvSpPr>
          <p:nvPr>
            <p:ph type="sldNum" sz="quarter" idx="12"/>
          </p:nvPr>
        </p:nvSpPr>
        <p:spPr/>
        <p:txBody>
          <a:bodyPr>
            <a:normAutofit/>
          </a:bodyPr>
          <a:lstStyle/>
          <a:p>
            <a:pPr>
              <a:defRPr/>
            </a:pPr>
            <a:fld id="{80814E69-42A8-420E-9226-039D8B6CD93C}" type="slidenum">
              <a:rPr lang="en-US" sz="1200" smtClean="0"/>
              <a:pPr>
                <a:defRPr/>
              </a:pPr>
              <a:t>48</a:t>
            </a:fld>
            <a:endParaRPr lang="en-US" sz="1200" dirty="0"/>
          </a:p>
        </p:txBody>
      </p:sp>
      <p:sp>
        <p:nvSpPr>
          <p:cNvPr id="6" name="Title 5">
            <a:extLst>
              <a:ext uri="{FF2B5EF4-FFF2-40B4-BE49-F238E27FC236}">
                <a16:creationId xmlns:a16="http://schemas.microsoft.com/office/drawing/2014/main" id="{B731DA31-A06E-436E-AFEF-71DEA4E1CDC0}"/>
              </a:ext>
            </a:extLst>
          </p:cNvPr>
          <p:cNvSpPr>
            <a:spLocks noGrp="1"/>
          </p:cNvSpPr>
          <p:nvPr>
            <p:ph type="title"/>
          </p:nvPr>
        </p:nvSpPr>
        <p:spPr>
          <a:xfrm>
            <a:off x="685800" y="0"/>
            <a:ext cx="7772400" cy="838200"/>
          </a:xfrm>
        </p:spPr>
        <p:txBody>
          <a:bodyPr>
            <a:normAutofit/>
          </a:bodyPr>
          <a:lstStyle/>
          <a:p>
            <a:pPr algn="ctr"/>
            <a:r>
              <a:rPr lang="en-US" sz="4000" b="1" dirty="0" err="1"/>
              <a:t>Captial</a:t>
            </a:r>
            <a:r>
              <a:rPr lang="en-US" sz="4000" b="1" dirty="0"/>
              <a:t> Projects &amp; Equipment</a:t>
            </a:r>
          </a:p>
        </p:txBody>
      </p:sp>
    </p:spTree>
  </p:cSld>
  <p:clrMapOvr>
    <a:masterClrMapping/>
  </p:clrMapOvr>
  <p:extLst>
    <p:ext uri="{6950BFC3-D8DA-4A85-94F7-54DA5524770B}">
      <p188:commentRel xmlns:p188="http://schemas.microsoft.com/office/powerpoint/2018/8/main" r:id="rId3"/>
    </p:ext>
  </p:extLst>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598" y="228603"/>
            <a:ext cx="7315201" cy="685797"/>
          </a:xfrm>
        </p:spPr>
        <p:txBody>
          <a:bodyPr>
            <a:normAutofit fontScale="90000"/>
          </a:bodyPr>
          <a:lstStyle/>
          <a:p>
            <a:pPr algn="ctr"/>
            <a:r>
              <a:rPr lang="en-US" b="1" dirty="0"/>
              <a:t>Transfers to Capital Funds</a:t>
            </a:r>
          </a:p>
        </p:txBody>
      </p:sp>
      <p:sp>
        <p:nvSpPr>
          <p:cNvPr id="3" name="Slide Number Placeholder 2"/>
          <p:cNvSpPr>
            <a:spLocks noGrp="1"/>
          </p:cNvSpPr>
          <p:nvPr>
            <p:ph type="sldNum" sz="quarter" idx="12"/>
          </p:nvPr>
        </p:nvSpPr>
        <p:spPr/>
        <p:txBody>
          <a:bodyPr/>
          <a:lstStyle/>
          <a:p>
            <a:pPr>
              <a:defRPr/>
            </a:pPr>
            <a:fld id="{1F8DCCDB-82FC-4F4C-8AA4-E86C19ABBF26}" type="slidenum">
              <a:rPr lang="en-US" sz="1200" smtClean="0"/>
              <a:pPr>
                <a:defRPr/>
              </a:pPr>
              <a:t>49</a:t>
            </a:fld>
            <a:endParaRPr lang="en-US" sz="1200" dirty="0"/>
          </a:p>
        </p:txBody>
      </p:sp>
      <p:graphicFrame>
        <p:nvGraphicFramePr>
          <p:cNvPr id="5" name="Table 4"/>
          <p:cNvGraphicFramePr>
            <a:graphicFrameLocks noGrp="1"/>
          </p:cNvGraphicFramePr>
          <p:nvPr>
            <p:extLst>
              <p:ext uri="{D42A27DB-BD31-4B8C-83A1-F6EECF244321}">
                <p14:modId xmlns:p14="http://schemas.microsoft.com/office/powerpoint/2010/main" val="34479921"/>
              </p:ext>
            </p:extLst>
          </p:nvPr>
        </p:nvGraphicFramePr>
        <p:xfrm>
          <a:off x="512667" y="1143000"/>
          <a:ext cx="8021734" cy="4952999"/>
        </p:xfrm>
        <a:graphic>
          <a:graphicData uri="http://schemas.openxmlformats.org/drawingml/2006/table">
            <a:tbl>
              <a:tblPr firstRow="1" bandRow="1">
                <a:tableStyleId>{073A0DAA-6AF3-43AB-8588-CEC1D06C72B9}</a:tableStyleId>
              </a:tblPr>
              <a:tblGrid>
                <a:gridCol w="3099269">
                  <a:extLst>
                    <a:ext uri="{9D8B030D-6E8A-4147-A177-3AD203B41FA5}">
                      <a16:colId xmlns:a16="http://schemas.microsoft.com/office/drawing/2014/main" val="20000"/>
                    </a:ext>
                  </a:extLst>
                </a:gridCol>
                <a:gridCol w="1166341">
                  <a:extLst>
                    <a:ext uri="{9D8B030D-6E8A-4147-A177-3AD203B41FA5}">
                      <a16:colId xmlns:a16="http://schemas.microsoft.com/office/drawing/2014/main" val="670072420"/>
                    </a:ext>
                  </a:extLst>
                </a:gridCol>
                <a:gridCol w="1166341">
                  <a:extLst>
                    <a:ext uri="{9D8B030D-6E8A-4147-A177-3AD203B41FA5}">
                      <a16:colId xmlns:a16="http://schemas.microsoft.com/office/drawing/2014/main" val="1509177220"/>
                    </a:ext>
                  </a:extLst>
                </a:gridCol>
                <a:gridCol w="2589783">
                  <a:extLst>
                    <a:ext uri="{9D8B030D-6E8A-4147-A177-3AD203B41FA5}">
                      <a16:colId xmlns:a16="http://schemas.microsoft.com/office/drawing/2014/main" val="20002"/>
                    </a:ext>
                  </a:extLst>
                </a:gridCol>
              </a:tblGrid>
              <a:tr h="610152">
                <a:tc>
                  <a:txBody>
                    <a:bodyPr/>
                    <a:lstStyle/>
                    <a:p>
                      <a:pPr algn="ctr"/>
                      <a:r>
                        <a:rPr lang="en-US" sz="1400" dirty="0">
                          <a:solidFill>
                            <a:schemeClr val="bg1"/>
                          </a:solidFill>
                        </a:rPr>
                        <a:t>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400" dirty="0">
                          <a:solidFill>
                            <a:schemeClr val="bg1"/>
                          </a:solidFill>
                        </a:rPr>
                        <a:t>FY 21/22 Amount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400" dirty="0">
                          <a:solidFill>
                            <a:schemeClr val="bg1"/>
                          </a:solidFill>
                        </a:rPr>
                        <a:t>FY 22/23 Amount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400" dirty="0">
                          <a:solidFill>
                            <a:schemeClr val="bg1"/>
                          </a:solidFill>
                        </a:rPr>
                        <a:t>Funding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0"/>
                  </a:ext>
                </a:extLst>
              </a:tr>
              <a:tr h="358913">
                <a:tc>
                  <a:txBody>
                    <a:bodyPr/>
                    <a:lstStyle/>
                    <a:p>
                      <a:pPr algn="ctr"/>
                      <a:r>
                        <a:rPr lang="en-US" sz="1400" b="1" baseline="0" dirty="0">
                          <a:solidFill>
                            <a:schemeClr val="tx1"/>
                          </a:solidFill>
                        </a:rPr>
                        <a:t>City Hall Capital Reserve</a:t>
                      </a: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400" b="1" dirty="0">
                          <a:solidFill>
                            <a:schemeClr val="tx1"/>
                          </a:solidFill>
                        </a:rPr>
                        <a:t>   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400" b="1" dirty="0">
                          <a:solidFill>
                            <a:schemeClr val="tx1"/>
                          </a:solidFill>
                        </a:rPr>
                        <a:t>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400" b="1" dirty="0">
                          <a:solidFill>
                            <a:schemeClr val="tx1"/>
                          </a:solidFill>
                        </a:rPr>
                        <a:t>General Fund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58913">
                <a:tc>
                  <a:txBody>
                    <a:bodyPr/>
                    <a:lstStyle/>
                    <a:p>
                      <a:pPr algn="ctr"/>
                      <a:r>
                        <a:rPr lang="en-US" sz="1400" b="1" dirty="0">
                          <a:solidFill>
                            <a:schemeClr val="tx1"/>
                          </a:solidFill>
                        </a:rPr>
                        <a:t>Administration Capital Fund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400" b="1" dirty="0">
                          <a:solidFill>
                            <a:schemeClr val="tx1"/>
                          </a:solidFill>
                        </a:rPr>
                        <a:t>   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400" b="1" dirty="0">
                          <a:solidFill>
                            <a:schemeClr val="tx1"/>
                          </a:solidFill>
                        </a:rPr>
                        <a:t>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400" b="1" dirty="0">
                          <a:solidFill>
                            <a:schemeClr val="tx1"/>
                          </a:solidFill>
                        </a:rPr>
                        <a:t>General Fund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4"/>
                  </a:ext>
                </a:extLst>
              </a:tr>
              <a:tr h="610152">
                <a:tc>
                  <a:txBody>
                    <a:bodyPr/>
                    <a:lstStyle/>
                    <a:p>
                      <a:pPr algn="ctr"/>
                      <a:r>
                        <a:rPr lang="en-US" sz="1400" b="1" dirty="0">
                          <a:solidFill>
                            <a:schemeClr val="tx1"/>
                          </a:solidFill>
                        </a:rPr>
                        <a:t>Fire Capital Equipment</a:t>
                      </a:r>
                      <a:r>
                        <a:rPr lang="en-US" sz="1400" b="1" baseline="0" dirty="0">
                          <a:solidFill>
                            <a:schemeClr val="tx1"/>
                          </a:solidFill>
                        </a:rPr>
                        <a:t> Fund</a:t>
                      </a: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400" b="1" dirty="0">
                          <a:solidFill>
                            <a:schemeClr val="tx1"/>
                          </a:solidFill>
                        </a:rPr>
                        <a:t>190,000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400" b="1" dirty="0">
                          <a:solidFill>
                            <a:schemeClr val="tx1"/>
                          </a:solidFill>
                        </a:rPr>
                        <a:t>150,000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400" b="1" dirty="0">
                          <a:solidFill>
                            <a:schemeClr val="tx1"/>
                          </a:solidFill>
                        </a:rPr>
                        <a:t>General</a:t>
                      </a:r>
                      <a:r>
                        <a:rPr lang="en-US" sz="1400" b="1" baseline="0" dirty="0">
                          <a:solidFill>
                            <a:schemeClr val="tx1"/>
                          </a:solidFill>
                        </a:rPr>
                        <a:t> Fund 50,000</a:t>
                      </a:r>
                    </a:p>
                    <a:p>
                      <a:pPr algn="ctr"/>
                      <a:r>
                        <a:rPr lang="en-US" sz="1400" b="1" baseline="0" dirty="0">
                          <a:solidFill>
                            <a:schemeClr val="tx1"/>
                          </a:solidFill>
                        </a:rPr>
                        <a:t>LOST 100,000</a:t>
                      </a: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358913">
                <a:tc>
                  <a:txBody>
                    <a:bodyPr/>
                    <a:lstStyle/>
                    <a:p>
                      <a:pPr algn="ctr"/>
                      <a:r>
                        <a:rPr lang="en-US" sz="1400" b="1" dirty="0">
                          <a:solidFill>
                            <a:schemeClr val="tx1"/>
                          </a:solidFill>
                        </a:rPr>
                        <a:t>Police Department Capital Fund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400" b="1" dirty="0">
                          <a:solidFill>
                            <a:schemeClr val="tx1"/>
                          </a:solidFill>
                        </a:rPr>
                        <a:t> 20,000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400" b="1" dirty="0">
                          <a:solidFill>
                            <a:schemeClr val="tx1"/>
                          </a:solidFill>
                        </a:rPr>
                        <a:t>15,000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400" b="1" dirty="0">
                          <a:solidFill>
                            <a:schemeClr val="tx1"/>
                          </a:solidFill>
                        </a:rPr>
                        <a:t>General Fund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240075115"/>
                  </a:ext>
                </a:extLst>
              </a:tr>
              <a:tr h="358913">
                <a:tc>
                  <a:txBody>
                    <a:bodyPr/>
                    <a:lstStyle/>
                    <a:p>
                      <a:pPr algn="ctr"/>
                      <a:r>
                        <a:rPr lang="en-US" sz="1400" b="1" dirty="0">
                          <a:solidFill>
                            <a:schemeClr val="tx1"/>
                          </a:solidFill>
                        </a:rPr>
                        <a:t>Pool Capital Equipment Fund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400" b="1" dirty="0">
                          <a:solidFill>
                            <a:schemeClr val="tx1"/>
                          </a:solidFill>
                        </a:rPr>
                        <a:t> 15,000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400" b="1" dirty="0">
                          <a:solidFill>
                            <a:schemeClr val="tx1"/>
                          </a:solidFill>
                        </a:rPr>
                        <a:t>15,000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400" b="1" dirty="0">
                          <a:solidFill>
                            <a:schemeClr val="tx1"/>
                          </a:solidFill>
                        </a:rPr>
                        <a:t>General Fund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69188977"/>
                  </a:ext>
                </a:extLst>
              </a:tr>
              <a:tr h="610152">
                <a:tc>
                  <a:txBody>
                    <a:bodyPr/>
                    <a:lstStyle/>
                    <a:p>
                      <a:pPr algn="ctr"/>
                      <a:r>
                        <a:rPr lang="en-US" sz="1400" b="1" dirty="0">
                          <a:solidFill>
                            <a:schemeClr val="tx1"/>
                          </a:solidFill>
                        </a:rPr>
                        <a:t>IT Capital Equipment Fund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400" b="1" dirty="0">
                          <a:solidFill>
                            <a:schemeClr val="tx1"/>
                          </a:solidFill>
                        </a:rPr>
                        <a:t> 20,000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400" b="1" dirty="0">
                          <a:solidFill>
                            <a:schemeClr val="tx1"/>
                          </a:solidFill>
                        </a:rPr>
                        <a:t>20,000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400" b="1" dirty="0">
                          <a:solidFill>
                            <a:schemeClr val="tx1"/>
                          </a:solidFill>
                        </a:rPr>
                        <a:t>General Fund/Water/Sewer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96055183"/>
                  </a:ext>
                </a:extLst>
              </a:tr>
              <a:tr h="610152">
                <a:tc>
                  <a:txBody>
                    <a:bodyPr/>
                    <a:lstStyle/>
                    <a:p>
                      <a:pPr algn="ctr"/>
                      <a:r>
                        <a:rPr lang="en-US" sz="1400" b="1" dirty="0">
                          <a:solidFill>
                            <a:schemeClr val="tx1"/>
                          </a:solidFill>
                        </a:rPr>
                        <a:t>Streets Capital Equipment Fund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400" b="1" dirty="0">
                          <a:solidFill>
                            <a:schemeClr val="tx1"/>
                          </a:solidFill>
                        </a:rPr>
                        <a:t>39,439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400" b="1" dirty="0">
                          <a:solidFill>
                            <a:schemeClr val="tx1"/>
                          </a:solidFill>
                        </a:rPr>
                        <a:t>30,000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400" b="1" dirty="0">
                          <a:solidFill>
                            <a:schemeClr val="tx1"/>
                          </a:solidFill>
                        </a:rPr>
                        <a:t>General Fund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85885889"/>
                  </a:ext>
                </a:extLst>
              </a:tr>
              <a:tr h="358913">
                <a:tc>
                  <a:txBody>
                    <a:bodyPr/>
                    <a:lstStyle/>
                    <a:p>
                      <a:pPr algn="ctr"/>
                      <a:r>
                        <a:rPr lang="en-US" sz="1400" b="1" dirty="0">
                          <a:solidFill>
                            <a:schemeClr val="tx1"/>
                          </a:solidFill>
                        </a:rPr>
                        <a:t>Parks Capital Equipment Fund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400" b="1" dirty="0">
                          <a:solidFill>
                            <a:schemeClr val="tx1"/>
                          </a:solidFill>
                        </a:rPr>
                        <a:t>   10,000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400" b="1" dirty="0">
                          <a:solidFill>
                            <a:schemeClr val="tx1"/>
                          </a:solidFill>
                        </a:rPr>
                        <a:t>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400" b="1" dirty="0">
                          <a:solidFill>
                            <a:schemeClr val="tx1"/>
                          </a:solidFill>
                        </a:rPr>
                        <a:t>General Fund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6"/>
                  </a:ext>
                </a:extLst>
              </a:tr>
              <a:tr h="358913">
                <a:tc>
                  <a:txBody>
                    <a:bodyPr/>
                    <a:lstStyle/>
                    <a:p>
                      <a:pPr algn="ctr"/>
                      <a:r>
                        <a:rPr lang="en-US" sz="1400" b="1" dirty="0">
                          <a:solidFill>
                            <a:schemeClr val="tx1"/>
                          </a:solidFill>
                        </a:rPr>
                        <a:t>Water Capital Account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400" b="1" dirty="0">
                          <a:solidFill>
                            <a:schemeClr val="tx1"/>
                          </a:solidFill>
                        </a:rPr>
                        <a:t> 30,000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400" b="1" dirty="0">
                          <a:solidFill>
                            <a:schemeClr val="tx1"/>
                          </a:solidFill>
                        </a:rPr>
                        <a:t>30,000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400" b="1" dirty="0">
                          <a:solidFill>
                            <a:schemeClr val="tx1"/>
                          </a:solidFill>
                        </a:rPr>
                        <a:t>Water Fund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2782058"/>
                  </a:ext>
                </a:extLst>
              </a:tr>
              <a:tr h="358913">
                <a:tc>
                  <a:txBody>
                    <a:bodyPr/>
                    <a:lstStyle/>
                    <a:p>
                      <a:pPr algn="ctr"/>
                      <a:r>
                        <a:rPr lang="en-US" sz="1400" b="1" dirty="0">
                          <a:solidFill>
                            <a:schemeClr val="tx1"/>
                          </a:solidFill>
                        </a:rPr>
                        <a:t>Sewer Capital Account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400" b="1" dirty="0">
                          <a:solidFill>
                            <a:schemeClr val="tx1"/>
                          </a:solidFill>
                        </a:rPr>
                        <a:t> 25,000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400" b="1" dirty="0">
                          <a:solidFill>
                            <a:schemeClr val="tx1"/>
                          </a:solidFill>
                        </a:rPr>
                        <a:t>30,000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400" b="1" dirty="0">
                          <a:solidFill>
                            <a:schemeClr val="tx1"/>
                          </a:solidFill>
                        </a:rPr>
                        <a:t>Sewer Fund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751549950"/>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84534-C569-486A-A47C-E59E0E95234D}"/>
              </a:ext>
            </a:extLst>
          </p:cNvPr>
          <p:cNvSpPr>
            <a:spLocks noGrp="1"/>
          </p:cNvSpPr>
          <p:nvPr>
            <p:ph type="title"/>
          </p:nvPr>
        </p:nvSpPr>
        <p:spPr>
          <a:xfrm>
            <a:off x="628650" y="365127"/>
            <a:ext cx="7886700" cy="701674"/>
          </a:xfrm>
        </p:spPr>
        <p:txBody>
          <a:bodyPr>
            <a:normAutofit/>
          </a:bodyPr>
          <a:lstStyle/>
          <a:p>
            <a:pPr algn="ctr"/>
            <a:r>
              <a:rPr lang="en-US" sz="4000" b="1" dirty="0">
                <a:solidFill>
                  <a:schemeClr val="accent6">
                    <a:lumMod val="50000"/>
                  </a:schemeClr>
                </a:solidFill>
              </a:rPr>
              <a:t>Property Valuations</a:t>
            </a:r>
          </a:p>
        </p:txBody>
      </p:sp>
      <p:sp>
        <p:nvSpPr>
          <p:cNvPr id="3" name="Content Placeholder 2">
            <a:extLst>
              <a:ext uri="{FF2B5EF4-FFF2-40B4-BE49-F238E27FC236}">
                <a16:creationId xmlns:a16="http://schemas.microsoft.com/office/drawing/2014/main" id="{456CD455-39FF-4934-9A36-F93B0D483EDD}"/>
              </a:ext>
            </a:extLst>
          </p:cNvPr>
          <p:cNvSpPr>
            <a:spLocks noGrp="1"/>
          </p:cNvSpPr>
          <p:nvPr>
            <p:ph idx="1"/>
          </p:nvPr>
        </p:nvSpPr>
        <p:spPr>
          <a:xfrm>
            <a:off x="628650" y="1295400"/>
            <a:ext cx="7886700" cy="4953000"/>
          </a:xfrm>
        </p:spPr>
        <p:txBody>
          <a:bodyPr>
            <a:normAutofit fontScale="92500" lnSpcReduction="10000"/>
          </a:bodyPr>
          <a:lstStyle/>
          <a:p>
            <a:r>
              <a:rPr lang="en-US" dirty="0"/>
              <a:t>Actual Valuations (100%)</a:t>
            </a:r>
          </a:p>
          <a:p>
            <a:pPr lvl="1"/>
            <a:r>
              <a:rPr lang="en-US" dirty="0"/>
              <a:t>FY 2021/21 $308,287,791</a:t>
            </a:r>
          </a:p>
          <a:p>
            <a:pPr lvl="1"/>
            <a:r>
              <a:rPr lang="en-US" dirty="0"/>
              <a:t>FY 2022/23 $284,358,254 (A difference of $23,929,537)</a:t>
            </a:r>
          </a:p>
          <a:p>
            <a:r>
              <a:rPr lang="en-US" dirty="0"/>
              <a:t>Taxable Valuations</a:t>
            </a:r>
          </a:p>
          <a:p>
            <a:pPr lvl="1"/>
            <a:r>
              <a:rPr lang="en-US" dirty="0"/>
              <a:t>Decreased from a total of $184,010,063 to $179,833,216  – </a:t>
            </a:r>
            <a:r>
              <a:rPr lang="en-US" b="1" dirty="0"/>
              <a:t>a decrease of $4,176,847</a:t>
            </a:r>
          </a:p>
          <a:p>
            <a:pPr lvl="1"/>
            <a:r>
              <a:rPr lang="en-US" dirty="0"/>
              <a:t>Residential Rollback went from 56.4094% compared to 54.1</a:t>
            </a:r>
            <a:r>
              <a:rPr lang="en-US" dirty="0">
                <a:solidFill>
                  <a:srgbClr val="00B0F0"/>
                </a:solidFill>
              </a:rPr>
              <a:t>282</a:t>
            </a:r>
            <a:r>
              <a:rPr lang="en-US" dirty="0"/>
              <a:t>%. Residential valuations for FY  2022/23 decreased by $2,514,366</a:t>
            </a:r>
          </a:p>
          <a:p>
            <a:pPr lvl="1"/>
            <a:r>
              <a:rPr lang="en-US" dirty="0"/>
              <a:t>Commercial Property remained at the 90% rollback. Valuations increased by $1,465,294</a:t>
            </a:r>
          </a:p>
          <a:p>
            <a:pPr lvl="1"/>
            <a:r>
              <a:rPr lang="en-US" dirty="0"/>
              <a:t>Multi-Residential values decreased by $262,410 and are rolled back from 67.5% to 63.75% of actual valuations. These properties will continue to be rolled back until the rollback equals the residential rollback.  </a:t>
            </a:r>
          </a:p>
          <a:p>
            <a:pPr lvl="1"/>
            <a:r>
              <a:rPr lang="en-US" dirty="0"/>
              <a:t>Industrial property remained at the 90% rollback. Industrial valuations increased by $126,567</a:t>
            </a:r>
          </a:p>
          <a:p>
            <a:r>
              <a:rPr lang="en-US" dirty="0"/>
              <a:t>This has not been the historic trend, but hopefully an anomaly based on recent legislative changes, the rollback, and assessed values.  The process for assessments is changing and in brief discussions with the county, early expectations are that valuations should begin to trend back up.</a:t>
            </a:r>
          </a:p>
        </p:txBody>
      </p:sp>
    </p:spTree>
    <p:extLst>
      <p:ext uri="{BB962C8B-B14F-4D97-AF65-F5344CB8AC3E}">
        <p14:creationId xmlns:p14="http://schemas.microsoft.com/office/powerpoint/2010/main" val="26994309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0C0A4-42D2-4A5C-8041-44EADFED09D7}"/>
              </a:ext>
            </a:extLst>
          </p:cNvPr>
          <p:cNvSpPr>
            <a:spLocks noGrp="1"/>
          </p:cNvSpPr>
          <p:nvPr>
            <p:ph type="title"/>
          </p:nvPr>
        </p:nvSpPr>
        <p:spPr>
          <a:xfrm>
            <a:off x="628650" y="990600"/>
            <a:ext cx="7886700" cy="1325563"/>
          </a:xfrm>
        </p:spPr>
        <p:txBody>
          <a:bodyPr>
            <a:normAutofit/>
          </a:bodyPr>
          <a:lstStyle/>
          <a:p>
            <a:pPr algn="ctr"/>
            <a:r>
              <a:rPr lang="en-US" sz="4000" b="1" dirty="0">
                <a:solidFill>
                  <a:schemeClr val="accent6">
                    <a:lumMod val="75000"/>
                  </a:schemeClr>
                </a:solidFill>
              </a:rPr>
              <a:t>Debt</a:t>
            </a:r>
          </a:p>
        </p:txBody>
      </p:sp>
      <p:sp>
        <p:nvSpPr>
          <p:cNvPr id="3" name="Slide Number Placeholder 2">
            <a:extLst>
              <a:ext uri="{FF2B5EF4-FFF2-40B4-BE49-F238E27FC236}">
                <a16:creationId xmlns:a16="http://schemas.microsoft.com/office/drawing/2014/main" id="{D5291D20-977A-454B-8870-268EA02F861B}"/>
              </a:ext>
            </a:extLst>
          </p:cNvPr>
          <p:cNvSpPr>
            <a:spLocks noGrp="1"/>
          </p:cNvSpPr>
          <p:nvPr>
            <p:ph type="sldNum" sz="quarter" idx="12"/>
          </p:nvPr>
        </p:nvSpPr>
        <p:spPr/>
        <p:txBody>
          <a:bodyPr/>
          <a:lstStyle/>
          <a:p>
            <a:pPr>
              <a:defRPr/>
            </a:pPr>
            <a:fld id="{1F8DCCDB-82FC-4F4C-8AA4-E86C19ABBF26}" type="slidenum">
              <a:rPr lang="en-US" smtClean="0"/>
              <a:pPr>
                <a:defRPr/>
              </a:pPr>
              <a:t>50</a:t>
            </a:fld>
            <a:endParaRPr lang="en-US" dirty="0"/>
          </a:p>
        </p:txBody>
      </p:sp>
    </p:spTree>
    <p:extLst>
      <p:ext uri="{BB962C8B-B14F-4D97-AF65-F5344CB8AC3E}">
        <p14:creationId xmlns:p14="http://schemas.microsoft.com/office/powerpoint/2010/main" val="212545541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bg2">
                <a:lumMod val="40000"/>
                <a:lumOff val="60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858932" y="136524"/>
            <a:ext cx="7772400" cy="661368"/>
          </a:xfrm>
          <a:noFill/>
        </p:spPr>
        <p:txBody>
          <a:bodyPr>
            <a:normAutofit fontScale="90000"/>
          </a:bodyPr>
          <a:lstStyle/>
          <a:p>
            <a:pPr algn="ctr" eaLnBrk="1" hangingPunct="1">
              <a:defRPr/>
            </a:pPr>
            <a:r>
              <a:rPr lang="en-US" b="1" dirty="0">
                <a:solidFill>
                  <a:schemeClr val="accent6">
                    <a:lumMod val="75000"/>
                  </a:schemeClr>
                </a:solidFill>
              </a:rPr>
              <a:t>Debt</a:t>
            </a:r>
          </a:p>
        </p:txBody>
      </p:sp>
      <p:graphicFrame>
        <p:nvGraphicFramePr>
          <p:cNvPr id="7" name="Table Placeholder 6"/>
          <p:cNvGraphicFramePr>
            <a:graphicFrameLocks noGrp="1"/>
          </p:cNvGraphicFramePr>
          <p:nvPr>
            <p:ph type="tbl" idx="1"/>
            <p:extLst>
              <p:ext uri="{D42A27DB-BD31-4B8C-83A1-F6EECF244321}">
                <p14:modId xmlns:p14="http://schemas.microsoft.com/office/powerpoint/2010/main" val="4092078436"/>
              </p:ext>
            </p:extLst>
          </p:nvPr>
        </p:nvGraphicFramePr>
        <p:xfrm>
          <a:off x="190500" y="855240"/>
          <a:ext cx="8762999" cy="5028693"/>
        </p:xfrm>
        <a:graphic>
          <a:graphicData uri="http://schemas.openxmlformats.org/drawingml/2006/table">
            <a:tbl>
              <a:tblPr/>
              <a:tblGrid>
                <a:gridCol w="1752601">
                  <a:extLst>
                    <a:ext uri="{9D8B030D-6E8A-4147-A177-3AD203B41FA5}">
                      <a16:colId xmlns:a16="http://schemas.microsoft.com/office/drawing/2014/main" val="20000"/>
                    </a:ext>
                  </a:extLst>
                </a:gridCol>
                <a:gridCol w="1646838">
                  <a:extLst>
                    <a:ext uri="{9D8B030D-6E8A-4147-A177-3AD203B41FA5}">
                      <a16:colId xmlns:a16="http://schemas.microsoft.com/office/drawing/2014/main" val="20001"/>
                    </a:ext>
                  </a:extLst>
                </a:gridCol>
                <a:gridCol w="1208690">
                  <a:extLst>
                    <a:ext uri="{9D8B030D-6E8A-4147-A177-3AD203B41FA5}">
                      <a16:colId xmlns:a16="http://schemas.microsoft.com/office/drawing/2014/main" val="20002"/>
                    </a:ext>
                  </a:extLst>
                </a:gridCol>
                <a:gridCol w="679888">
                  <a:extLst>
                    <a:ext uri="{9D8B030D-6E8A-4147-A177-3AD203B41FA5}">
                      <a16:colId xmlns:a16="http://schemas.microsoft.com/office/drawing/2014/main" val="20003"/>
                    </a:ext>
                  </a:extLst>
                </a:gridCol>
                <a:gridCol w="982060">
                  <a:extLst>
                    <a:ext uri="{9D8B030D-6E8A-4147-A177-3AD203B41FA5}">
                      <a16:colId xmlns:a16="http://schemas.microsoft.com/office/drawing/2014/main" val="20004"/>
                    </a:ext>
                  </a:extLst>
                </a:gridCol>
                <a:gridCol w="830974">
                  <a:extLst>
                    <a:ext uri="{9D8B030D-6E8A-4147-A177-3AD203B41FA5}">
                      <a16:colId xmlns:a16="http://schemas.microsoft.com/office/drawing/2014/main" val="20005"/>
                    </a:ext>
                  </a:extLst>
                </a:gridCol>
                <a:gridCol w="679888">
                  <a:extLst>
                    <a:ext uri="{9D8B030D-6E8A-4147-A177-3AD203B41FA5}">
                      <a16:colId xmlns:a16="http://schemas.microsoft.com/office/drawing/2014/main" val="20006"/>
                    </a:ext>
                  </a:extLst>
                </a:gridCol>
                <a:gridCol w="982060">
                  <a:extLst>
                    <a:ext uri="{9D8B030D-6E8A-4147-A177-3AD203B41FA5}">
                      <a16:colId xmlns:a16="http://schemas.microsoft.com/office/drawing/2014/main" val="20007"/>
                    </a:ext>
                  </a:extLst>
                </a:gridCol>
              </a:tblGrid>
              <a:tr h="471860">
                <a:tc>
                  <a:txBody>
                    <a:bodyPr/>
                    <a:lstStyle/>
                    <a:p>
                      <a:pPr algn="ctr" fontAlgn="t"/>
                      <a:r>
                        <a:rPr lang="en-US" sz="1600" b="1" i="0" u="none" strike="noStrike" dirty="0">
                          <a:solidFill>
                            <a:schemeClr val="tx1"/>
                          </a:solidFill>
                          <a:latin typeface="Calibri Light" panose="020F0302020204030204" pitchFamily="34" charset="0"/>
                          <a:cs typeface="Calibri Light" panose="020F0302020204030204" pitchFamily="34" charset="0"/>
                        </a:rPr>
                        <a:t>Issue</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fontAlgn="t"/>
                      <a:r>
                        <a:rPr lang="en-US" sz="1600" b="1" i="0" u="none" strike="noStrike" dirty="0">
                          <a:solidFill>
                            <a:schemeClr val="tx1"/>
                          </a:solidFill>
                          <a:latin typeface="Calibri Light" panose="020F0302020204030204" pitchFamily="34" charset="0"/>
                          <a:cs typeface="Calibri Light" panose="020F0302020204030204" pitchFamily="34" charset="0"/>
                        </a:rPr>
                        <a:t>Purpose</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fontAlgn="t"/>
                      <a:r>
                        <a:rPr lang="en-US" sz="1600" b="1" i="0" u="none" strike="noStrike" dirty="0">
                          <a:solidFill>
                            <a:schemeClr val="tx1"/>
                          </a:solidFill>
                          <a:latin typeface="Calibri Light" panose="020F0302020204030204" pitchFamily="34" charset="0"/>
                          <a:cs typeface="Calibri Light" panose="020F0302020204030204" pitchFamily="34" charset="0"/>
                        </a:rPr>
                        <a:t>Amt. of Issue</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600" b="1" i="0" u="none" strike="noStrike" dirty="0">
                          <a:solidFill>
                            <a:schemeClr val="tx1"/>
                          </a:solidFill>
                          <a:latin typeface="Calibri Light" panose="020F0302020204030204" pitchFamily="34" charset="0"/>
                          <a:cs typeface="Calibri Light" panose="020F0302020204030204" pitchFamily="34" charset="0"/>
                        </a:rPr>
                        <a:t>Fund</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600" b="1" i="0" u="none" strike="noStrike" dirty="0">
                          <a:solidFill>
                            <a:schemeClr val="tx1"/>
                          </a:solidFill>
                          <a:latin typeface="Calibri Light" panose="020F0302020204030204" pitchFamily="34" charset="0"/>
                          <a:cs typeface="Calibri Light" panose="020F0302020204030204" pitchFamily="34" charset="0"/>
                        </a:rPr>
                        <a:t>Principal</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600" b="1" i="0" u="none" strike="noStrike" dirty="0">
                          <a:solidFill>
                            <a:schemeClr val="tx1"/>
                          </a:solidFill>
                          <a:latin typeface="Calibri Light" panose="020F0302020204030204" pitchFamily="34" charset="0"/>
                          <a:cs typeface="Calibri Light" panose="020F0302020204030204" pitchFamily="34" charset="0"/>
                        </a:rPr>
                        <a:t>Interest</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600" b="1" i="0" u="none" strike="noStrike" dirty="0">
                          <a:solidFill>
                            <a:schemeClr val="tx1"/>
                          </a:solidFill>
                          <a:latin typeface="Calibri Light" panose="020F0302020204030204" pitchFamily="34" charset="0"/>
                          <a:cs typeface="Calibri Light" panose="020F0302020204030204" pitchFamily="34" charset="0"/>
                        </a:rPr>
                        <a:t>Fees</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600" b="1" i="0" u="none" strike="noStrike" dirty="0">
                          <a:solidFill>
                            <a:schemeClr val="tx1"/>
                          </a:solidFill>
                          <a:latin typeface="Calibri Light" panose="020F0302020204030204" pitchFamily="34" charset="0"/>
                          <a:cs typeface="Calibri Light" panose="020F0302020204030204" pitchFamily="34" charset="0"/>
                        </a:rPr>
                        <a:t>Total Payment</a:t>
                      </a:r>
                    </a:p>
                  </a:txBody>
                  <a:tcPr marL="7831" marR="7831" marT="7831"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0"/>
                  </a:ext>
                </a:extLst>
              </a:tr>
              <a:tr h="443776">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2017 GO Bond</a:t>
                      </a:r>
                    </a:p>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Maturity 2026/2027</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Street Resurface/Reconstruction</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3,780,000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TIF</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530,000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82,200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500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612,700</a:t>
                      </a:r>
                    </a:p>
                  </a:txBody>
                  <a:tcPr marL="7831" marR="7831" marT="7831"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6371428"/>
                  </a:ext>
                </a:extLst>
              </a:tr>
              <a:tr h="443776">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SRF GO Bond</a:t>
                      </a:r>
                    </a:p>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Maturity 2027/2028</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Water Project</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400,000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LOST</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23,000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2,555</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365</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25,920</a:t>
                      </a:r>
                    </a:p>
                  </a:txBody>
                  <a:tcPr marL="7831" marR="7831" marT="7831"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730569807"/>
                  </a:ext>
                </a:extLst>
              </a:tr>
              <a:tr h="443776">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SRF Water Revenue Bond</a:t>
                      </a:r>
                    </a:p>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Maturity 2027/2028</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Water Project</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330,000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Water</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21,000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2,345</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335</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23,680</a:t>
                      </a:r>
                    </a:p>
                  </a:txBody>
                  <a:tcPr marL="7831" marR="7831" marT="7831"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9169121"/>
                  </a:ext>
                </a:extLst>
              </a:tr>
              <a:tr h="589141">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SRF Water Revenue Bond</a:t>
                      </a:r>
                    </a:p>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Maturity 2039/2040</a:t>
                      </a:r>
                    </a:p>
                    <a:p>
                      <a:pPr algn="ctr" rtl="0" fontAlgn="t"/>
                      <a:r>
                        <a:rPr lang="en-US" sz="1100" b="1" i="0" u="none" strike="noStrike" dirty="0">
                          <a:solidFill>
                            <a:schemeClr val="tx1"/>
                          </a:solidFill>
                          <a:latin typeface="Calibri Light" panose="020F0302020204030204" pitchFamily="34" charset="0"/>
                          <a:cs typeface="Calibri Light" panose="020F0302020204030204" pitchFamily="34" charset="0"/>
                        </a:rPr>
                        <a:t>*</a:t>
                      </a:r>
                      <a:r>
                        <a:rPr lang="en-US" sz="1000" b="1" i="0" u="none" strike="noStrike" dirty="0">
                          <a:solidFill>
                            <a:schemeClr val="tx1"/>
                          </a:solidFill>
                          <a:latin typeface="Calibri Light" panose="020F0302020204030204" pitchFamily="34" charset="0"/>
                          <a:cs typeface="Calibri Light" panose="020F0302020204030204" pitchFamily="34" charset="0"/>
                        </a:rPr>
                        <a:t>Estimated Payment</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Water Tower Project</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5,977,000</a:t>
                      </a:r>
                    </a:p>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  </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Water</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281,000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100,277</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14,325</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395,603</a:t>
                      </a:r>
                    </a:p>
                  </a:txBody>
                  <a:tcPr marL="7831" marR="7831" marT="7831"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621435619"/>
                  </a:ext>
                </a:extLst>
              </a:tr>
              <a:tr h="589141">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SRF Sewer Revenue  Bond</a:t>
                      </a:r>
                    </a:p>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Maturity 2037/2038</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Wastewater Plant Improvement</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10,442,848</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Sewer</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470,000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150,413</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21,488</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641,900</a:t>
                      </a:r>
                    </a:p>
                  </a:txBody>
                  <a:tcPr marL="7831" marR="7831" marT="7831"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26255924"/>
                  </a:ext>
                </a:extLst>
              </a:tr>
              <a:tr h="574315">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SRF Sewer Revenue Bond </a:t>
                      </a:r>
                    </a:p>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Maturity 2039/2040</a:t>
                      </a:r>
                    </a:p>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a:t>
                      </a:r>
                      <a:r>
                        <a:rPr lang="en-US" sz="1000" b="1" i="0" u="none" strike="noStrike" dirty="0">
                          <a:solidFill>
                            <a:schemeClr val="tx1"/>
                          </a:solidFill>
                          <a:latin typeface="Calibri Light" panose="020F0302020204030204" pitchFamily="34" charset="0"/>
                          <a:cs typeface="Calibri Light" panose="020F0302020204030204" pitchFamily="34" charset="0"/>
                        </a:rPr>
                        <a:t>Estimated Payment</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South Lift Station Upgrade</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1,189,000</a:t>
                      </a:r>
                    </a:p>
                  </a:txBody>
                  <a:tcPr marL="7831" marR="7831" marT="7831"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Sewer</a:t>
                      </a:r>
                    </a:p>
                  </a:txBody>
                  <a:tcPr marL="7831" marR="7831" marT="7831" marB="0">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51,000</a:t>
                      </a:r>
                    </a:p>
                  </a:txBody>
                  <a:tcPr marL="7831" marR="7831" marT="7831" marB="0">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19,075</a:t>
                      </a:r>
                    </a:p>
                  </a:txBody>
                  <a:tcPr marL="7831" marR="7831" marT="7831" marB="0">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2,725</a:t>
                      </a:r>
                    </a:p>
                  </a:txBody>
                  <a:tcPr marL="7831" marR="7831" marT="7831" marB="0">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72,800</a:t>
                      </a:r>
                    </a:p>
                  </a:txBody>
                  <a:tcPr marL="7831" marR="7831" marT="7831"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023380235"/>
                  </a:ext>
                </a:extLst>
              </a:tr>
              <a:tr h="399040">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Campus Community Developers Rebates</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Rebate Agreement</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endParaRPr lang="en-US" sz="1200" b="1" i="0" u="none" strike="noStrike" dirty="0">
                        <a:solidFill>
                          <a:schemeClr val="tx1"/>
                        </a:solidFill>
                        <a:latin typeface="Calibri Light" panose="020F0302020204030204" pitchFamily="34" charset="0"/>
                        <a:cs typeface="Calibri Light" panose="020F0302020204030204" pitchFamily="34" charset="0"/>
                      </a:endParaRPr>
                    </a:p>
                  </a:txBody>
                  <a:tcPr marL="7831" marR="7831" marT="7831"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TIF</a:t>
                      </a:r>
                    </a:p>
                  </a:txBody>
                  <a:tcPr marL="7831" marR="7831" marT="7831" marB="0">
                    <a:lnT w="12700" cap="flat" cmpd="sng" algn="ctr">
                      <a:solidFill>
                        <a:srgbClr val="000000"/>
                      </a:solidFill>
                      <a:prstDash val="solid"/>
                      <a:round/>
                      <a:headEnd type="none" w="med" len="med"/>
                      <a:tailEnd type="none" w="med" len="med"/>
                    </a:lnT>
                    <a:noFill/>
                  </a:tcPr>
                </a:tc>
                <a:tc>
                  <a:txBody>
                    <a:bodyPr/>
                    <a:lstStyle/>
                    <a:p>
                      <a:pPr algn="ctr" rtl="0" fontAlgn="t"/>
                      <a:endParaRPr lang="en-US" sz="1200" b="1" i="0" u="none" strike="noStrike" dirty="0">
                        <a:solidFill>
                          <a:schemeClr val="tx1"/>
                        </a:solidFill>
                        <a:latin typeface="Calibri Light" panose="020F0302020204030204" pitchFamily="34" charset="0"/>
                        <a:cs typeface="Calibri Light" panose="020F0302020204030204" pitchFamily="34" charset="0"/>
                      </a:endParaRPr>
                    </a:p>
                  </a:txBody>
                  <a:tcPr marL="7831" marR="7831" marT="7831" marB="0">
                    <a:lnT w="12700" cap="flat" cmpd="sng" algn="ctr">
                      <a:solidFill>
                        <a:srgbClr val="000000"/>
                      </a:solidFill>
                      <a:prstDash val="solid"/>
                      <a:round/>
                      <a:headEnd type="none" w="med" len="med"/>
                      <a:tailEnd type="none" w="med" len="med"/>
                    </a:lnT>
                    <a:noFill/>
                  </a:tcPr>
                </a:tc>
                <a:tc>
                  <a:txBody>
                    <a:bodyPr/>
                    <a:lstStyle/>
                    <a:p>
                      <a:pPr algn="ctr" rtl="0" fontAlgn="t"/>
                      <a:endParaRPr lang="en-US" sz="1200" b="1" i="0" u="none" strike="noStrike" dirty="0">
                        <a:solidFill>
                          <a:schemeClr val="tx1"/>
                        </a:solidFill>
                        <a:latin typeface="Calibri Light" panose="020F0302020204030204" pitchFamily="34" charset="0"/>
                        <a:cs typeface="Calibri Light" panose="020F0302020204030204" pitchFamily="34" charset="0"/>
                      </a:endParaRPr>
                    </a:p>
                  </a:txBody>
                  <a:tcPr marL="7831" marR="7831" marT="7831" marB="0">
                    <a:lnT w="12700" cap="flat" cmpd="sng" algn="ctr">
                      <a:solidFill>
                        <a:srgbClr val="000000"/>
                      </a:solidFill>
                      <a:prstDash val="solid"/>
                      <a:round/>
                      <a:headEnd type="none" w="med" len="med"/>
                      <a:tailEnd type="none" w="med" len="med"/>
                    </a:lnT>
                    <a:noFill/>
                  </a:tcPr>
                </a:tc>
                <a:tc>
                  <a:txBody>
                    <a:bodyPr/>
                    <a:lstStyle/>
                    <a:p>
                      <a:pPr algn="ctr" rtl="0" fontAlgn="t"/>
                      <a:endParaRPr lang="en-US" sz="1200" b="1" i="0" u="none" strike="noStrike" dirty="0">
                        <a:solidFill>
                          <a:schemeClr val="tx1"/>
                        </a:solidFill>
                        <a:latin typeface="Calibri Light" panose="020F0302020204030204" pitchFamily="34" charset="0"/>
                        <a:cs typeface="Calibri Light" panose="020F0302020204030204" pitchFamily="34" charset="0"/>
                      </a:endParaRPr>
                    </a:p>
                  </a:txBody>
                  <a:tcPr marL="7831" marR="7831" marT="7831" marB="0">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67,761</a:t>
                      </a:r>
                    </a:p>
                  </a:txBody>
                  <a:tcPr marL="7831" marR="7831" marT="7831"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noFill/>
                  </a:tcPr>
                </a:tc>
                <a:extLst>
                  <a:ext uri="{0D108BD9-81ED-4DB2-BD59-A6C34878D82A}">
                    <a16:rowId xmlns:a16="http://schemas.microsoft.com/office/drawing/2014/main" val="10007"/>
                  </a:ext>
                </a:extLst>
              </a:tr>
              <a:tr h="399040">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2022 GO Bond Maturity 2031/2032</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Mt. Pleasant Street Phase #2</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525,000</a:t>
                      </a:r>
                    </a:p>
                  </a:txBody>
                  <a:tcPr marL="7831" marR="7831" marT="7831"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Debit Levy</a:t>
                      </a:r>
                    </a:p>
                  </a:txBody>
                  <a:tcPr marL="7831" marR="7831" marT="7831" marB="0">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45,000</a:t>
                      </a:r>
                    </a:p>
                  </a:txBody>
                  <a:tcPr marL="7831" marR="7831" marT="7831" marB="0">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12,250</a:t>
                      </a:r>
                    </a:p>
                  </a:txBody>
                  <a:tcPr marL="7831" marR="7831" marT="7831" marB="0">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500</a:t>
                      </a:r>
                    </a:p>
                  </a:txBody>
                  <a:tcPr marL="7831" marR="7831" marT="7831" marB="0">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57,750</a:t>
                      </a:r>
                    </a:p>
                  </a:txBody>
                  <a:tcPr marL="7831" marR="7831" marT="7831" marB="0">
                    <a:lnL w="12700" cap="flat" cmpd="sng" algn="ctr">
                      <a:solidFill>
                        <a:srgbClr val="000000"/>
                      </a:solidFill>
                      <a:prstDash val="solid"/>
                      <a:round/>
                      <a:headEnd type="none" w="med" len="med"/>
                      <a:tailEnd type="none" w="med" len="med"/>
                    </a:lnL>
                    <a:solidFill>
                      <a:schemeClr val="accent6">
                        <a:lumMod val="75000"/>
                      </a:schemeClr>
                    </a:solidFill>
                  </a:tcPr>
                </a:tc>
                <a:extLst>
                  <a:ext uri="{0D108BD9-81ED-4DB2-BD59-A6C34878D82A}">
                    <a16:rowId xmlns:a16="http://schemas.microsoft.com/office/drawing/2014/main" val="1304494757"/>
                  </a:ext>
                </a:extLst>
              </a:tr>
              <a:tr h="399040">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Totals</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endParaRPr lang="en-US" sz="1200" b="1" i="0" u="none" strike="noStrike" dirty="0">
                        <a:solidFill>
                          <a:schemeClr val="tx1"/>
                        </a:solidFill>
                        <a:latin typeface="Calibri Light" panose="020F0302020204030204" pitchFamily="34" charset="0"/>
                        <a:cs typeface="Calibri Light" panose="020F0302020204030204" pitchFamily="34" charset="0"/>
                      </a:endParaRP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endParaRPr lang="en-US" sz="1200" b="1" i="0" u="none" strike="noStrike" dirty="0">
                        <a:solidFill>
                          <a:schemeClr val="tx1"/>
                        </a:solidFill>
                        <a:latin typeface="Calibri Light" panose="020F0302020204030204" pitchFamily="34" charset="0"/>
                        <a:cs typeface="Calibri Light" panose="020F0302020204030204" pitchFamily="34" charset="0"/>
                      </a:endParaRPr>
                    </a:p>
                  </a:txBody>
                  <a:tcPr marL="7831" marR="7831" marT="7831"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endParaRPr lang="en-US" sz="1200" b="1" i="0" u="none" strike="noStrike" dirty="0">
                        <a:solidFill>
                          <a:schemeClr val="tx1"/>
                        </a:solidFill>
                        <a:latin typeface="Calibri Light" panose="020F0302020204030204" pitchFamily="34" charset="0"/>
                        <a:cs typeface="Calibri Light" panose="020F0302020204030204" pitchFamily="34" charset="0"/>
                      </a:endParaRPr>
                    </a:p>
                  </a:txBody>
                  <a:tcPr marL="7831" marR="7831" marT="7831" marB="0">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1,901,000</a:t>
                      </a:r>
                    </a:p>
                  </a:txBody>
                  <a:tcPr marL="7831" marR="7831" marT="7831" marB="0">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369,115</a:t>
                      </a:r>
                    </a:p>
                  </a:txBody>
                  <a:tcPr marL="7831" marR="7831" marT="7831" marB="0">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40,238</a:t>
                      </a:r>
                    </a:p>
                    <a:p>
                      <a:pPr algn="ctr" rtl="0" fontAlgn="t"/>
                      <a:endParaRPr lang="en-US" sz="1200" b="1" i="0" u="none" strike="noStrike" dirty="0">
                        <a:solidFill>
                          <a:schemeClr val="tx1"/>
                        </a:solidFill>
                        <a:latin typeface="Calibri Light" panose="020F0302020204030204" pitchFamily="34" charset="0"/>
                        <a:cs typeface="Calibri Light" panose="020F0302020204030204" pitchFamily="34" charset="0"/>
                      </a:endParaRPr>
                    </a:p>
                  </a:txBody>
                  <a:tcPr marL="7831" marR="7831" marT="7831" marB="0">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r>
                        <a:rPr lang="en-US" sz="1200" b="1" i="0" u="none" strike="noStrike" dirty="0">
                          <a:solidFill>
                            <a:schemeClr val="tx1"/>
                          </a:solidFill>
                          <a:latin typeface="Calibri Light" panose="020F0302020204030204" pitchFamily="34" charset="0"/>
                          <a:cs typeface="Calibri Light" panose="020F0302020204030204" pitchFamily="34" charset="0"/>
                        </a:rPr>
                        <a:t>1,830,353</a:t>
                      </a:r>
                    </a:p>
                    <a:p>
                      <a:pPr algn="ctr" rtl="0" fontAlgn="t"/>
                      <a:endParaRPr lang="en-US" sz="1200" b="1" i="0" u="none" strike="noStrike" dirty="0">
                        <a:solidFill>
                          <a:schemeClr val="tx1"/>
                        </a:solidFill>
                        <a:latin typeface="Calibri Light" panose="020F0302020204030204" pitchFamily="34" charset="0"/>
                        <a:cs typeface="Calibri Light" panose="020F0302020204030204" pitchFamily="34" charset="0"/>
                      </a:endParaRPr>
                    </a:p>
                  </a:txBody>
                  <a:tcPr marL="7831" marR="7831" marT="7831" marB="0">
                    <a:lnL w="12700" cap="flat" cmpd="sng" algn="ctr">
                      <a:solidFill>
                        <a:srgbClr val="000000"/>
                      </a:solidFill>
                      <a:prstDash val="solid"/>
                      <a:round/>
                      <a:headEnd type="none" w="med" len="med"/>
                      <a:tailEnd type="none" w="med" len="med"/>
                    </a:lnL>
                    <a:noFill/>
                  </a:tcPr>
                </a:tc>
                <a:extLst>
                  <a:ext uri="{0D108BD9-81ED-4DB2-BD59-A6C34878D82A}">
                    <a16:rowId xmlns:a16="http://schemas.microsoft.com/office/drawing/2014/main" val="467186459"/>
                  </a:ext>
                </a:extLst>
              </a:tr>
              <a:tr h="252137">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B>
                      <a:noFill/>
                    </a:lnB>
                    <a:noFill/>
                  </a:tcPr>
                </a:tc>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B>
                      <a:noFill/>
                    </a:lnB>
                    <a:noFill/>
                  </a:tcPr>
                </a:tc>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B>
                      <a:noFill/>
                    </a:lnB>
                    <a:noFill/>
                  </a:tcPr>
                </a:tc>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B>
                      <a:noFill/>
                    </a:lnB>
                    <a:noFill/>
                  </a:tcPr>
                </a:tc>
                <a:extLst>
                  <a:ext uri="{0D108BD9-81ED-4DB2-BD59-A6C34878D82A}">
                    <a16:rowId xmlns:a16="http://schemas.microsoft.com/office/drawing/2014/main" val="10012"/>
                  </a:ext>
                </a:extLst>
              </a:tr>
            </a:tbl>
          </a:graphicData>
        </a:graphic>
      </p:graphicFrame>
      <p:sp>
        <p:nvSpPr>
          <p:cNvPr id="17410" name="Slide Number Placeholder 5"/>
          <p:cNvSpPr>
            <a:spLocks noGrp="1"/>
          </p:cNvSpPr>
          <p:nvPr>
            <p:ph type="sldNum" sz="quarter" idx="12"/>
          </p:nvPr>
        </p:nvSpPr>
        <p:spPr>
          <a:noFill/>
        </p:spPr>
        <p:txBody>
          <a:bodyPr>
            <a:normAutofit/>
          </a:bodyPr>
          <a:lstStyle/>
          <a:p>
            <a:fld id="{F68EE3E3-6DAC-43AB-80FC-3B5DD361DD19}" type="slidenum">
              <a:rPr lang="en-US" sz="1200" smtClean="0"/>
              <a:pPr/>
              <a:t>51</a:t>
            </a:fld>
            <a:endParaRPr lang="en-US" sz="1200" dirty="0"/>
          </a:p>
        </p:txBody>
      </p:sp>
      <p:sp>
        <p:nvSpPr>
          <p:cNvPr id="2" name="Rectangle 1">
            <a:extLst>
              <a:ext uri="{FF2B5EF4-FFF2-40B4-BE49-F238E27FC236}">
                <a16:creationId xmlns:a16="http://schemas.microsoft.com/office/drawing/2014/main" id="{86A2FB1A-9B24-4EB8-95C5-69B0441890DC}"/>
              </a:ext>
            </a:extLst>
          </p:cNvPr>
          <p:cNvSpPr/>
          <p:nvPr/>
        </p:nvSpPr>
        <p:spPr>
          <a:xfrm>
            <a:off x="363633" y="5859538"/>
            <a:ext cx="8762999" cy="769441"/>
          </a:xfrm>
          <a:prstGeom prst="rect">
            <a:avLst/>
          </a:prstGeom>
        </p:spPr>
        <p:txBody>
          <a:bodyPr wrap="square">
            <a:spAutoFit/>
          </a:bodyPr>
          <a:lstStyle/>
          <a:p>
            <a:r>
              <a:rPr lang="en-US" sz="1100" b="1" dirty="0"/>
              <a:t>According to the Iowa Constitution a City’s maximum debt capacity is 5% of the City’s 100% assessed value (312,315,259) which would be a maximum debt capacity of 15,615,763.  </a:t>
            </a:r>
          </a:p>
          <a:p>
            <a:r>
              <a:rPr lang="en-US" sz="1100" b="1" dirty="0"/>
              <a:t>The City will begin FY22/23 at 18.76% of debt limit capacity (2,891,000) and will end the year 18.51% (2,891,000 plus additional 525,000 due to borrowing during year).  Water and sewer revenue debt and internal loans are not included in maximum debt capacity calculations.</a:t>
            </a:r>
          </a:p>
        </p:txBody>
      </p:sp>
      <p:sp>
        <p:nvSpPr>
          <p:cNvPr id="3" name="TextBox 2">
            <a:extLst>
              <a:ext uri="{FF2B5EF4-FFF2-40B4-BE49-F238E27FC236}">
                <a16:creationId xmlns:a16="http://schemas.microsoft.com/office/drawing/2014/main" id="{EE9D896A-CC91-40A9-8B8E-20C430100A1E}"/>
              </a:ext>
            </a:extLst>
          </p:cNvPr>
          <p:cNvSpPr txBox="1"/>
          <p:nvPr/>
        </p:nvSpPr>
        <p:spPr>
          <a:xfrm>
            <a:off x="152399" y="6525791"/>
            <a:ext cx="8610601" cy="307777"/>
          </a:xfrm>
          <a:prstGeom prst="rect">
            <a:avLst/>
          </a:prstGeom>
          <a:noFill/>
        </p:spPr>
        <p:txBody>
          <a:bodyPr wrap="square" rtlCol="0">
            <a:spAutoFit/>
          </a:bodyPr>
          <a:lstStyle/>
          <a:p>
            <a:endParaRPr lang="en-US" sz="1400" b="1"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1C9C4-7715-4DA1-8626-1BB6524209A5}"/>
              </a:ext>
            </a:extLst>
          </p:cNvPr>
          <p:cNvSpPr>
            <a:spLocks noGrp="1"/>
          </p:cNvSpPr>
          <p:nvPr>
            <p:ph type="ctrTitle"/>
          </p:nvPr>
        </p:nvSpPr>
        <p:spPr>
          <a:xfrm>
            <a:off x="1143000" y="746234"/>
            <a:ext cx="6858000" cy="858837"/>
          </a:xfrm>
        </p:spPr>
        <p:txBody>
          <a:bodyPr/>
          <a:lstStyle/>
          <a:p>
            <a:r>
              <a:rPr lang="en-US" b="1" dirty="0">
                <a:solidFill>
                  <a:schemeClr val="accent6">
                    <a:lumMod val="75000"/>
                  </a:schemeClr>
                </a:solidFill>
              </a:rPr>
              <a:t>THANK YOU</a:t>
            </a:r>
          </a:p>
        </p:txBody>
      </p:sp>
      <p:sp>
        <p:nvSpPr>
          <p:cNvPr id="3" name="Subtitle 2">
            <a:extLst>
              <a:ext uri="{FF2B5EF4-FFF2-40B4-BE49-F238E27FC236}">
                <a16:creationId xmlns:a16="http://schemas.microsoft.com/office/drawing/2014/main" id="{B3B6F39B-00F7-489F-9351-1F8EE3521F33}"/>
              </a:ext>
            </a:extLst>
          </p:cNvPr>
          <p:cNvSpPr>
            <a:spLocks noGrp="1"/>
          </p:cNvSpPr>
          <p:nvPr>
            <p:ph type="subTitle" idx="1"/>
          </p:nvPr>
        </p:nvSpPr>
        <p:spPr>
          <a:xfrm>
            <a:off x="533400" y="1676400"/>
            <a:ext cx="8077200" cy="4572000"/>
          </a:xfrm>
        </p:spPr>
        <p:txBody>
          <a:bodyPr>
            <a:normAutofit fontScale="92500" lnSpcReduction="10000"/>
          </a:bodyPr>
          <a:lstStyle/>
          <a:p>
            <a:pPr algn="l"/>
            <a:r>
              <a:rPr lang="en-US" sz="2200" dirty="0"/>
              <a:t>I would like to thank everyone involved in preparing the budget.  It was a team effort from the start working with City Department Heads and their start and on through the budget presentations working with the Mayor and Council.  A special tank you to our Finance Manager Angie Moore for her many hours of work on the proposed and final budget, her assistance with this presentation, and a congratulations as well on her first full budget!  </a:t>
            </a:r>
          </a:p>
          <a:p>
            <a:pPr algn="l"/>
            <a:endParaRPr lang="en-US" sz="2200" dirty="0"/>
          </a:p>
          <a:p>
            <a:pPr algn="l"/>
            <a:r>
              <a:rPr lang="en-US" sz="2200" dirty="0"/>
              <a:t>This is the most important policy document the City Council adopts on an annual basis and provides a road map for the coming fiscal year.  It is a living document that is a guide, but things do change throughout the year as do priorities and we need to have a budget that is flexible and can accommodate today’s changing municipal environment.  </a:t>
            </a:r>
          </a:p>
          <a:p>
            <a:pPr algn="l"/>
            <a:endParaRPr lang="en-US" dirty="0"/>
          </a:p>
          <a:p>
            <a:r>
              <a:rPr lang="en-US" dirty="0"/>
              <a:t>Gregg Mandsager</a:t>
            </a:r>
          </a:p>
          <a:p>
            <a:r>
              <a:rPr lang="en-US" dirty="0"/>
              <a:t>City Administrator</a:t>
            </a:r>
          </a:p>
          <a:p>
            <a:r>
              <a:rPr lang="en-US" dirty="0"/>
              <a:t>March 16, 2022</a:t>
            </a:r>
          </a:p>
          <a:p>
            <a:pPr algn="l"/>
            <a:endParaRPr lang="en-US" dirty="0"/>
          </a:p>
          <a:p>
            <a:pPr algn="l"/>
            <a:endParaRPr lang="en-US" dirty="0"/>
          </a:p>
          <a:p>
            <a:pPr algn="l"/>
            <a:endParaRPr lang="en-US" dirty="0"/>
          </a:p>
        </p:txBody>
      </p:sp>
    </p:spTree>
    <p:extLst>
      <p:ext uri="{BB962C8B-B14F-4D97-AF65-F5344CB8AC3E}">
        <p14:creationId xmlns:p14="http://schemas.microsoft.com/office/powerpoint/2010/main" val="3873134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44C2A-A0F1-4F45-9B15-12C001F93796}"/>
              </a:ext>
            </a:extLst>
          </p:cNvPr>
          <p:cNvSpPr>
            <a:spLocks noGrp="1"/>
          </p:cNvSpPr>
          <p:nvPr>
            <p:ph type="title"/>
          </p:nvPr>
        </p:nvSpPr>
        <p:spPr>
          <a:xfrm>
            <a:off x="628650" y="228601"/>
            <a:ext cx="7886700" cy="762000"/>
          </a:xfrm>
        </p:spPr>
        <p:txBody>
          <a:bodyPr>
            <a:normAutofit/>
          </a:bodyPr>
          <a:lstStyle/>
          <a:p>
            <a:pPr algn="ctr"/>
            <a:r>
              <a:rPr lang="en-US" sz="4000" b="1" dirty="0">
                <a:solidFill>
                  <a:schemeClr val="accent6">
                    <a:lumMod val="50000"/>
                  </a:schemeClr>
                </a:solidFill>
              </a:rPr>
              <a:t>Tax Levy</a:t>
            </a:r>
          </a:p>
        </p:txBody>
      </p:sp>
      <p:sp>
        <p:nvSpPr>
          <p:cNvPr id="3" name="Content Placeholder 2">
            <a:extLst>
              <a:ext uri="{FF2B5EF4-FFF2-40B4-BE49-F238E27FC236}">
                <a16:creationId xmlns:a16="http://schemas.microsoft.com/office/drawing/2014/main" id="{EF319386-F101-4DA5-ACA5-686CC9ABD0F8}"/>
              </a:ext>
            </a:extLst>
          </p:cNvPr>
          <p:cNvSpPr>
            <a:spLocks noGrp="1"/>
          </p:cNvSpPr>
          <p:nvPr>
            <p:ph idx="1"/>
          </p:nvPr>
        </p:nvSpPr>
        <p:spPr>
          <a:xfrm>
            <a:off x="618293" y="1371600"/>
            <a:ext cx="7886700" cy="4537869"/>
          </a:xfrm>
        </p:spPr>
        <p:txBody>
          <a:bodyPr>
            <a:noAutofit/>
          </a:bodyPr>
          <a:lstStyle/>
          <a:p>
            <a:r>
              <a:rPr lang="en-US" sz="2400" dirty="0"/>
              <a:t>General Fund at maximum $8.10/$1,000 levy rate</a:t>
            </a:r>
          </a:p>
          <a:p>
            <a:endParaRPr lang="en-US" sz="2400" dirty="0"/>
          </a:p>
          <a:p>
            <a:r>
              <a:rPr lang="en-US" sz="2400" dirty="0"/>
              <a:t>Tax Rate Changes – </a:t>
            </a:r>
          </a:p>
          <a:p>
            <a:pPr lvl="1"/>
            <a:r>
              <a:rPr lang="en-US" sz="2400" dirty="0"/>
              <a:t>General Levy				8.10				</a:t>
            </a:r>
          </a:p>
          <a:p>
            <a:pPr lvl="1"/>
            <a:r>
              <a:rPr lang="en-US" sz="2400" dirty="0"/>
              <a:t>Liability (Insurance) Levy 		</a:t>
            </a:r>
            <a:r>
              <a:rPr lang="en-US" sz="2400" dirty="0">
                <a:solidFill>
                  <a:srgbClr val="00B0F0"/>
                </a:solidFill>
              </a:rPr>
              <a:t>0.72140 </a:t>
            </a:r>
          </a:p>
          <a:p>
            <a:pPr lvl="1"/>
            <a:r>
              <a:rPr lang="en-US" sz="2400" dirty="0"/>
              <a:t>FICA/IPERS 					</a:t>
            </a:r>
            <a:r>
              <a:rPr lang="en-US" sz="2400" dirty="0">
                <a:solidFill>
                  <a:srgbClr val="FF0000"/>
                </a:solidFill>
              </a:rPr>
              <a:t>0.65231</a:t>
            </a:r>
          </a:p>
          <a:p>
            <a:pPr lvl="1"/>
            <a:r>
              <a:rPr lang="en-US" sz="2400" dirty="0"/>
              <a:t>Employee Benefits Levy is at 		</a:t>
            </a:r>
            <a:r>
              <a:rPr lang="en-US" sz="2400" dirty="0">
                <a:solidFill>
                  <a:srgbClr val="FF0000"/>
                </a:solidFill>
              </a:rPr>
              <a:t>0.24412</a:t>
            </a:r>
          </a:p>
          <a:p>
            <a:pPr lvl="1"/>
            <a:r>
              <a:rPr lang="en-US" sz="2400" dirty="0"/>
              <a:t>Debt Service Levy – New this year 	</a:t>
            </a:r>
            <a:r>
              <a:rPr lang="en-US" sz="2400" dirty="0">
                <a:solidFill>
                  <a:srgbClr val="FF0000"/>
                </a:solidFill>
              </a:rPr>
              <a:t>0.28218</a:t>
            </a:r>
          </a:p>
          <a:p>
            <a:pPr lvl="1"/>
            <a:r>
              <a:rPr lang="en-US" sz="2400" dirty="0"/>
              <a:t>Emergency Levy is not levied</a:t>
            </a:r>
          </a:p>
          <a:p>
            <a:endParaRPr lang="en-US" sz="2400" dirty="0"/>
          </a:p>
          <a:p>
            <a:r>
              <a:rPr lang="en-US" sz="2400" dirty="0"/>
              <a:t>Total Proposed Levy $10.00</a:t>
            </a:r>
          </a:p>
        </p:txBody>
      </p:sp>
    </p:spTree>
    <p:extLst>
      <p:ext uri="{BB962C8B-B14F-4D97-AF65-F5344CB8AC3E}">
        <p14:creationId xmlns:p14="http://schemas.microsoft.com/office/powerpoint/2010/main" val="2629398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0A6B3-6FF2-4D3C-9D43-85D1A115A5AE}"/>
              </a:ext>
            </a:extLst>
          </p:cNvPr>
          <p:cNvSpPr>
            <a:spLocks noGrp="1"/>
          </p:cNvSpPr>
          <p:nvPr>
            <p:ph type="title"/>
          </p:nvPr>
        </p:nvSpPr>
        <p:spPr>
          <a:xfrm>
            <a:off x="628650" y="365127"/>
            <a:ext cx="7886700" cy="930274"/>
          </a:xfrm>
        </p:spPr>
        <p:txBody>
          <a:bodyPr>
            <a:normAutofit/>
          </a:bodyPr>
          <a:lstStyle/>
          <a:p>
            <a:pPr algn="ctr"/>
            <a:r>
              <a:rPr lang="en-US" sz="4000" b="1" dirty="0">
                <a:solidFill>
                  <a:schemeClr val="accent6">
                    <a:lumMod val="50000"/>
                  </a:schemeClr>
                </a:solidFill>
              </a:rPr>
              <a:t>Budget Issues and Challenges</a:t>
            </a:r>
          </a:p>
        </p:txBody>
      </p:sp>
      <p:sp>
        <p:nvSpPr>
          <p:cNvPr id="3" name="Content Placeholder 2">
            <a:extLst>
              <a:ext uri="{FF2B5EF4-FFF2-40B4-BE49-F238E27FC236}">
                <a16:creationId xmlns:a16="http://schemas.microsoft.com/office/drawing/2014/main" id="{563D6278-2757-4E26-9034-20BCFB129EAE}"/>
              </a:ext>
            </a:extLst>
          </p:cNvPr>
          <p:cNvSpPr>
            <a:spLocks noGrp="1"/>
          </p:cNvSpPr>
          <p:nvPr>
            <p:ph idx="1"/>
          </p:nvPr>
        </p:nvSpPr>
        <p:spPr>
          <a:xfrm>
            <a:off x="628650" y="1524000"/>
            <a:ext cx="7886700" cy="4729163"/>
          </a:xfrm>
        </p:spPr>
        <p:txBody>
          <a:bodyPr>
            <a:normAutofit/>
          </a:bodyPr>
          <a:lstStyle/>
          <a:p>
            <a:r>
              <a:rPr lang="en-US" dirty="0"/>
              <a:t>CPI</a:t>
            </a:r>
          </a:p>
          <a:p>
            <a:pPr lvl="1"/>
            <a:r>
              <a:rPr lang="en-US" dirty="0"/>
              <a:t>US CPI Sept 2020-21 5.4%</a:t>
            </a:r>
          </a:p>
          <a:p>
            <a:pPr lvl="1"/>
            <a:r>
              <a:rPr lang="en-US" dirty="0"/>
              <a:t>Midwest CPI 2020-21 5.7%</a:t>
            </a:r>
          </a:p>
          <a:p>
            <a:pPr lvl="1"/>
            <a:r>
              <a:rPr lang="en-US" dirty="0"/>
              <a:t>State &amp; Local Government Employment Cost Index 3.7%</a:t>
            </a:r>
          </a:p>
          <a:p>
            <a:r>
              <a:rPr lang="en-US" dirty="0"/>
              <a:t>Rollback</a:t>
            </a:r>
          </a:p>
          <a:p>
            <a:pPr lvl="1"/>
            <a:r>
              <a:rPr lang="en-US" dirty="0"/>
              <a:t>2022	Residential 	56.4094%</a:t>
            </a:r>
          </a:p>
          <a:p>
            <a:pPr lvl="1"/>
            <a:r>
              <a:rPr lang="en-US" dirty="0"/>
              <a:t>2023	Residential 	54.1302%</a:t>
            </a:r>
          </a:p>
          <a:p>
            <a:pPr lvl="1"/>
            <a:r>
              <a:rPr lang="en-US" dirty="0"/>
              <a:t>2022 	Multi-Res	67.5</a:t>
            </a:r>
          </a:p>
          <a:p>
            <a:pPr lvl="1"/>
            <a:r>
              <a:rPr lang="en-US" dirty="0"/>
              <a:t>2023	Multi-Res	63.75 (2024 (Same as residential)</a:t>
            </a:r>
          </a:p>
          <a:p>
            <a:r>
              <a:rPr lang="en-US" dirty="0"/>
              <a:t>With the decrease in taxable valuations, the $8.10 General Fund tax rate will generate $1,418,520 in FY 2022/23 versus $1,455,396 in FY 2021/22 a decrease of $36,876 in tax revenue.  </a:t>
            </a:r>
            <a:r>
              <a:rPr lang="en-US" dirty="0">
                <a:solidFill>
                  <a:srgbClr val="FF0000"/>
                </a:solidFill>
              </a:rPr>
              <a:t>Check property taxes.  Didn’t bring form. Not sure if this was wrong on proposed budget slide?  The valuations page had errors – should be good.  </a:t>
            </a:r>
            <a:r>
              <a:rPr lang="en-US" dirty="0">
                <a:solidFill>
                  <a:srgbClr val="00B0F0"/>
                </a:solidFill>
              </a:rPr>
              <a:t>Numbers are good</a:t>
            </a:r>
            <a:endParaRPr lang="en-US" dirty="0">
              <a:solidFill>
                <a:srgbClr val="FF0000"/>
              </a:solidFill>
            </a:endParaRPr>
          </a:p>
        </p:txBody>
      </p:sp>
    </p:spTree>
    <p:extLst>
      <p:ext uri="{BB962C8B-B14F-4D97-AF65-F5344CB8AC3E}">
        <p14:creationId xmlns:p14="http://schemas.microsoft.com/office/powerpoint/2010/main" val="2838918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04E9E-5D66-4C2F-8B30-91ED397A608B}"/>
              </a:ext>
            </a:extLst>
          </p:cNvPr>
          <p:cNvSpPr>
            <a:spLocks noGrp="1"/>
          </p:cNvSpPr>
          <p:nvPr>
            <p:ph type="title"/>
          </p:nvPr>
        </p:nvSpPr>
        <p:spPr>
          <a:xfrm>
            <a:off x="628650" y="365127"/>
            <a:ext cx="7886700" cy="777874"/>
          </a:xfrm>
        </p:spPr>
        <p:txBody>
          <a:bodyPr>
            <a:normAutofit/>
          </a:bodyPr>
          <a:lstStyle/>
          <a:p>
            <a:pPr algn="ctr"/>
            <a:r>
              <a:rPr lang="en-US" sz="4000" b="1" dirty="0">
                <a:solidFill>
                  <a:schemeClr val="accent6">
                    <a:lumMod val="50000"/>
                  </a:schemeClr>
                </a:solidFill>
              </a:rPr>
              <a:t>Key Items</a:t>
            </a:r>
          </a:p>
        </p:txBody>
      </p:sp>
      <p:sp>
        <p:nvSpPr>
          <p:cNvPr id="3" name="Content Placeholder 2">
            <a:extLst>
              <a:ext uri="{FF2B5EF4-FFF2-40B4-BE49-F238E27FC236}">
                <a16:creationId xmlns:a16="http://schemas.microsoft.com/office/drawing/2014/main" id="{67F5B04B-F3BD-4D79-8F8E-38F17ED23955}"/>
              </a:ext>
            </a:extLst>
          </p:cNvPr>
          <p:cNvSpPr>
            <a:spLocks noGrp="1"/>
          </p:cNvSpPr>
          <p:nvPr>
            <p:ph idx="1"/>
          </p:nvPr>
        </p:nvSpPr>
        <p:spPr>
          <a:xfrm>
            <a:off x="628650" y="1447815"/>
            <a:ext cx="7886700" cy="5033962"/>
          </a:xfrm>
        </p:spPr>
        <p:txBody>
          <a:bodyPr>
            <a:normAutofit fontScale="70000" lnSpcReduction="20000"/>
          </a:bodyPr>
          <a:lstStyle/>
          <a:p>
            <a:r>
              <a:rPr lang="en-US" sz="2600" dirty="0"/>
              <a:t>The budget includes a 2.5% cost of living increase for both union and non-union (Police Union negotiations are still under way) </a:t>
            </a:r>
          </a:p>
          <a:p>
            <a:r>
              <a:rPr lang="en-US" sz="2600" dirty="0"/>
              <a:t>TIF Admin fees have been included as a transfer to the general fund (we will need to amend URP) - $52,000 to support GF (Formula) in year one.</a:t>
            </a:r>
          </a:p>
          <a:p>
            <a:r>
              <a:rPr lang="en-US" sz="2600" dirty="0"/>
              <a:t>Wages for the city administrator, city clerk, finance staff, and IT are broken out 25% each in the general fund, water, sewer, and streets</a:t>
            </a:r>
          </a:p>
          <a:p>
            <a:r>
              <a:rPr lang="en-US" sz="2600" dirty="0"/>
              <a:t>The budget proposes the use of a .28 debt service levy to pay for the Mt. Pleasant Street Project</a:t>
            </a:r>
          </a:p>
          <a:p>
            <a:r>
              <a:rPr lang="en-US" sz="2600" dirty="0"/>
              <a:t>It uses the remaining .07 to support the GF levy</a:t>
            </a:r>
          </a:p>
          <a:p>
            <a:r>
              <a:rPr lang="en-US" sz="2600" dirty="0"/>
              <a:t>As discussed, we have included the use of $400,000 in ARPA funds towards water mains with the Water Tower project to reduce amount of debt (SRF) the City needs to borrow</a:t>
            </a:r>
          </a:p>
          <a:p>
            <a:r>
              <a:rPr lang="en-US" sz="2600" dirty="0"/>
              <a:t>Allows the City to reduce the base water rate by $3.  We might want to consider less given the fund balance levels but in order to begin the debt service levy this is well worth the cost)</a:t>
            </a:r>
          </a:p>
          <a:p>
            <a:r>
              <a:rPr lang="en-US" sz="2600" dirty="0"/>
              <a:t>Reduction on water usage base rate (saving on water and sewer bill) on 3,000 gallons ($38.16 per year) and 5,000 gallons ($38.16) and 8,000 gallons ($38.16)</a:t>
            </a:r>
          </a:p>
          <a:p>
            <a:r>
              <a:rPr lang="en-US" sz="2600" dirty="0"/>
              <a:t>The decrease in property and workers comp rates (net) also help offset losses in revenue from property taxes</a:t>
            </a:r>
          </a:p>
          <a:p>
            <a:r>
              <a:rPr lang="en-US" sz="2600" dirty="0"/>
              <a:t>Health insurance is budget at 5% (Actual 5.22%)</a:t>
            </a:r>
          </a:p>
          <a:p>
            <a:pPr marL="0" indent="0">
              <a:buNone/>
            </a:pPr>
            <a:endParaRPr lang="en-US" dirty="0"/>
          </a:p>
        </p:txBody>
      </p:sp>
    </p:spTree>
    <p:extLst>
      <p:ext uri="{BB962C8B-B14F-4D97-AF65-F5344CB8AC3E}">
        <p14:creationId xmlns:p14="http://schemas.microsoft.com/office/powerpoint/2010/main" val="1856948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gradFill rotWithShape="1">
          <a:gsLst>
            <a:gs pos="10000">
              <a:schemeClr val="bg2">
                <a:tint val="97000"/>
                <a:hueMod val="92000"/>
                <a:satMod val="169000"/>
                <a:lumMod val="164000"/>
              </a:schemeClr>
            </a:gs>
            <a:gs pos="30000">
              <a:schemeClr val="bg2">
                <a:lumMod val="60000"/>
                <a:lumOff val="40000"/>
              </a:schemeClr>
            </a:gs>
          </a:gsLst>
          <a:lin ang="6120000" scaled="1"/>
        </a:gradFill>
        <a:effectLst/>
      </p:bgPr>
    </p:bg>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985D923-61EF-4041-9B31-1C1F0E714DEE}"/>
              </a:ext>
            </a:extLst>
          </p:cNvPr>
          <p:cNvSpPr>
            <a:spLocks noGrp="1"/>
          </p:cNvSpPr>
          <p:nvPr>
            <p:ph type="sldNum" sz="quarter" idx="12"/>
          </p:nvPr>
        </p:nvSpPr>
        <p:spPr/>
        <p:txBody>
          <a:bodyPr/>
          <a:lstStyle/>
          <a:p>
            <a:pPr>
              <a:defRPr/>
            </a:pPr>
            <a:fld id="{1F8DCCDB-82FC-4F4C-8AA4-E86C19ABBF26}" type="slidenum">
              <a:rPr lang="en-US" smtClean="0"/>
              <a:pPr>
                <a:defRPr/>
              </a:pPr>
              <a:t>9</a:t>
            </a:fld>
            <a:endParaRPr lang="en-US" dirty="0"/>
          </a:p>
        </p:txBody>
      </p:sp>
      <p:sp>
        <p:nvSpPr>
          <p:cNvPr id="15363" name="Text Box 3"/>
          <p:cNvSpPr txBox="1">
            <a:spLocks noChangeArrowheads="1"/>
          </p:cNvSpPr>
          <p:nvPr/>
        </p:nvSpPr>
        <p:spPr bwMode="auto">
          <a:xfrm>
            <a:off x="762000" y="1676400"/>
            <a:ext cx="6584950" cy="457200"/>
          </a:xfrm>
          <a:prstGeom prst="rect">
            <a:avLst/>
          </a:prstGeom>
          <a:noFill/>
          <a:ln w="12700" cap="sq">
            <a:noFill/>
            <a:miter lim="800000"/>
            <a:headEnd type="none" w="sm" len="sm"/>
            <a:tailEnd type="none" w="sm" len="sm"/>
          </a:ln>
        </p:spPr>
        <p:txBody>
          <a:bodyPr>
            <a:spAutoFit/>
          </a:bodyPr>
          <a:lstStyle/>
          <a:p>
            <a:endParaRPr lang="en-US" dirty="0"/>
          </a:p>
        </p:txBody>
      </p:sp>
      <p:sp>
        <p:nvSpPr>
          <p:cNvPr id="15364" name="Text Box 4"/>
          <p:cNvSpPr txBox="1">
            <a:spLocks noChangeArrowheads="1"/>
          </p:cNvSpPr>
          <p:nvPr/>
        </p:nvSpPr>
        <p:spPr bwMode="auto">
          <a:xfrm>
            <a:off x="1089026" y="1753339"/>
            <a:ext cx="7026275" cy="457200"/>
          </a:xfrm>
          <a:prstGeom prst="rect">
            <a:avLst/>
          </a:prstGeom>
          <a:noFill/>
          <a:ln w="12700" cap="sq">
            <a:noFill/>
            <a:miter lim="800000"/>
            <a:headEnd type="none" w="sm" len="sm"/>
            <a:tailEnd type="none" w="sm" len="sm"/>
          </a:ln>
        </p:spPr>
        <p:txBody>
          <a:bodyPr>
            <a:spAutoFit/>
          </a:bodyPr>
          <a:lstStyle/>
          <a:p>
            <a:endParaRPr lang="en-US" dirty="0"/>
          </a:p>
        </p:txBody>
      </p:sp>
      <p:sp>
        <p:nvSpPr>
          <p:cNvPr id="15365" name="Text Box 6"/>
          <p:cNvSpPr txBox="1">
            <a:spLocks noChangeArrowheads="1"/>
          </p:cNvSpPr>
          <p:nvPr/>
        </p:nvSpPr>
        <p:spPr bwMode="auto">
          <a:xfrm>
            <a:off x="1150938" y="1143000"/>
            <a:ext cx="6902450" cy="5909310"/>
          </a:xfrm>
          <a:prstGeom prst="rect">
            <a:avLst/>
          </a:prstGeom>
          <a:noFill/>
          <a:ln w="12700" cap="sq">
            <a:noFill/>
            <a:miter lim="800000"/>
            <a:headEnd type="none" w="sm" len="sm"/>
            <a:tailEnd type="none" w="sm" len="sm"/>
          </a:ln>
        </p:spPr>
        <p:txBody>
          <a:bodyPr wrap="square">
            <a:spAutoFit/>
          </a:bodyPr>
          <a:lstStyle/>
          <a:p>
            <a:pPr>
              <a:spcBef>
                <a:spcPts val="0"/>
              </a:spcBef>
            </a:pPr>
            <a:endParaRPr lang="en-US" dirty="0">
              <a:solidFill>
                <a:srgbClr val="003300"/>
              </a:solidFill>
            </a:endParaRPr>
          </a:p>
          <a:p>
            <a:pPr marL="285750" indent="-285750">
              <a:spcBef>
                <a:spcPts val="0"/>
              </a:spcBef>
              <a:buFont typeface="Arial" panose="020B0604020202020204" pitchFamily="34" charset="0"/>
              <a:buChar char="•"/>
            </a:pPr>
            <a:r>
              <a:rPr lang="en-US" dirty="0"/>
              <a:t>Employer share of IPERS:</a:t>
            </a:r>
          </a:p>
          <a:p>
            <a:pPr marL="742950" lvl="1" indent="-285750">
              <a:buFont typeface="Arial" panose="020B0604020202020204" pitchFamily="34" charset="0"/>
              <a:buChar char="•"/>
            </a:pPr>
            <a:r>
              <a:rPr lang="en-US" dirty="0"/>
              <a:t>    9.44% for regular employees </a:t>
            </a:r>
          </a:p>
          <a:p>
            <a:pPr marL="742950" lvl="1" indent="-285750">
              <a:buFont typeface="Arial" panose="020B0604020202020204" pitchFamily="34" charset="0"/>
              <a:buChar char="•"/>
            </a:pPr>
            <a:r>
              <a:rPr lang="en-US" dirty="0"/>
              <a:t>    9.31% for police and fire </a:t>
            </a:r>
          </a:p>
          <a:p>
            <a:pPr marL="285750" indent="-285750">
              <a:spcBef>
                <a:spcPts val="0"/>
              </a:spcBef>
              <a:buFont typeface="Arial" panose="020B0604020202020204" pitchFamily="34" charset="0"/>
              <a:buChar char="•"/>
            </a:pPr>
            <a:endParaRPr lang="en-US" dirty="0"/>
          </a:p>
          <a:p>
            <a:pPr marL="285750" indent="-285750">
              <a:spcBef>
                <a:spcPts val="0"/>
              </a:spcBef>
              <a:buFont typeface="Arial" panose="020B0604020202020204" pitchFamily="34" charset="0"/>
              <a:buChar char="•"/>
            </a:pPr>
            <a:r>
              <a:rPr lang="en-US" dirty="0"/>
              <a:t>Employee share of IPERS:</a:t>
            </a:r>
          </a:p>
          <a:p>
            <a:pPr marL="742950" lvl="1" indent="-285750">
              <a:buFont typeface="Arial" panose="020B0604020202020204" pitchFamily="34" charset="0"/>
              <a:buChar char="•"/>
            </a:pPr>
            <a:r>
              <a:rPr lang="en-US" dirty="0"/>
              <a:t>     6.29% for regular employees </a:t>
            </a:r>
          </a:p>
          <a:p>
            <a:pPr marL="742950" lvl="1" indent="-285750">
              <a:buFont typeface="Arial" panose="020B0604020202020204" pitchFamily="34" charset="0"/>
              <a:buChar char="•"/>
            </a:pPr>
            <a:r>
              <a:rPr lang="en-US" dirty="0"/>
              <a:t>     6.21% for police and fire </a:t>
            </a:r>
          </a:p>
          <a:p>
            <a:pPr marL="285750" indent="-285750">
              <a:spcBef>
                <a:spcPct val="50000"/>
              </a:spcBef>
              <a:buFont typeface="Arial" panose="020B0604020202020204" pitchFamily="34" charset="0"/>
              <a:buChar char="•"/>
            </a:pPr>
            <a:r>
              <a:rPr lang="en-US" dirty="0"/>
              <a:t>Budgeted a 2.5% wage increase.</a:t>
            </a:r>
          </a:p>
          <a:p>
            <a:pPr marL="285750" indent="-285750">
              <a:spcBef>
                <a:spcPct val="50000"/>
              </a:spcBef>
              <a:buFont typeface="Arial" panose="020B0604020202020204" pitchFamily="34" charset="0"/>
              <a:buChar char="•"/>
            </a:pPr>
            <a:r>
              <a:rPr lang="en-US" dirty="0"/>
              <a:t>The City has budgeted to expend $1,835,262 for wages for FY 22/23.</a:t>
            </a:r>
          </a:p>
          <a:p>
            <a:pPr marL="285750" indent="-285750">
              <a:spcBef>
                <a:spcPct val="50000"/>
              </a:spcBef>
              <a:buFont typeface="Arial" panose="020B0604020202020204" pitchFamily="34" charset="0"/>
              <a:buChar char="•"/>
            </a:pPr>
            <a:r>
              <a:rPr lang="en-US" dirty="0"/>
              <a:t>Health, dental and life insurance costs including partial self-funding: $462,284.</a:t>
            </a:r>
          </a:p>
          <a:p>
            <a:pPr marL="285750" indent="-285750">
              <a:spcBef>
                <a:spcPct val="50000"/>
              </a:spcBef>
              <a:buFont typeface="Arial" panose="020B0604020202020204" pitchFamily="34" charset="0"/>
              <a:buChar char="•"/>
            </a:pPr>
            <a:r>
              <a:rPr lang="en-US" dirty="0"/>
              <a:t>Employer share of IPERS Cost: $161,729</a:t>
            </a:r>
          </a:p>
          <a:p>
            <a:pPr marL="285750" indent="-285750">
              <a:spcBef>
                <a:spcPct val="50000"/>
              </a:spcBef>
              <a:buFont typeface="Arial" panose="020B0604020202020204" pitchFamily="34" charset="0"/>
              <a:buChar char="•"/>
            </a:pPr>
            <a:r>
              <a:rPr lang="en-US" dirty="0"/>
              <a:t>Employer share of FICA  &amp; Medicare Costs:  $137,024.</a:t>
            </a:r>
          </a:p>
          <a:p>
            <a:pPr>
              <a:spcBef>
                <a:spcPct val="50000"/>
              </a:spcBef>
            </a:pPr>
            <a:endParaRPr lang="en-US" dirty="0">
              <a:solidFill>
                <a:srgbClr val="003300"/>
              </a:solidFill>
            </a:endParaRPr>
          </a:p>
          <a:p>
            <a:pPr>
              <a:spcBef>
                <a:spcPct val="50000"/>
              </a:spcBef>
            </a:pPr>
            <a:endParaRPr lang="en-US" dirty="0">
              <a:solidFill>
                <a:srgbClr val="003300"/>
              </a:solidFill>
            </a:endParaRPr>
          </a:p>
          <a:p>
            <a:pPr>
              <a:spcBef>
                <a:spcPct val="50000"/>
              </a:spcBef>
            </a:pPr>
            <a:endParaRPr lang="en-US" dirty="0">
              <a:solidFill>
                <a:srgbClr val="003300"/>
              </a:solidFill>
            </a:endParaRPr>
          </a:p>
        </p:txBody>
      </p:sp>
      <p:sp>
        <p:nvSpPr>
          <p:cNvPr id="7" name="Rectangle 6"/>
          <p:cNvSpPr/>
          <p:nvPr/>
        </p:nvSpPr>
        <p:spPr>
          <a:xfrm>
            <a:off x="8458200" y="6248400"/>
            <a:ext cx="338554" cy="276999"/>
          </a:xfrm>
          <a:prstGeom prst="rect">
            <a:avLst/>
          </a:prstGeom>
        </p:spPr>
        <p:txBody>
          <a:bodyPr wrap="none">
            <a:spAutoFit/>
          </a:bodyPr>
          <a:lstStyle/>
          <a:p>
            <a:fld id="{16B10F0F-C82E-4DDA-A5E4-C9DA657A2D24}" type="slidenum">
              <a:rPr lang="en-US" sz="1200" smtClean="0"/>
              <a:pPr/>
              <a:t>9</a:t>
            </a:fld>
            <a:endParaRPr lang="en-US" sz="1200" dirty="0"/>
          </a:p>
        </p:txBody>
      </p:sp>
      <p:sp>
        <p:nvSpPr>
          <p:cNvPr id="4" name="Title 3">
            <a:extLst>
              <a:ext uri="{FF2B5EF4-FFF2-40B4-BE49-F238E27FC236}">
                <a16:creationId xmlns:a16="http://schemas.microsoft.com/office/drawing/2014/main" id="{007D754C-9394-43EF-98FE-0993926F7CFA}"/>
              </a:ext>
            </a:extLst>
          </p:cNvPr>
          <p:cNvSpPr>
            <a:spLocks noGrp="1"/>
          </p:cNvSpPr>
          <p:nvPr>
            <p:ph type="title"/>
          </p:nvPr>
        </p:nvSpPr>
        <p:spPr>
          <a:xfrm>
            <a:off x="628650" y="365126"/>
            <a:ext cx="7886700" cy="662781"/>
          </a:xfrm>
        </p:spPr>
        <p:txBody>
          <a:bodyPr>
            <a:normAutofit fontScale="90000"/>
          </a:bodyPr>
          <a:lstStyle/>
          <a:p>
            <a:pPr algn="ctr"/>
            <a:r>
              <a:rPr lang="en-US" b="1" dirty="0">
                <a:solidFill>
                  <a:schemeClr val="accent6">
                    <a:lumMod val="75000"/>
                  </a:schemeClr>
                </a:solidFill>
              </a:rPr>
              <a:t>Key Items - Payroll</a:t>
            </a:r>
          </a:p>
        </p:txBody>
      </p:sp>
    </p:spTree>
  </p:cSld>
  <p:clrMapOvr>
    <a:masterClrMapping/>
  </p:clrMapOvr>
  <p:transition>
    <p:pull dir="r"/>
  </p:transition>
</p:sld>
</file>

<file path=ppt/tags/tag1.xml><?xml version="1.0" encoding="utf-8"?>
<p:tagLst xmlns:a="http://schemas.openxmlformats.org/drawingml/2006/main" xmlns:r="http://schemas.openxmlformats.org/officeDocument/2006/relationships" xmlns:p="http://schemas.openxmlformats.org/presentationml/2006/main">
  <p:tag name="DEFINEDINNAVIGATOR" val="False"/>
  <p:tag name="HOTSPOTTYPE" val="None"/>
  <p:tag name="BRANCHTO" val="264"/>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Office Theme</Template>
  <TotalTime>8025</TotalTime>
  <Words>4953</Words>
  <Application>Microsoft Office PowerPoint</Application>
  <PresentationFormat>On-screen Show (4:3)</PresentationFormat>
  <Paragraphs>1189</Paragraphs>
  <Slides>52</Slides>
  <Notes>22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52</vt:i4>
      </vt:variant>
    </vt:vector>
  </HeadingPairs>
  <TitlesOfParts>
    <vt:vector size="60" baseType="lpstr">
      <vt:lpstr>Albertus MT Lt</vt:lpstr>
      <vt:lpstr>Arial</vt:lpstr>
      <vt:lpstr>Calibri</vt:lpstr>
      <vt:lpstr>Calibri Light</vt:lpstr>
      <vt:lpstr>Times New Roman</vt:lpstr>
      <vt:lpstr>Trebuchet MS</vt:lpstr>
      <vt:lpstr>Office Theme</vt:lpstr>
      <vt:lpstr>1_Office Theme</vt:lpstr>
      <vt:lpstr>PowerPoint Presentation</vt:lpstr>
      <vt:lpstr>Good News</vt:lpstr>
      <vt:lpstr>General Fund Balance</vt:lpstr>
      <vt:lpstr>Fund Balance Comparison</vt:lpstr>
      <vt:lpstr>Property Valuations</vt:lpstr>
      <vt:lpstr>Tax Levy</vt:lpstr>
      <vt:lpstr>Budget Issues and Challenges</vt:lpstr>
      <vt:lpstr>Key Items</vt:lpstr>
      <vt:lpstr>Key Items - Payroll</vt:lpstr>
      <vt:lpstr>Property Taxes v. Water Rates</vt:lpstr>
      <vt:lpstr>Property Taxes and Levies</vt:lpstr>
      <vt:lpstr>FY 2022-23 Budget Summary</vt:lpstr>
      <vt:lpstr>Supplemental &amp;  Historical Information </vt:lpstr>
      <vt:lpstr>PowerPoint Presentation</vt:lpstr>
      <vt:lpstr>Levy Rate Comparison With Other Cities in Des Moines County FY 2021/2022</vt:lpstr>
      <vt:lpstr>100% Valuation History Valuations by Major Classes </vt:lpstr>
      <vt:lpstr> </vt:lpstr>
      <vt:lpstr> Taxable Valuations by Major Classes</vt:lpstr>
      <vt:lpstr>Property Tax Rollback</vt:lpstr>
      <vt:lpstr>PowerPoint Presentation</vt:lpstr>
      <vt:lpstr> Property  Tax Calculations </vt:lpstr>
      <vt:lpstr>Tax Rate History</vt:lpstr>
      <vt:lpstr>City of West Burlington Property Taxes</vt:lpstr>
      <vt:lpstr>PowerPoint Presentation</vt:lpstr>
      <vt:lpstr>Property Tax History</vt:lpstr>
      <vt:lpstr>City of West Burlington Levy Rates</vt:lpstr>
      <vt:lpstr>General Fund</vt:lpstr>
      <vt:lpstr>General Fund</vt:lpstr>
      <vt:lpstr>General Fund Decrease/Increase – Expenditures v. Revenues</vt:lpstr>
      <vt:lpstr>Enterprise Funds</vt:lpstr>
      <vt:lpstr>Utilities - Water</vt:lpstr>
      <vt:lpstr>Sewer, Garbage &amp; Recycling</vt:lpstr>
      <vt:lpstr>Tax Increment Financing </vt:lpstr>
      <vt:lpstr>Road Use Tax Fund</vt:lpstr>
      <vt:lpstr>Road Use Tax Fund (RUTF)</vt:lpstr>
      <vt:lpstr>Road Use Tax Revenues</vt:lpstr>
      <vt:lpstr>Local Option Sales Tax</vt:lpstr>
      <vt:lpstr>Local Option Sales Tax Revenues</vt:lpstr>
      <vt:lpstr>Local Option Sales Tax Expenditures</vt:lpstr>
      <vt:lpstr>Revenues &amp; Expenditures</vt:lpstr>
      <vt:lpstr>Revenues by Source The city has budgeted to receive $7,568,049 in revenues excluding Debt service borrowing of $3,789,114 and  transfers of $2,784,505. </vt:lpstr>
      <vt:lpstr>Tax Revenue Breakdown</vt:lpstr>
      <vt:lpstr>Expenditures by Function  Excluding Transfers</vt:lpstr>
      <vt:lpstr>Hotel Motel Taxes</vt:lpstr>
      <vt:lpstr>Hotel Motel Taxes</vt:lpstr>
      <vt:lpstr>Hotel Motel Tax</vt:lpstr>
      <vt:lpstr>Capital Projects and Capital Equipment Reserves</vt:lpstr>
      <vt:lpstr>Captial Projects &amp; Equipment</vt:lpstr>
      <vt:lpstr>Transfers to Capital Funds</vt:lpstr>
      <vt:lpstr>Debt</vt:lpstr>
      <vt:lpstr>Debt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City of West Burlington</dc:title>
  <dc:creator>Leslie Sattler</dc:creator>
  <cp:lastModifiedBy>Angela Moore</cp:lastModifiedBy>
  <cp:revision>313</cp:revision>
  <cp:lastPrinted>2022-03-14T18:41:46Z</cp:lastPrinted>
  <dcterms:created xsi:type="dcterms:W3CDTF">2020-02-24T16:35:37Z</dcterms:created>
  <dcterms:modified xsi:type="dcterms:W3CDTF">2022-06-27T17:18:39Z</dcterms:modified>
</cp:coreProperties>
</file>