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7.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notesSlides/notesSlide19.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notesSlides/notesSlide20.xml" ContentType="application/vnd.openxmlformats-officedocument.presentationml.notesSlide+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notesSlides/notesSlide21.xml" ContentType="application/vnd.openxmlformats-officedocument.presentationml.notesSlide+xml"/>
  <Override PartName="/ppt/charts/chart17.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040" r:id="rId1"/>
  </p:sldMasterIdLst>
  <p:notesMasterIdLst>
    <p:notesMasterId r:id="rId35"/>
  </p:notesMasterIdLst>
  <p:handoutMasterIdLst>
    <p:handoutMasterId r:id="rId36"/>
  </p:handoutMasterIdLst>
  <p:sldIdLst>
    <p:sldId id="256" r:id="rId2"/>
    <p:sldId id="281" r:id="rId3"/>
    <p:sldId id="295" r:id="rId4"/>
    <p:sldId id="296" r:id="rId5"/>
    <p:sldId id="274" r:id="rId6"/>
    <p:sldId id="301" r:id="rId7"/>
    <p:sldId id="297" r:id="rId8"/>
    <p:sldId id="298" r:id="rId9"/>
    <p:sldId id="302" r:id="rId10"/>
    <p:sldId id="310" r:id="rId11"/>
    <p:sldId id="309" r:id="rId12"/>
    <p:sldId id="307" r:id="rId13"/>
    <p:sldId id="277" r:id="rId14"/>
    <p:sldId id="300" r:id="rId15"/>
    <p:sldId id="271" r:id="rId16"/>
    <p:sldId id="282" r:id="rId17"/>
    <p:sldId id="270" r:id="rId18"/>
    <p:sldId id="299" r:id="rId19"/>
    <p:sldId id="283" r:id="rId20"/>
    <p:sldId id="308" r:id="rId21"/>
    <p:sldId id="305" r:id="rId22"/>
    <p:sldId id="304" r:id="rId23"/>
    <p:sldId id="303" r:id="rId24"/>
    <p:sldId id="306" r:id="rId25"/>
    <p:sldId id="260" r:id="rId26"/>
    <p:sldId id="273" r:id="rId27"/>
    <p:sldId id="258" r:id="rId28"/>
    <p:sldId id="285" r:id="rId29"/>
    <p:sldId id="292" r:id="rId30"/>
    <p:sldId id="267" r:id="rId31"/>
    <p:sldId id="278" r:id="rId32"/>
    <p:sldId id="279" r:id="rId33"/>
    <p:sldId id="269" r:id="rId34"/>
  </p:sldIdLst>
  <p:sldSz cx="9144000" cy="6858000" type="screen4x3"/>
  <p:notesSz cx="7010400" cy="9296400"/>
  <p:custDataLst>
    <p:tags r:id="rId3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5664"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slie Sattler" initials="LS" lastIdx="2" clrIdx="0">
    <p:extLst>
      <p:ext uri="{19B8F6BF-5375-455C-9EA6-DF929625EA0E}">
        <p15:presenceInfo xmlns:p15="http://schemas.microsoft.com/office/powerpoint/2012/main" userId="S-1-5-21-1402485007-260696425-136535796-11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9933FF"/>
    <a:srgbClr val="000099"/>
    <a:srgbClr val="0066FF"/>
    <a:srgbClr val="0094C8"/>
    <a:srgbClr val="E2AC00"/>
    <a:srgbClr val="FFB511"/>
    <a:srgbClr val="E17630"/>
    <a:srgbClr val="CD7B03"/>
    <a:srgbClr val="A563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2961" autoAdjust="0"/>
  </p:normalViewPr>
  <p:slideViewPr>
    <p:cSldViewPr>
      <p:cViewPr varScale="1">
        <p:scale>
          <a:sx n="94" d="100"/>
          <a:sy n="94" d="100"/>
        </p:scale>
        <p:origin x="2076" y="96"/>
      </p:cViewPr>
      <p:guideLst>
        <p:guide orient="horz" pos="1440"/>
        <p:guide pos="5664"/>
      </p:guideLst>
    </p:cSldViewPr>
  </p:slideViewPr>
  <p:outlineViewPr>
    <p:cViewPr>
      <p:scale>
        <a:sx n="33" d="100"/>
        <a:sy n="33" d="100"/>
      </p:scale>
      <p:origin x="38" y="0"/>
    </p:cViewPr>
    <p:sldLst>
      <p:sld r:id="rId1" collapse="1"/>
      <p:sld r:id="rId2" collapse="1"/>
    </p:sldLst>
  </p:outlineViewPr>
  <p:notesTextViewPr>
    <p:cViewPr>
      <p:scale>
        <a:sx n="100" d="100"/>
        <a:sy n="100" d="100"/>
      </p:scale>
      <p:origin x="0" y="0"/>
    </p:cViewPr>
  </p:notesTextViewPr>
  <p:notesViewPr>
    <p:cSldViewPr showGuides="1">
      <p:cViewPr varScale="1">
        <p:scale>
          <a:sx n="89" d="100"/>
          <a:sy n="89" d="100"/>
        </p:scale>
        <p:origin x="2898"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11.xml.rels><?xml version="1.0" encoding="UTF-8" standalone="yes"?>
<Relationships xmlns="http://schemas.openxmlformats.org/package/2006/relationships"><Relationship Id="rId1" Type="http://schemas.openxmlformats.org/officeDocument/2006/relationships/oleObject" Target="../embeddings/oleObject2.bin"/></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oleObject" Target="file:///\\wbdc1\F\City\SPREADSH\LESLIE\budget\budget%20presentation\levy%20rates.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wbdc1\F\City\SPREADSH\LESLIE\budget\budget%20presentation\levy%20rates.xls" TargetMode="Externa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8.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325230147503479"/>
          <c:y val="9.3151058771907519E-2"/>
          <c:w val="0.74390342339862736"/>
          <c:h val="0.63835872628983692"/>
        </c:manualLayout>
      </c:layout>
      <c:areaChart>
        <c:grouping val="standard"/>
        <c:varyColors val="0"/>
        <c:ser>
          <c:idx val="0"/>
          <c:order val="0"/>
          <c:spPr>
            <a:solidFill>
              <a:srgbClr val="0066FF"/>
            </a:solidFill>
            <a:ln w="12700">
              <a:solidFill>
                <a:srgbClr val="000000"/>
              </a:solidFill>
              <a:prstDash val="solid"/>
            </a:ln>
          </c:spPr>
          <c:cat>
            <c:strRef>
              <c:f>graph!$C$24:$C$37</c:f>
              <c:strCache>
                <c:ptCount val="14"/>
                <c:pt idx="0">
                  <c:v>06-07</c:v>
                </c:pt>
                <c:pt idx="1">
                  <c:v>08-09</c:v>
                </c:pt>
                <c:pt idx="2">
                  <c:v>09-10</c:v>
                </c:pt>
                <c:pt idx="3">
                  <c:v>10-11</c:v>
                </c:pt>
                <c:pt idx="4">
                  <c:v>11-12</c:v>
                </c:pt>
                <c:pt idx="5">
                  <c:v>12-13</c:v>
                </c:pt>
                <c:pt idx="6">
                  <c:v>13-14</c:v>
                </c:pt>
                <c:pt idx="7">
                  <c:v>14-15</c:v>
                </c:pt>
                <c:pt idx="8">
                  <c:v>15-16</c:v>
                </c:pt>
                <c:pt idx="9">
                  <c:v>16-17</c:v>
                </c:pt>
                <c:pt idx="10">
                  <c:v>17-18</c:v>
                </c:pt>
                <c:pt idx="11">
                  <c:v>18-19</c:v>
                </c:pt>
                <c:pt idx="12">
                  <c:v>19-20</c:v>
                </c:pt>
                <c:pt idx="13">
                  <c:v>20-21</c:v>
                </c:pt>
              </c:strCache>
            </c:strRef>
          </c:cat>
          <c:val>
            <c:numRef>
              <c:f>graph!$D$24:$D$37</c:f>
              <c:numCache>
                <c:formatCode>0.0000%</c:formatCode>
                <c:ptCount val="14"/>
                <c:pt idx="0">
                  <c:v>0.45996000000000004</c:v>
                </c:pt>
                <c:pt idx="1">
                  <c:v>0.440803</c:v>
                </c:pt>
                <c:pt idx="2">
                  <c:v>0.45589299999999999</c:v>
                </c:pt>
                <c:pt idx="3">
                  <c:v>0.46909399999999996</c:v>
                </c:pt>
                <c:pt idx="4">
                  <c:v>0.48529899999999998</c:v>
                </c:pt>
                <c:pt idx="5">
                  <c:v>0.50751800000000002</c:v>
                </c:pt>
                <c:pt idx="6">
                  <c:v>0.52816600000000002</c:v>
                </c:pt>
                <c:pt idx="7">
                  <c:v>0.54400199999999999</c:v>
                </c:pt>
                <c:pt idx="8">
                  <c:v>0.55733500000000002</c:v>
                </c:pt>
                <c:pt idx="9">
                  <c:v>0.55625899999999995</c:v>
                </c:pt>
                <c:pt idx="10">
                  <c:v>0.56939099999999998</c:v>
                </c:pt>
                <c:pt idx="11">
                  <c:v>0.55620899999999995</c:v>
                </c:pt>
                <c:pt idx="12">
                  <c:v>0.56918000000000002</c:v>
                </c:pt>
                <c:pt idx="13">
                  <c:v>0.55074299999999998</c:v>
                </c:pt>
              </c:numCache>
            </c:numRef>
          </c:val>
          <c:extLst>
            <c:ext xmlns:c16="http://schemas.microsoft.com/office/drawing/2014/chart" uri="{C3380CC4-5D6E-409C-BE32-E72D297353CC}">
              <c16:uniqueId val="{00000000-6CF3-435B-8840-BA7387E7CF55}"/>
            </c:ext>
          </c:extLst>
        </c:ser>
        <c:dLbls>
          <c:showLegendKey val="0"/>
          <c:showVal val="0"/>
          <c:showCatName val="0"/>
          <c:showSerName val="0"/>
          <c:showPercent val="0"/>
          <c:showBubbleSize val="0"/>
        </c:dLbls>
        <c:axId val="340575648"/>
        <c:axId val="1"/>
      </c:areaChart>
      <c:dateAx>
        <c:axId val="340575648"/>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a:t>Fiscal Year</a:t>
                </a:r>
              </a:p>
            </c:rich>
          </c:tx>
          <c:layout>
            <c:manualLayout>
              <c:xMode val="edge"/>
              <c:yMode val="edge"/>
              <c:x val="0.50000103868294998"/>
              <c:y val="0.90384868558096898"/>
            </c:manualLayout>
          </c:layout>
          <c:overlay val="0"/>
          <c:spPr>
            <a:noFill/>
            <a:ln w="25400">
              <a:noFill/>
            </a:ln>
          </c:spPr>
        </c:title>
        <c:numFmt formatCode="General" sourceLinked="0"/>
        <c:majorTickMark val="out"/>
        <c:minorTickMark val="none"/>
        <c:tickLblPos val="nextTo"/>
        <c:txPr>
          <a:bodyPr rot="0" vert="horz"/>
          <a:lstStyle/>
          <a:p>
            <a:pPr>
              <a:defRPr sz="1100" b="0" i="0" u="none" strike="noStrike" baseline="0">
                <a:solidFill>
                  <a:srgbClr val="000000"/>
                </a:solidFill>
                <a:latin typeface="Arial"/>
                <a:ea typeface="Arial"/>
                <a:cs typeface="Arial"/>
              </a:defRPr>
            </a:pPr>
            <a:endParaRPr lang="en-US"/>
          </a:p>
        </c:txPr>
        <c:crossAx val="1"/>
        <c:crosses val="autoZero"/>
        <c:auto val="0"/>
        <c:lblOffset val="100"/>
        <c:baseTimeUnit val="days"/>
        <c:majorUnit val="1"/>
        <c:majorTimeUnit val="days"/>
        <c:minorUnit val="1"/>
        <c:minorTimeUnit val="days"/>
      </c:dateAx>
      <c:valAx>
        <c:axId val="1"/>
        <c:scaling>
          <c:orientation val="minMax"/>
          <c:max val="0.70000000000000007"/>
          <c:min val="0.4"/>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a:t>% Residential Rollback</a:t>
                </a:r>
              </a:p>
            </c:rich>
          </c:tx>
          <c:layout>
            <c:manualLayout>
              <c:xMode val="edge"/>
              <c:yMode val="edge"/>
              <c:x val="3.8907625131333473E-2"/>
              <c:y val="0.16559930008748908"/>
            </c:manualLayout>
          </c:layout>
          <c:overlay val="0"/>
          <c:spPr>
            <a:noFill/>
            <a:ln w="25400">
              <a:noFill/>
            </a:ln>
          </c:spPr>
        </c:title>
        <c:numFmt formatCode="0%" sourceLinked="0"/>
        <c:majorTickMark val="out"/>
        <c:minorTickMark val="none"/>
        <c:tickLblPos val="nextTo"/>
        <c:spPr>
          <a:ln w="3175">
            <a:solidFill>
              <a:srgbClr val="000000"/>
            </a:solidFill>
            <a:prstDash val="solid"/>
          </a:ln>
        </c:spPr>
        <c:txPr>
          <a:bodyPr rot="0" vert="horz"/>
          <a:lstStyle/>
          <a:p>
            <a:pPr>
              <a:defRPr sz="1000" b="1" i="0" u="none" strike="noStrike" baseline="0">
                <a:solidFill>
                  <a:srgbClr val="000000"/>
                </a:solidFill>
                <a:latin typeface="Arial"/>
                <a:ea typeface="Arial"/>
                <a:cs typeface="Arial"/>
              </a:defRPr>
            </a:pPr>
            <a:endParaRPr lang="en-US"/>
          </a:p>
        </c:txPr>
        <c:crossAx val="340575648"/>
        <c:crosses val="autoZero"/>
        <c:crossBetween val="midCat"/>
      </c:valAx>
      <c:spPr>
        <a:solidFill>
          <a:srgbClr val="92D050"/>
        </a:solidFill>
      </c:spPr>
    </c:plotArea>
    <c:plotVisOnly val="1"/>
    <c:dispBlanksAs val="zero"/>
    <c:showDLblsOverMax val="0"/>
  </c:chart>
  <c:spPr>
    <a:solidFill>
      <a:srgbClr val="FFFF00"/>
    </a:solid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Sheet1!$A$10:$A$30</c:f>
              <c:strCache>
                <c:ptCount val="21"/>
                <c:pt idx="0">
                  <c:v>00/01</c:v>
                </c:pt>
                <c:pt idx="1">
                  <c:v>01/02</c:v>
                </c:pt>
                <c:pt idx="2">
                  <c:v>02/03</c:v>
                </c:pt>
                <c:pt idx="3">
                  <c:v>03/04</c:v>
                </c:pt>
                <c:pt idx="4">
                  <c:v>04/05</c:v>
                </c:pt>
                <c:pt idx="5">
                  <c:v>05/06</c:v>
                </c:pt>
                <c:pt idx="6">
                  <c:v>06/07</c:v>
                </c:pt>
                <c:pt idx="7">
                  <c:v>07/08</c:v>
                </c:pt>
                <c:pt idx="8">
                  <c:v>08/09</c:v>
                </c:pt>
                <c:pt idx="9">
                  <c:v>09/10</c:v>
                </c:pt>
                <c:pt idx="10">
                  <c:v>10/11</c:v>
                </c:pt>
                <c:pt idx="11">
                  <c:v>11/12</c:v>
                </c:pt>
                <c:pt idx="12">
                  <c:v>12/13</c:v>
                </c:pt>
                <c:pt idx="13">
                  <c:v>13/14</c:v>
                </c:pt>
                <c:pt idx="14">
                  <c:v>14/15</c:v>
                </c:pt>
                <c:pt idx="15">
                  <c:v>15/16</c:v>
                </c:pt>
                <c:pt idx="16">
                  <c:v>16/17</c:v>
                </c:pt>
                <c:pt idx="17">
                  <c:v>17/18</c:v>
                </c:pt>
                <c:pt idx="18">
                  <c:v>18/19</c:v>
                </c:pt>
                <c:pt idx="19">
                  <c:v>19/20</c:v>
                </c:pt>
                <c:pt idx="20">
                  <c:v>20/21</c:v>
                </c:pt>
              </c:strCache>
            </c:strRef>
          </c:cat>
          <c:val>
            <c:numRef>
              <c:f>Sheet1!$B$10:$B$30</c:f>
              <c:numCache>
                <c:formatCode>_(* #,##0_);_(* \(#,##0\);_(* "-"??_);_(@_)</c:formatCode>
                <c:ptCount val="21"/>
                <c:pt idx="0">
                  <c:v>372474</c:v>
                </c:pt>
                <c:pt idx="1">
                  <c:v>393565.37</c:v>
                </c:pt>
                <c:pt idx="2">
                  <c:v>365257.11</c:v>
                </c:pt>
                <c:pt idx="3">
                  <c:v>419662.66</c:v>
                </c:pt>
                <c:pt idx="4">
                  <c:v>385599.39</c:v>
                </c:pt>
                <c:pt idx="5">
                  <c:v>379744.73</c:v>
                </c:pt>
                <c:pt idx="6">
                  <c:v>428333.33</c:v>
                </c:pt>
                <c:pt idx="7">
                  <c:v>452966.37</c:v>
                </c:pt>
                <c:pt idx="8">
                  <c:v>439927.94</c:v>
                </c:pt>
                <c:pt idx="9">
                  <c:v>448254.13</c:v>
                </c:pt>
                <c:pt idx="10">
                  <c:v>492410.83</c:v>
                </c:pt>
                <c:pt idx="11">
                  <c:v>507942.89</c:v>
                </c:pt>
                <c:pt idx="12">
                  <c:v>454915.68</c:v>
                </c:pt>
                <c:pt idx="13">
                  <c:v>466916.55</c:v>
                </c:pt>
                <c:pt idx="14">
                  <c:v>499256.48</c:v>
                </c:pt>
                <c:pt idx="15">
                  <c:v>551789.81999999995</c:v>
                </c:pt>
                <c:pt idx="16">
                  <c:v>605943.04000000004</c:v>
                </c:pt>
                <c:pt idx="17">
                  <c:v>496058</c:v>
                </c:pt>
                <c:pt idx="18">
                  <c:v>482335</c:v>
                </c:pt>
                <c:pt idx="19">
                  <c:v>520000</c:v>
                </c:pt>
                <c:pt idx="20">
                  <c:v>500000</c:v>
                </c:pt>
              </c:numCache>
            </c:numRef>
          </c:val>
          <c:extLst>
            <c:ext xmlns:c16="http://schemas.microsoft.com/office/drawing/2014/chart" uri="{C3380CC4-5D6E-409C-BE32-E72D297353CC}">
              <c16:uniqueId val="{00000000-E3EC-4C01-81FF-14853CA79029}"/>
            </c:ext>
          </c:extLst>
        </c:ser>
        <c:dLbls>
          <c:showLegendKey val="0"/>
          <c:showVal val="0"/>
          <c:showCatName val="0"/>
          <c:showSerName val="0"/>
          <c:showPercent val="0"/>
          <c:showBubbleSize val="0"/>
        </c:dLbls>
        <c:gapWidth val="150"/>
        <c:axId val="65811968"/>
        <c:axId val="65813504"/>
      </c:barChart>
      <c:catAx>
        <c:axId val="65811968"/>
        <c:scaling>
          <c:orientation val="minMax"/>
        </c:scaling>
        <c:delete val="0"/>
        <c:axPos val="b"/>
        <c:numFmt formatCode="General" sourceLinked="0"/>
        <c:majorTickMark val="out"/>
        <c:minorTickMark val="none"/>
        <c:tickLblPos val="nextTo"/>
        <c:crossAx val="65813504"/>
        <c:crosses val="autoZero"/>
        <c:auto val="1"/>
        <c:lblAlgn val="ctr"/>
        <c:lblOffset val="100"/>
        <c:noMultiLvlLbl val="0"/>
      </c:catAx>
      <c:valAx>
        <c:axId val="65813504"/>
        <c:scaling>
          <c:orientation val="minMax"/>
        </c:scaling>
        <c:delete val="0"/>
        <c:axPos val="l"/>
        <c:majorGridlines/>
        <c:numFmt formatCode="_(* #,##0_);_(* \(#,##0\);_(* &quot;-&quot;??_);_(@_)" sourceLinked="1"/>
        <c:majorTickMark val="out"/>
        <c:minorTickMark val="none"/>
        <c:tickLblPos val="nextTo"/>
        <c:crossAx val="65811968"/>
        <c:crosses val="autoZero"/>
        <c:crossBetween val="between"/>
      </c:valAx>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236106904906117"/>
          <c:y val="0.18216507602128854"/>
          <c:w val="0.68240775792449015"/>
          <c:h val="0.81783498653577391"/>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069441124716304"/>
          <c:y val="0.18216507602128854"/>
          <c:w val="0.27695900002959301"/>
          <c:h val="0.52093636133982435"/>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7799092613423326"/>
          <c:y val="7.9017677937316663E-2"/>
          <c:w val="0.39665174353205851"/>
          <c:h val="0.68052995213833567"/>
        </c:manualLayout>
      </c:layout>
      <c:pieChart>
        <c:varyColors val="1"/>
        <c:ser>
          <c:idx val="0"/>
          <c:order val="0"/>
          <c:explosion val="15"/>
          <c:dPt>
            <c:idx val="0"/>
            <c:bubble3D val="0"/>
            <c:explosion val="16"/>
            <c:extLst>
              <c:ext xmlns:c16="http://schemas.microsoft.com/office/drawing/2014/chart" uri="{C3380CC4-5D6E-409C-BE32-E72D297353CC}">
                <c16:uniqueId val="{00000001-82A4-40ED-A1AC-8477DF538E51}"/>
              </c:ext>
            </c:extLst>
          </c:dPt>
          <c:dPt>
            <c:idx val="1"/>
            <c:bubble3D val="0"/>
            <c:extLst>
              <c:ext xmlns:c16="http://schemas.microsoft.com/office/drawing/2014/chart" uri="{C3380CC4-5D6E-409C-BE32-E72D297353CC}">
                <c16:uniqueId val="{00000002-82A4-40ED-A1AC-8477DF538E51}"/>
              </c:ext>
            </c:extLst>
          </c:dPt>
          <c:dPt>
            <c:idx val="2"/>
            <c:bubble3D val="0"/>
            <c:extLst>
              <c:ext xmlns:c16="http://schemas.microsoft.com/office/drawing/2014/chart" uri="{C3380CC4-5D6E-409C-BE32-E72D297353CC}">
                <c16:uniqueId val="{00000003-82A4-40ED-A1AC-8477DF538E51}"/>
              </c:ext>
            </c:extLst>
          </c:dPt>
          <c:dPt>
            <c:idx val="3"/>
            <c:bubble3D val="0"/>
            <c:extLst>
              <c:ext xmlns:c16="http://schemas.microsoft.com/office/drawing/2014/chart" uri="{C3380CC4-5D6E-409C-BE32-E72D297353CC}">
                <c16:uniqueId val="{00000004-82A4-40ED-A1AC-8477DF538E51}"/>
              </c:ext>
            </c:extLst>
          </c:dPt>
          <c:dPt>
            <c:idx val="4"/>
            <c:bubble3D val="0"/>
            <c:extLst>
              <c:ext xmlns:c16="http://schemas.microsoft.com/office/drawing/2014/chart" uri="{C3380CC4-5D6E-409C-BE32-E72D297353CC}">
                <c16:uniqueId val="{00000005-82A4-40ED-A1AC-8477DF538E51}"/>
              </c:ext>
            </c:extLst>
          </c:dPt>
          <c:dPt>
            <c:idx val="5"/>
            <c:bubble3D val="0"/>
            <c:explosion val="7"/>
            <c:extLst>
              <c:ext xmlns:c16="http://schemas.microsoft.com/office/drawing/2014/chart" uri="{C3380CC4-5D6E-409C-BE32-E72D297353CC}">
                <c16:uniqueId val="{00000007-82A4-40ED-A1AC-8477DF538E51}"/>
              </c:ext>
            </c:extLst>
          </c:dPt>
          <c:dPt>
            <c:idx val="6"/>
            <c:bubble3D val="0"/>
            <c:extLst>
              <c:ext xmlns:c16="http://schemas.microsoft.com/office/drawing/2014/chart" uri="{C3380CC4-5D6E-409C-BE32-E72D297353CC}">
                <c16:uniqueId val="{00000008-82A4-40ED-A1AC-8477DF538E51}"/>
              </c:ext>
            </c:extLst>
          </c:dPt>
          <c:dPt>
            <c:idx val="7"/>
            <c:bubble3D val="0"/>
            <c:extLst>
              <c:ext xmlns:c16="http://schemas.microsoft.com/office/drawing/2014/chart" uri="{C3380CC4-5D6E-409C-BE32-E72D297353CC}">
                <c16:uniqueId val="{00000009-82A4-40ED-A1AC-8477DF538E51}"/>
              </c:ext>
            </c:extLst>
          </c:dPt>
          <c:dPt>
            <c:idx val="8"/>
            <c:bubble3D val="0"/>
            <c:extLst>
              <c:ext xmlns:c16="http://schemas.microsoft.com/office/drawing/2014/chart" uri="{C3380CC4-5D6E-409C-BE32-E72D297353CC}">
                <c16:uniqueId val="{0000000A-82A4-40ED-A1AC-8477DF538E51}"/>
              </c:ext>
            </c:extLst>
          </c:dPt>
          <c:dLbls>
            <c:dLbl>
              <c:idx val="7"/>
              <c:layout>
                <c:manualLayout>
                  <c:x val="9.4901443193526308E-2"/>
                  <c:y val="-5.9101665495474388E-2"/>
                </c:manualLayout>
              </c:layout>
              <c:numFmt formatCode="0%" sourceLinked="0"/>
              <c:spPr/>
              <c:txPr>
                <a:bodyPr/>
                <a:lstStyle/>
                <a:p>
                  <a:pPr>
                    <a:defRPr/>
                  </a:pPr>
                  <a:endParaRPr lang="en-US"/>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82A4-40ED-A1AC-8477DF538E51}"/>
                </c:ext>
              </c:extLst>
            </c:dLbl>
            <c:dLbl>
              <c:idx val="8"/>
              <c:layout>
                <c:manualLayout>
                  <c:x val="0.19463245819200967"/>
                  <c:y val="3.0484333051045965E-2"/>
                </c:manualLayout>
              </c:layout>
              <c:numFmt formatCode="0%" sourceLinked="0"/>
              <c:spPr/>
              <c:txPr>
                <a:bodyPr/>
                <a:lstStyle/>
                <a:p>
                  <a:pPr>
                    <a:defRPr/>
                  </a:pPr>
                  <a:endParaRPr lang="en-US"/>
                </a:p>
              </c:txPr>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A-82A4-40ED-A1AC-8477DF538E51}"/>
                </c:ext>
              </c:extLst>
            </c:dLbl>
            <c:numFmt formatCode="0%" sourceLinked="0"/>
            <c:spPr>
              <a:noFill/>
              <a:ln>
                <a:noFill/>
              </a:ln>
              <a:effectLst/>
            </c:spPr>
            <c:dLblPos val="bestFit"/>
            <c:showLegendKey val="1"/>
            <c:showVal val="0"/>
            <c:showCatName val="1"/>
            <c:showSerName val="0"/>
            <c:showPercent val="1"/>
            <c:showBubbleSize val="0"/>
            <c:showLeaderLines val="1"/>
            <c:extLst>
              <c:ext xmlns:c15="http://schemas.microsoft.com/office/drawing/2012/chart" uri="{CE6537A1-D6FC-4f65-9D91-7224C49458BB}"/>
            </c:extLst>
          </c:dLbls>
          <c:cat>
            <c:strRef>
              <c:f>'rev by source'!$A$17:$A$23</c:f>
              <c:strCache>
                <c:ptCount val="7"/>
                <c:pt idx="0">
                  <c:v>Property Taxes </c:v>
                </c:pt>
                <c:pt idx="1">
                  <c:v>Other Taxes</c:v>
                </c:pt>
                <c:pt idx="2">
                  <c:v>Licenses &amp; Permits</c:v>
                </c:pt>
                <c:pt idx="3">
                  <c:v>Use of Money &amp; Property</c:v>
                </c:pt>
                <c:pt idx="4">
                  <c:v>Intergovernment</c:v>
                </c:pt>
                <c:pt idx="5">
                  <c:v>Charges for Services</c:v>
                </c:pt>
                <c:pt idx="6">
                  <c:v>Miscellaneous</c:v>
                </c:pt>
              </c:strCache>
            </c:strRef>
          </c:cat>
          <c:val>
            <c:numRef>
              <c:f>'rev by source'!$B$17:$B$23</c:f>
              <c:numCache>
                <c:formatCode>_(* #,##0_);_(* \(#,##0\);_(* "-"??_);_(@_)</c:formatCode>
                <c:ptCount val="7"/>
                <c:pt idx="0">
                  <c:v>2531043</c:v>
                </c:pt>
                <c:pt idx="1">
                  <c:v>605301</c:v>
                </c:pt>
                <c:pt idx="2">
                  <c:v>37655</c:v>
                </c:pt>
                <c:pt idx="3">
                  <c:v>58043</c:v>
                </c:pt>
                <c:pt idx="4">
                  <c:v>490390</c:v>
                </c:pt>
                <c:pt idx="5">
                  <c:v>2725656</c:v>
                </c:pt>
                <c:pt idx="6">
                  <c:v>1743375</c:v>
                </c:pt>
              </c:numCache>
            </c:numRef>
          </c:val>
          <c:extLst>
            <c:ext xmlns:c16="http://schemas.microsoft.com/office/drawing/2014/chart" uri="{C3380CC4-5D6E-409C-BE32-E72D297353CC}">
              <c16:uniqueId val="{0000000B-82A4-40ED-A1AC-8477DF538E51}"/>
            </c:ext>
          </c:extLst>
        </c:ser>
        <c:dLbls>
          <c:showLegendKey val="0"/>
          <c:showVal val="0"/>
          <c:showCatName val="1"/>
          <c:showSerName val="0"/>
          <c:showPercent val="1"/>
          <c:showBubbleSize val="0"/>
          <c:showLeaderLines val="1"/>
        </c:dLbls>
        <c:firstSliceAng val="0"/>
      </c:pieChart>
      <c:spPr>
        <a:noFill/>
        <a:ln w="25400">
          <a:noFill/>
        </a:ln>
      </c:spPr>
    </c:plotArea>
    <c:plotVisOnly val="1"/>
    <c:dispBlanksAs val="zero"/>
    <c:showDLblsOverMax val="0"/>
  </c:chart>
  <c:txPr>
    <a:bodyPr/>
    <a:lstStyle/>
    <a:p>
      <a:pPr>
        <a:defRPr>
          <a:solidFill>
            <a:schemeClr val="tx1"/>
          </a:solidFill>
          <a:effectLst>
            <a:glow rad="127000">
              <a:srgbClr val="0070C0"/>
            </a:glow>
          </a:effectLst>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725041778032165"/>
          <c:y val="0.30832053715855817"/>
          <c:w val="0.22454815379890886"/>
          <c:h val="0.38499284004983986"/>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spPr>
    <a:noFill/>
    <a:ln w="3175">
      <a:noFill/>
      <a:prstDash val="solid"/>
    </a:ln>
  </c:spPr>
  <c:txPr>
    <a:bodyPr/>
    <a:lstStyle/>
    <a:p>
      <a:pPr>
        <a:defRPr sz="1675" b="0" i="0" u="none" strike="noStrike" baseline="0">
          <a:solidFill>
            <a:srgbClr val="000000"/>
          </a:solidFill>
          <a:latin typeface="Arial"/>
          <a:ea typeface="Arial"/>
          <a:cs typeface="Arial"/>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725041778032165"/>
          <c:y val="0.30832053715855817"/>
          <c:w val="0.22454815379890886"/>
          <c:h val="0.38499284004983986"/>
        </c:manualLayout>
      </c:layout>
      <c:pieChart>
        <c:varyColors val="1"/>
        <c:dLbls>
          <c:showLegendKey val="0"/>
          <c:showVal val="0"/>
          <c:showCatName val="1"/>
          <c:showSerName val="0"/>
          <c:showPercent val="1"/>
          <c:showBubbleSize val="0"/>
          <c:showLeaderLines val="0"/>
        </c:dLbls>
        <c:firstSliceAng val="0"/>
      </c:pieChart>
      <c:spPr>
        <a:noFill/>
        <a:ln w="25400">
          <a:noFill/>
        </a:ln>
      </c:spPr>
    </c:plotArea>
    <c:plotVisOnly val="1"/>
    <c:dispBlanksAs val="zero"/>
    <c:showDLblsOverMax val="0"/>
  </c:chart>
  <c:spPr>
    <a:noFill/>
    <a:ln w="3175">
      <a:noFill/>
      <a:prstDash val="solid"/>
    </a:ln>
  </c:spPr>
  <c:txPr>
    <a:bodyPr/>
    <a:lstStyle/>
    <a:p>
      <a:pPr>
        <a:defRPr sz="1675" b="0" i="0" u="none" strike="noStrike" baseline="0">
          <a:solidFill>
            <a:srgbClr val="000000"/>
          </a:solidFill>
          <a:latin typeface="Arial"/>
          <a:ea typeface="Arial"/>
          <a:cs typeface="Arial"/>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834645669291342"/>
          <c:y val="3.73919771222627E-2"/>
          <c:w val="0.68002096720668537"/>
          <c:h val="0.88301230070121828"/>
        </c:manualLayout>
      </c:layout>
      <c:pieChart>
        <c:varyColors val="1"/>
        <c:ser>
          <c:idx val="0"/>
          <c:order val="0"/>
          <c:tx>
            <c:strRef>
              <c:f>'tax rev breakdown'!$B$2:$G$2</c:f>
              <c:strCache>
                <c:ptCount val="6"/>
                <c:pt idx="0">
                  <c:v>Property Taxes</c:v>
                </c:pt>
                <c:pt idx="1">
                  <c:v>Other Tax</c:v>
                </c:pt>
                <c:pt idx="2">
                  <c:v>Hotel/Motel</c:v>
                </c:pt>
                <c:pt idx="3">
                  <c:v>Road Use</c:v>
                </c:pt>
                <c:pt idx="4">
                  <c:v> LOSST </c:v>
                </c:pt>
                <c:pt idx="5">
                  <c:v> TIF </c:v>
                </c:pt>
              </c:strCache>
            </c:strRef>
          </c:tx>
          <c:explosion val="18"/>
          <c:dPt>
            <c:idx val="0"/>
            <c:bubble3D val="0"/>
            <c:spPr>
              <a:solidFill>
                <a:srgbClr val="0094C8"/>
              </a:solidFill>
            </c:spPr>
            <c:extLst>
              <c:ext xmlns:c16="http://schemas.microsoft.com/office/drawing/2014/chart" uri="{C3380CC4-5D6E-409C-BE32-E72D297353CC}">
                <c16:uniqueId val="{00000000-37F7-4AD1-B844-FE1518ED6A9C}"/>
              </c:ext>
            </c:extLst>
          </c:dPt>
          <c:dPt>
            <c:idx val="1"/>
            <c:bubble3D val="0"/>
            <c:extLst>
              <c:ext xmlns:c16="http://schemas.microsoft.com/office/drawing/2014/chart" uri="{C3380CC4-5D6E-409C-BE32-E72D297353CC}">
                <c16:uniqueId val="{00000001-37F7-4AD1-B844-FE1518ED6A9C}"/>
              </c:ext>
            </c:extLst>
          </c:dPt>
          <c:dPt>
            <c:idx val="2"/>
            <c:bubble3D val="0"/>
            <c:extLst>
              <c:ext xmlns:c16="http://schemas.microsoft.com/office/drawing/2014/chart" uri="{C3380CC4-5D6E-409C-BE32-E72D297353CC}">
                <c16:uniqueId val="{00000002-37F7-4AD1-B844-FE1518ED6A9C}"/>
              </c:ext>
            </c:extLst>
          </c:dPt>
          <c:dPt>
            <c:idx val="3"/>
            <c:bubble3D val="0"/>
            <c:spPr>
              <a:solidFill>
                <a:schemeClr val="accent3">
                  <a:lumMod val="60000"/>
                  <a:lumOff val="40000"/>
                </a:schemeClr>
              </a:solidFill>
            </c:spPr>
            <c:extLst>
              <c:ext xmlns:c16="http://schemas.microsoft.com/office/drawing/2014/chart" uri="{C3380CC4-5D6E-409C-BE32-E72D297353CC}">
                <c16:uniqueId val="{00000003-37F7-4AD1-B844-FE1518ED6A9C}"/>
              </c:ext>
            </c:extLst>
          </c:dPt>
          <c:dPt>
            <c:idx val="4"/>
            <c:bubble3D val="0"/>
            <c:spPr>
              <a:solidFill>
                <a:schemeClr val="accent1">
                  <a:lumMod val="40000"/>
                  <a:lumOff val="60000"/>
                </a:schemeClr>
              </a:solidFill>
            </c:spPr>
            <c:extLst>
              <c:ext xmlns:c16="http://schemas.microsoft.com/office/drawing/2014/chart" uri="{C3380CC4-5D6E-409C-BE32-E72D297353CC}">
                <c16:uniqueId val="{00000004-37F7-4AD1-B844-FE1518ED6A9C}"/>
              </c:ext>
            </c:extLst>
          </c:dPt>
          <c:dPt>
            <c:idx val="5"/>
            <c:bubble3D val="0"/>
            <c:spPr>
              <a:solidFill>
                <a:schemeClr val="accent6">
                  <a:lumMod val="40000"/>
                  <a:lumOff val="60000"/>
                </a:schemeClr>
              </a:solidFill>
            </c:spPr>
            <c:extLst>
              <c:ext xmlns:c16="http://schemas.microsoft.com/office/drawing/2014/chart" uri="{C3380CC4-5D6E-409C-BE32-E72D297353CC}">
                <c16:uniqueId val="{00000005-37F7-4AD1-B844-FE1518ED6A9C}"/>
              </c:ext>
            </c:extLst>
          </c:dPt>
          <c:dLbls>
            <c:dLbl>
              <c:idx val="0"/>
              <c:spPr>
                <a:noFill/>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327681238121097"/>
                      <c:h val="0.15123144121910134"/>
                    </c:manualLayout>
                  </c15:layout>
                </c:ext>
                <c:ext xmlns:c16="http://schemas.microsoft.com/office/drawing/2014/chart" uri="{C3380CC4-5D6E-409C-BE32-E72D297353CC}">
                  <c16:uniqueId val="{00000000-37F7-4AD1-B844-FE1518ED6A9C}"/>
                </c:ext>
              </c:extLst>
            </c:dLbl>
            <c:dLbl>
              <c:idx val="1"/>
              <c:layout>
                <c:manualLayout>
                  <c:x val="8.0459770114942528E-2"/>
                  <c:y val="-9.569651741293532E-2"/>
                </c:manualLayout>
              </c:layout>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1898467432950192"/>
                      <c:h val="0.10330845771144279"/>
                    </c:manualLayout>
                  </c15:layout>
                </c:ext>
                <c:ext xmlns:c16="http://schemas.microsoft.com/office/drawing/2014/chart" uri="{C3380CC4-5D6E-409C-BE32-E72D297353CC}">
                  <c16:uniqueId val="{00000001-37F7-4AD1-B844-FE1518ED6A9C}"/>
                </c:ext>
              </c:extLst>
            </c:dLbl>
            <c:dLbl>
              <c:idx val="2"/>
              <c:layout>
                <c:manualLayout>
                  <c:x val="5.938697318007663E-2"/>
                  <c:y val="-1.1691542288557214E-3"/>
                </c:manualLayout>
              </c:layout>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7378360032582135"/>
                      <c:h val="0.10330845771144279"/>
                    </c:manualLayout>
                  </c15:layout>
                </c:ext>
                <c:ext xmlns:c16="http://schemas.microsoft.com/office/drawing/2014/chart" uri="{C3380CC4-5D6E-409C-BE32-E72D297353CC}">
                  <c16:uniqueId val="{00000002-37F7-4AD1-B844-FE1518ED6A9C}"/>
                </c:ext>
              </c:extLst>
            </c:dLbl>
            <c:dLbl>
              <c:idx val="3"/>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5417624521072798"/>
                      <c:h val="0.10330845771144279"/>
                    </c:manualLayout>
                  </c15:layout>
                </c:ext>
                <c:ext xmlns:c16="http://schemas.microsoft.com/office/drawing/2014/chart" uri="{C3380CC4-5D6E-409C-BE32-E72D297353CC}">
                  <c16:uniqueId val="{00000003-37F7-4AD1-B844-FE1518ED6A9C}"/>
                </c:ext>
              </c:extLst>
            </c:dLbl>
            <c:dLbl>
              <c:idx val="4"/>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2502866021057712"/>
                      <c:h val="0.10330845771144279"/>
                    </c:manualLayout>
                  </c15:layout>
                </c:ext>
                <c:ext xmlns:c16="http://schemas.microsoft.com/office/drawing/2014/chart" uri="{C3380CC4-5D6E-409C-BE32-E72D297353CC}">
                  <c16:uniqueId val="{00000004-37F7-4AD1-B844-FE1518ED6A9C}"/>
                </c:ext>
              </c:extLst>
            </c:dLbl>
            <c:dLbl>
              <c:idx val="5"/>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7.5718315382990925E-2"/>
                      <c:h val="0.10330845771144279"/>
                    </c:manualLayout>
                  </c15:layout>
                </c:ext>
                <c:ext xmlns:c16="http://schemas.microsoft.com/office/drawing/2014/chart" uri="{C3380CC4-5D6E-409C-BE32-E72D297353CC}">
                  <c16:uniqueId val="{00000005-37F7-4AD1-B844-FE1518ED6A9C}"/>
                </c:ext>
              </c:extLst>
            </c:dLbl>
            <c:spPr>
              <a:ln w="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innerShdw blurRad="63500" dist="50800" dir="2700000">
                  <a:schemeClr val="tx1">
                    <a:alpha val="50000"/>
                  </a:schemeClr>
                </a:innerShdw>
              </a:effectLst>
              <a:scene3d>
                <a:camera prst="orthographicFront"/>
                <a:lightRig rig="threePt" dir="t"/>
              </a:scene3d>
              <a:sp3d>
                <a:bevelT w="6350"/>
              </a:sp3d>
            </c:spPr>
            <c:txPr>
              <a:bodyPr vertOverflow="overflow" horzOverflow="overflow" wrap="square" lIns="38100" tIns="19050" rIns="38100" bIns="19050" anchor="ctr">
                <a:noAutofit/>
              </a:bodyPr>
              <a:lstStyle/>
              <a:p>
                <a:pPr>
                  <a:defRPr sz="1675" b="0" i="0" u="none" strike="noStrike" baseline="0">
                    <a:solidFill>
                      <a:srgbClr val="000000"/>
                    </a:solidFill>
                    <a:latin typeface="Arial"/>
                    <a:ea typeface="Arial"/>
                    <a:cs typeface="Arial"/>
                  </a:defRPr>
                </a:pPr>
                <a:endParaRPr lang="en-US"/>
              </a:p>
            </c:txPr>
            <c:dLblPos val="bestFit"/>
            <c:showLegendKey val="0"/>
            <c:showVal val="0"/>
            <c:showCatName val="1"/>
            <c:showSerName val="0"/>
            <c:showPercent val="1"/>
            <c:showBubbleSize val="0"/>
            <c:showLeaderLines val="1"/>
            <c:extLst>
              <c:ext xmlns:c15="http://schemas.microsoft.com/office/drawing/2012/chart" uri="{CE6537A1-D6FC-4f65-9D91-7224C49458BB}"/>
            </c:extLst>
          </c:dLbls>
          <c:cat>
            <c:strRef>
              <c:f>'tax rev breakdown'!$B$2:$G$2</c:f>
              <c:strCache>
                <c:ptCount val="6"/>
                <c:pt idx="0">
                  <c:v>Property Taxes</c:v>
                </c:pt>
                <c:pt idx="1">
                  <c:v>Other Tax</c:v>
                </c:pt>
                <c:pt idx="2">
                  <c:v>Hotel/Motel</c:v>
                </c:pt>
                <c:pt idx="3">
                  <c:v>Road Use</c:v>
                </c:pt>
                <c:pt idx="4">
                  <c:v> LOSST </c:v>
                </c:pt>
                <c:pt idx="5">
                  <c:v> TIF </c:v>
                </c:pt>
              </c:strCache>
            </c:strRef>
          </c:cat>
          <c:val>
            <c:numRef>
              <c:f>'tax rev breakdown'!$B$7:$G$7</c:f>
              <c:numCache>
                <c:formatCode>0%</c:formatCode>
                <c:ptCount val="6"/>
                <c:pt idx="0">
                  <c:v>0.44582897438877911</c:v>
                </c:pt>
                <c:pt idx="1">
                  <c:v>2.179115812313534E-2</c:v>
                </c:pt>
                <c:pt idx="2">
                  <c:v>1.0848928668294006E-2</c:v>
                </c:pt>
                <c:pt idx="3">
                  <c:v>0.1185707311402999</c:v>
                </c:pt>
                <c:pt idx="4">
                  <c:v>0.15498469526134295</c:v>
                </c:pt>
                <c:pt idx="5">
                  <c:v>0.24797551241814872</c:v>
                </c:pt>
              </c:numCache>
            </c:numRef>
          </c:val>
          <c:extLst>
            <c:ext xmlns:c16="http://schemas.microsoft.com/office/drawing/2014/chart" uri="{C3380CC4-5D6E-409C-BE32-E72D297353CC}">
              <c16:uniqueId val="{00000006-37F7-4AD1-B844-FE1518ED6A9C}"/>
            </c:ext>
          </c:extLst>
        </c:ser>
        <c:dLbls>
          <c:showLegendKey val="0"/>
          <c:showVal val="0"/>
          <c:showCatName val="1"/>
          <c:showSerName val="0"/>
          <c:showPercent val="1"/>
          <c:showBubbleSize val="0"/>
          <c:showLeaderLines val="1"/>
        </c:dLbls>
        <c:firstSliceAng val="1"/>
      </c:pieChart>
      <c:spPr>
        <a:noFill/>
        <a:ln w="25400">
          <a:noFill/>
        </a:ln>
      </c:spPr>
    </c:plotArea>
    <c:plotVisOnly val="1"/>
    <c:dispBlanksAs val="zero"/>
    <c:showDLblsOverMax val="0"/>
  </c:chart>
  <c:spPr>
    <a:noFill/>
    <a:ln w="3175">
      <a:noFill/>
      <a:prstDash val="solid"/>
    </a:ln>
  </c:spPr>
  <c:txPr>
    <a:bodyPr/>
    <a:lstStyle/>
    <a:p>
      <a:pPr>
        <a:defRPr sz="1675" b="0" i="0" u="none" strike="noStrike" baseline="0">
          <a:solidFill>
            <a:srgbClr val="000000"/>
          </a:solidFill>
          <a:latin typeface="Arial"/>
          <a:ea typeface="Arial"/>
          <a:cs typeface="Arial"/>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0FA-45D5-B305-3C55420208F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0FA-45D5-B305-3C55420208F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0FA-45D5-B305-3C55420208F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0FA-45D5-B305-3C55420208F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0FA-45D5-B305-3C55420208F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0FA-45D5-B305-3C55420208FC}"/>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0FA-45D5-B305-3C55420208FC}"/>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80FA-45D5-B305-3C55420208FC}"/>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80FA-45D5-B305-3C55420208FC}"/>
              </c:ext>
            </c:extLst>
          </c:dPt>
          <c:dLbls>
            <c:spPr>
              <a:noFill/>
              <a:ln>
                <a:noFill/>
              </a:ln>
              <a:effectLst/>
            </c:spPr>
            <c:txPr>
              <a:bodyPr rot="0" spcFirstLastPara="1" vertOverflow="ellipsis" vert="horz" wrap="square" lIns="38100" tIns="19050" rIns="38100" bIns="19050" anchor="ctr" anchorCtr="1">
                <a:spAutoFit/>
              </a:bodyPr>
              <a:lstStyle/>
              <a:p>
                <a:pPr>
                  <a:defRPr sz="113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Sheet1!$A$4:$A$12</c:f>
              <c:strCache>
                <c:ptCount val="9"/>
                <c:pt idx="0">
                  <c:v>Public Safety</c:v>
                </c:pt>
                <c:pt idx="1">
                  <c:v>Public Works</c:v>
                </c:pt>
                <c:pt idx="2">
                  <c:v>Culture &amp; Recreation</c:v>
                </c:pt>
                <c:pt idx="3">
                  <c:v>Community &amp; Economic Development</c:v>
                </c:pt>
                <c:pt idx="4">
                  <c:v>General Government</c:v>
                </c:pt>
                <c:pt idx="5">
                  <c:v>Debt Service</c:v>
                </c:pt>
                <c:pt idx="6">
                  <c:v>Capital Projects</c:v>
                </c:pt>
                <c:pt idx="7">
                  <c:v>Water</c:v>
                </c:pt>
                <c:pt idx="8">
                  <c:v>Sewer</c:v>
                </c:pt>
              </c:strCache>
            </c:strRef>
          </c:cat>
          <c:val>
            <c:numRef>
              <c:f>Sheet1!$B$4:$B$12</c:f>
              <c:numCache>
                <c:formatCode>_(* #,##0_);_(* \(#,##0\);_(* "-"??_);_(@_)</c:formatCode>
                <c:ptCount val="9"/>
                <c:pt idx="0">
                  <c:v>1578373</c:v>
                </c:pt>
                <c:pt idx="1">
                  <c:v>771531</c:v>
                </c:pt>
                <c:pt idx="2">
                  <c:v>202533</c:v>
                </c:pt>
                <c:pt idx="3">
                  <c:v>96695</c:v>
                </c:pt>
                <c:pt idx="4">
                  <c:v>585958</c:v>
                </c:pt>
                <c:pt idx="5">
                  <c:v>761286</c:v>
                </c:pt>
                <c:pt idx="6">
                  <c:v>321159</c:v>
                </c:pt>
                <c:pt idx="7">
                  <c:v>4431091</c:v>
                </c:pt>
                <c:pt idx="8">
                  <c:v>3574042</c:v>
                </c:pt>
              </c:numCache>
            </c:numRef>
          </c:val>
          <c:extLst>
            <c:ext xmlns:c16="http://schemas.microsoft.com/office/drawing/2014/chart" uri="{C3380CC4-5D6E-409C-BE32-E72D297353CC}">
              <c16:uniqueId val="{00000012-80FA-45D5-B305-3C55420208FC}"/>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14-80FA-45D5-B305-3C55420208F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6-80FA-45D5-B305-3C55420208F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8-80FA-45D5-B305-3C55420208F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A-80FA-45D5-B305-3C55420208F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C-80FA-45D5-B305-3C55420208F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E-80FA-45D5-B305-3C55420208FC}"/>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20-80FA-45D5-B305-3C55420208FC}"/>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22-80FA-45D5-B305-3C55420208FC}"/>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24-80FA-45D5-B305-3C55420208FC}"/>
              </c:ext>
            </c:extLst>
          </c:dPt>
          <c:cat>
            <c:strRef>
              <c:f>Sheet1!$A$4:$A$12</c:f>
              <c:strCache>
                <c:ptCount val="9"/>
                <c:pt idx="0">
                  <c:v>Public Safety</c:v>
                </c:pt>
                <c:pt idx="1">
                  <c:v>Public Works</c:v>
                </c:pt>
                <c:pt idx="2">
                  <c:v>Culture &amp; Recreation</c:v>
                </c:pt>
                <c:pt idx="3">
                  <c:v>Community &amp; Economic Development</c:v>
                </c:pt>
                <c:pt idx="4">
                  <c:v>General Government</c:v>
                </c:pt>
                <c:pt idx="5">
                  <c:v>Debt Service</c:v>
                </c:pt>
                <c:pt idx="6">
                  <c:v>Capital Projects</c:v>
                </c:pt>
                <c:pt idx="7">
                  <c:v>Water</c:v>
                </c:pt>
                <c:pt idx="8">
                  <c:v>Sewer</c:v>
                </c:pt>
              </c:strCache>
            </c:strRef>
          </c:cat>
          <c:val>
            <c:numRef>
              <c:f>Sheet1!$C$4:$C$12</c:f>
              <c:numCache>
                <c:formatCode>0.00%</c:formatCode>
                <c:ptCount val="9"/>
                <c:pt idx="0">
                  <c:v>0.12808695324746233</c:v>
                </c:pt>
                <c:pt idx="1">
                  <c:v>6.261071060260652E-2</c:v>
                </c:pt>
                <c:pt idx="2">
                  <c:v>1.6435807570243717E-2</c:v>
                </c:pt>
                <c:pt idx="3">
                  <c:v>7.8469208129278503E-3</c:v>
                </c:pt>
                <c:pt idx="4">
                  <c:v>4.7551228354119415E-2</c:v>
                </c:pt>
                <c:pt idx="5">
                  <c:v>6.177931597280719E-2</c:v>
                </c:pt>
                <c:pt idx="6">
                  <c:v>2.6062456604365222E-2</c:v>
                </c:pt>
                <c:pt idx="7">
                  <c:v>0.35958860532475595</c:v>
                </c:pt>
                <c:pt idx="8">
                  <c:v>0.2900380015107118</c:v>
                </c:pt>
              </c:numCache>
            </c:numRef>
          </c:val>
          <c:extLst>
            <c:ext xmlns:c16="http://schemas.microsoft.com/office/drawing/2014/chart" uri="{C3380CC4-5D6E-409C-BE32-E72D297353CC}">
              <c16:uniqueId val="{00000025-80FA-45D5-B305-3C55420208FC}"/>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dLbls>
          <c:showLegendKey val="0"/>
          <c:showVal val="1"/>
          <c:showCatName val="0"/>
          <c:showSerName val="0"/>
          <c:showPercent val="0"/>
          <c:showBubbleSize val="0"/>
        </c:dLbls>
        <c:gapWidth val="219"/>
        <c:overlap val="-27"/>
        <c:axId val="827211240"/>
        <c:axId val="827210256"/>
      </c:barChart>
      <c:catAx>
        <c:axId val="827211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7210256"/>
        <c:crosses val="autoZero"/>
        <c:auto val="1"/>
        <c:lblAlgn val="ctr"/>
        <c:lblOffset val="100"/>
        <c:noMultiLvlLbl val="0"/>
      </c:catAx>
      <c:valAx>
        <c:axId val="82721025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27211240"/>
        <c:crosses val="autoZero"/>
        <c:crossBetween val="between"/>
        <c:majorUnit val="0.1"/>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w="25400">
          <a:noFill/>
        </a:ln>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areaChart>
        <c:grouping val="standard"/>
        <c:varyColors val="0"/>
        <c:ser>
          <c:idx val="0"/>
          <c:order val="0"/>
          <c:spPr>
            <a:solidFill>
              <a:srgbClr val="4F81BD"/>
            </a:solidFill>
            <a:ln w="25400">
              <a:noFill/>
            </a:ln>
          </c:spPr>
          <c:cat>
            <c:strRef>
              <c:f>graph!$C$40:$C$47</c:f>
              <c:strCache>
                <c:ptCount val="8"/>
                <c:pt idx="0">
                  <c:v>15/16</c:v>
                </c:pt>
                <c:pt idx="1">
                  <c:v>16/17</c:v>
                </c:pt>
                <c:pt idx="2">
                  <c:v>17/18</c:v>
                </c:pt>
                <c:pt idx="3">
                  <c:v>18/19</c:v>
                </c:pt>
                <c:pt idx="4">
                  <c:v>19/20</c:v>
                </c:pt>
                <c:pt idx="5">
                  <c:v>20/21</c:v>
                </c:pt>
                <c:pt idx="6">
                  <c:v>21/22</c:v>
                </c:pt>
                <c:pt idx="7">
                  <c:v>22/23</c:v>
                </c:pt>
              </c:strCache>
            </c:strRef>
          </c:cat>
          <c:val>
            <c:numRef>
              <c:f>graph!$D$40:$D$47</c:f>
              <c:numCache>
                <c:formatCode>0.00%</c:formatCode>
                <c:ptCount val="8"/>
                <c:pt idx="0">
                  <c:v>1</c:v>
                </c:pt>
                <c:pt idx="1">
                  <c:v>0.86250000000000004</c:v>
                </c:pt>
                <c:pt idx="2">
                  <c:v>0.82499999999999996</c:v>
                </c:pt>
                <c:pt idx="3">
                  <c:v>0.78749999999999998</c:v>
                </c:pt>
                <c:pt idx="4">
                  <c:v>0.75</c:v>
                </c:pt>
                <c:pt idx="5">
                  <c:v>0.71250000000000002</c:v>
                </c:pt>
                <c:pt idx="6">
                  <c:v>0.67500000000000004</c:v>
                </c:pt>
                <c:pt idx="7">
                  <c:v>0.63749999999999996</c:v>
                </c:pt>
              </c:numCache>
            </c:numRef>
          </c:val>
          <c:extLst>
            <c:ext xmlns:c16="http://schemas.microsoft.com/office/drawing/2014/chart" uri="{C3380CC4-5D6E-409C-BE32-E72D297353CC}">
              <c16:uniqueId val="{00000000-F02B-4433-B6C7-9F953DA21699}"/>
            </c:ext>
          </c:extLst>
        </c:ser>
        <c:dLbls>
          <c:showLegendKey val="0"/>
          <c:showVal val="0"/>
          <c:showCatName val="0"/>
          <c:showSerName val="0"/>
          <c:showPercent val="0"/>
          <c:showBubbleSize val="0"/>
        </c:dLbls>
        <c:axId val="565199872"/>
        <c:axId val="1"/>
      </c:areaChart>
      <c:catAx>
        <c:axId val="56519987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 sourceLinked="0"/>
        <c:majorTickMark val="none"/>
        <c:minorTickMark val="none"/>
        <c:tickLblPos val="nextTo"/>
        <c:spPr>
          <a:ln w="9525">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5199872"/>
        <c:crosses val="autoZero"/>
        <c:crossBetween val="midCat"/>
      </c:valAx>
      <c:spPr>
        <a:solidFill>
          <a:schemeClr val="accent4">
            <a:lumMod val="40000"/>
            <a:lumOff val="60000"/>
          </a:schemeClr>
        </a:solidFill>
        <a:ln w="25400">
          <a:noFill/>
        </a:ln>
      </c:spPr>
    </c:plotArea>
    <c:plotVisOnly val="1"/>
    <c:dispBlanksAs val="zero"/>
    <c:showDLblsOverMax val="0"/>
  </c:chart>
  <c:spPr>
    <a:solidFill>
      <a:srgbClr val="CD7B03"/>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779134295227528E-2"/>
          <c:y val="7.9691040591016934E-2"/>
          <c:w val="0.88901220865704633"/>
          <c:h val="0.79795975732993962"/>
        </c:manualLayout>
      </c:layout>
      <c:barChart>
        <c:barDir val="col"/>
        <c:grouping val="clustered"/>
        <c:varyColors val="0"/>
        <c:dLbls>
          <c:showLegendKey val="0"/>
          <c:showVal val="0"/>
          <c:showCatName val="0"/>
          <c:showSerName val="0"/>
          <c:showPercent val="0"/>
          <c:showBubbleSize val="0"/>
        </c:dLbls>
        <c:gapWidth val="150"/>
        <c:axId val="98390016"/>
        <c:axId val="98391936"/>
      </c:barChart>
      <c:catAx>
        <c:axId val="98390016"/>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dirty="0"/>
                  <a:t>Fiscal Year</a:t>
                </a:r>
              </a:p>
            </c:rich>
          </c:tx>
          <c:layout>
            <c:manualLayout>
              <c:xMode val="edge"/>
              <c:yMode val="edge"/>
              <c:x val="0.48279684011918444"/>
              <c:y val="0.92822160370558615"/>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98391936"/>
        <c:crosses val="autoZero"/>
        <c:auto val="1"/>
        <c:lblAlgn val="ctr"/>
        <c:lblOffset val="100"/>
        <c:tickLblSkip val="1"/>
        <c:tickMarkSkip val="1"/>
        <c:noMultiLvlLbl val="0"/>
      </c:catAx>
      <c:valAx>
        <c:axId val="98391936"/>
        <c:scaling>
          <c:orientation val="minMax"/>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dirty="0"/>
                  <a:t>Amount of Levy</a:t>
                </a:r>
              </a:p>
            </c:rich>
          </c:tx>
          <c:layout>
            <c:manualLayout>
              <c:xMode val="edge"/>
              <c:yMode val="edge"/>
              <c:x val="1.8867865048897585E-2"/>
              <c:y val="0.35562804156707928"/>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98390016"/>
        <c:crosses val="autoZero"/>
        <c:crossBetween val="between"/>
      </c:valAx>
      <c:spPr>
        <a:noFill/>
        <a:ln w="25400">
          <a:noFill/>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98784189736383"/>
          <c:y val="1.3978377009363699E-2"/>
          <c:w val="0.889012208657046"/>
          <c:h val="0.84176182707993474"/>
        </c:manualLayout>
      </c:layout>
      <c:barChart>
        <c:barDir val="col"/>
        <c:grouping val="clustered"/>
        <c:varyColors val="0"/>
        <c:dLbls>
          <c:showLegendKey val="0"/>
          <c:showVal val="0"/>
          <c:showCatName val="0"/>
          <c:showSerName val="0"/>
          <c:showPercent val="0"/>
          <c:showBubbleSize val="0"/>
        </c:dLbls>
        <c:gapWidth val="150"/>
        <c:axId val="123217408"/>
        <c:axId val="123219328"/>
      </c:barChart>
      <c:catAx>
        <c:axId val="123217408"/>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dirty="0"/>
                  <a:t>Fiscal Year</a:t>
                </a:r>
              </a:p>
            </c:rich>
          </c:tx>
          <c:layout>
            <c:manualLayout>
              <c:xMode val="edge"/>
              <c:yMode val="edge"/>
              <c:x val="0.48279684011918444"/>
              <c:y val="0.92822160370558382"/>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23219328"/>
        <c:crosses val="autoZero"/>
        <c:auto val="1"/>
        <c:lblAlgn val="ctr"/>
        <c:lblOffset val="100"/>
        <c:tickLblSkip val="1"/>
        <c:tickMarkSkip val="1"/>
        <c:noMultiLvlLbl val="0"/>
      </c:catAx>
      <c:valAx>
        <c:axId val="123219328"/>
        <c:scaling>
          <c:orientation val="minMax"/>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dirty="0"/>
                  <a:t>Amount of Levy</a:t>
                </a:r>
              </a:p>
            </c:rich>
          </c:tx>
          <c:layout>
            <c:manualLayout>
              <c:xMode val="edge"/>
              <c:yMode val="edge"/>
              <c:x val="1.886786504889746E-2"/>
              <c:y val="0.35562804156707833"/>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23217408"/>
        <c:crosses val="autoZero"/>
        <c:crossBetween val="between"/>
      </c:valAx>
      <c:spPr>
        <a:ln w="12700">
          <a:solidFill>
            <a:srgbClr val="808080"/>
          </a:solidFill>
          <a:prstDash val="solid"/>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25867614757542"/>
          <c:y val="6.8518643809419411E-2"/>
          <c:w val="0.88753261120546312"/>
          <c:h val="0.8091323364047367"/>
        </c:manualLayout>
      </c:layout>
      <c:barChart>
        <c:barDir val="col"/>
        <c:grouping val="clustered"/>
        <c:varyColors val="0"/>
        <c:ser>
          <c:idx val="0"/>
          <c:order val="0"/>
          <c:spPr>
            <a:solidFill>
              <a:srgbClr val="9999FF"/>
            </a:solidFill>
            <a:ln w="12700">
              <a:solidFill>
                <a:srgbClr val="000000"/>
              </a:solidFill>
              <a:prstDash val="solid"/>
            </a:ln>
          </c:spPr>
          <c:invertIfNegative val="0"/>
          <c:dLbls>
            <c:spPr>
              <a:noFill/>
              <a:ln w="25400">
                <a:noFill/>
              </a:ln>
            </c:spPr>
            <c:txPr>
              <a:bodyPr wrap="square" lIns="38100" tIns="19050" rIns="38100" bIns="19050" anchor="ctr">
                <a:spAutoFit/>
              </a:bodyPr>
              <a:lstStyle/>
              <a:p>
                <a:pPr>
                  <a:defRPr sz="1000" b="0"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rates!$A$19:$A$29</c:f>
              <c:strCache>
                <c:ptCount val="11"/>
                <c:pt idx="0">
                  <c:v>09/10</c:v>
                </c:pt>
                <c:pt idx="1">
                  <c:v>10/11</c:v>
                </c:pt>
                <c:pt idx="2">
                  <c:v>11/12</c:v>
                </c:pt>
                <c:pt idx="3">
                  <c:v>12/13</c:v>
                </c:pt>
                <c:pt idx="4">
                  <c:v>13/14</c:v>
                </c:pt>
                <c:pt idx="5">
                  <c:v>14/15</c:v>
                </c:pt>
                <c:pt idx="6">
                  <c:v>15/16</c:v>
                </c:pt>
                <c:pt idx="7">
                  <c:v>16/17</c:v>
                </c:pt>
                <c:pt idx="8">
                  <c:v>17/18</c:v>
                </c:pt>
                <c:pt idx="9">
                  <c:v>18/19</c:v>
                </c:pt>
                <c:pt idx="10">
                  <c:v>19/20</c:v>
                </c:pt>
              </c:strCache>
            </c:strRef>
          </c:cat>
          <c:val>
            <c:numRef>
              <c:f>rates!$B$19:$B$29</c:f>
              <c:numCache>
                <c:formatCode>0.00</c:formatCode>
                <c:ptCount val="11"/>
                <c:pt idx="0">
                  <c:v>9.86</c:v>
                </c:pt>
                <c:pt idx="1">
                  <c:v>9.86</c:v>
                </c:pt>
                <c:pt idx="2">
                  <c:v>9.8000000000000007</c:v>
                </c:pt>
                <c:pt idx="3">
                  <c:v>9.8000000000000007</c:v>
                </c:pt>
                <c:pt idx="4">
                  <c:v>9.75</c:v>
                </c:pt>
                <c:pt idx="5">
                  <c:v>10.1</c:v>
                </c:pt>
                <c:pt idx="6">
                  <c:v>10.1</c:v>
                </c:pt>
                <c:pt idx="7">
                  <c:v>10</c:v>
                </c:pt>
                <c:pt idx="8">
                  <c:v>10</c:v>
                </c:pt>
                <c:pt idx="9">
                  <c:v>10</c:v>
                </c:pt>
                <c:pt idx="10">
                  <c:v>10</c:v>
                </c:pt>
              </c:numCache>
            </c:numRef>
          </c:val>
          <c:extLst>
            <c:ext xmlns:c16="http://schemas.microsoft.com/office/drawing/2014/chart" uri="{C3380CC4-5D6E-409C-BE32-E72D297353CC}">
              <c16:uniqueId val="{00000000-5413-4C20-9FF4-DA9AB477498B}"/>
            </c:ext>
          </c:extLst>
        </c:ser>
        <c:dLbls>
          <c:showLegendKey val="0"/>
          <c:showVal val="0"/>
          <c:showCatName val="0"/>
          <c:showSerName val="0"/>
          <c:showPercent val="0"/>
          <c:showBubbleSize val="0"/>
        </c:dLbls>
        <c:gapWidth val="150"/>
        <c:axId val="432532608"/>
        <c:axId val="1"/>
      </c:barChart>
      <c:catAx>
        <c:axId val="432532608"/>
        <c:scaling>
          <c:orientation val="minMax"/>
        </c:scaling>
        <c:delete val="0"/>
        <c:axPos val="b"/>
        <c:title>
          <c:tx>
            <c:rich>
              <a:bodyPr/>
              <a:lstStyle/>
              <a:p>
                <a:pPr>
                  <a:defRPr sz="1400" b="1" i="0" u="none" strike="noStrike" baseline="0">
                    <a:solidFill>
                      <a:srgbClr val="000000"/>
                    </a:solidFill>
                    <a:latin typeface="Arial"/>
                    <a:ea typeface="Arial"/>
                    <a:cs typeface="Arial"/>
                  </a:defRPr>
                </a:pPr>
                <a:r>
                  <a:rPr lang="en-US"/>
                  <a:t>Fiscal Year</a:t>
                </a:r>
              </a:p>
            </c:rich>
          </c:tx>
          <c:layout>
            <c:manualLayout>
              <c:xMode val="edge"/>
              <c:yMode val="edge"/>
              <c:x val="0.48279682458835382"/>
              <c:y val="0.92822148360857215"/>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scaling>
        <c:delete val="0"/>
        <c:axPos val="l"/>
        <c:majorGridlines>
          <c:spPr>
            <a:ln w="3175">
              <a:solidFill>
                <a:srgbClr val="000000"/>
              </a:solidFill>
              <a:prstDash val="solid"/>
            </a:ln>
          </c:spPr>
        </c:majorGridlines>
        <c:title>
          <c:tx>
            <c:rich>
              <a:bodyPr/>
              <a:lstStyle/>
              <a:p>
                <a:pPr>
                  <a:defRPr sz="1400" b="1" i="0" u="none" strike="noStrike" baseline="0">
                    <a:solidFill>
                      <a:srgbClr val="000000"/>
                    </a:solidFill>
                    <a:latin typeface="Arial"/>
                    <a:ea typeface="Arial"/>
                    <a:cs typeface="Arial"/>
                  </a:defRPr>
                </a:pPr>
                <a:r>
                  <a:rPr lang="en-US"/>
                  <a:t>Amount of Levy</a:t>
                </a:r>
              </a:p>
            </c:rich>
          </c:tx>
          <c:layout>
            <c:manualLayout>
              <c:xMode val="edge"/>
              <c:yMode val="edge"/>
              <c:x val="1.8867841000146091E-2"/>
              <c:y val="0.35562808471352364"/>
            </c:manualLayout>
          </c:layout>
          <c:overlay val="0"/>
          <c:spPr>
            <a:noFill/>
            <a:ln w="25400">
              <a:noFill/>
            </a:ln>
          </c:spPr>
        </c:title>
        <c:numFmt formatCode="0.0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432532608"/>
        <c:crosses val="autoZero"/>
        <c:crossBetween val="between"/>
      </c:valAx>
      <c:spPr>
        <a:ln w="12700">
          <a:solidFill>
            <a:srgbClr val="808080"/>
          </a:solidFill>
          <a:prstDash val="solid"/>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33879098446029"/>
          <c:y val="5.0616940030510628E-2"/>
          <c:w val="0.76732064741907258"/>
          <c:h val="0.7798166474897984"/>
        </c:manualLayout>
      </c:layout>
      <c:barChart>
        <c:barDir val="col"/>
        <c:grouping val="clustered"/>
        <c:varyColors val="0"/>
        <c:ser>
          <c:idx val="0"/>
          <c:order val="0"/>
          <c:spPr>
            <a:solidFill>
              <a:srgbClr val="C00000"/>
            </a:solidFill>
            <a:ln>
              <a:solidFill>
                <a:schemeClr val="tx1"/>
              </a:solidFill>
            </a:ln>
          </c:spPr>
          <c:invertIfNegative val="0"/>
          <c:dPt>
            <c:idx val="6"/>
            <c:invertIfNegative val="0"/>
            <c:bubble3D val="0"/>
            <c:spPr>
              <a:solidFill>
                <a:srgbClr val="C00000"/>
              </a:solidFill>
              <a:ln>
                <a:solidFill>
                  <a:schemeClr val="tx1"/>
                </a:solidFill>
              </a:ln>
            </c:spPr>
            <c:extLst>
              <c:ext xmlns:c16="http://schemas.microsoft.com/office/drawing/2014/chart" uri="{C3380CC4-5D6E-409C-BE32-E72D297353CC}">
                <c16:uniqueId val="{00000001-2AC7-4DA5-8545-ADDF663DD369}"/>
              </c:ext>
            </c:extLst>
          </c:dPt>
          <c:dLbls>
            <c:dLbl>
              <c:idx val="5"/>
              <c:layout>
                <c:manualLayout>
                  <c:x val="-1.0582010582009806E-3"/>
                  <c:y val="-5.2947876100325003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AC7-4DA5-8545-ADDF663DD369}"/>
                </c:ext>
              </c:extLst>
            </c:dLbl>
            <c:dLbl>
              <c:idx val="7"/>
              <c:layout>
                <c:manualLayout>
                  <c:x val="0"/>
                  <c:y val="-4.5728038507821811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AC7-4DA5-8545-ADDF663DD369}"/>
                </c:ext>
              </c:extLst>
            </c:dLbl>
            <c:spPr>
              <a:noFill/>
              <a:ln w="25400">
                <a:noFill/>
              </a:ln>
            </c:spPr>
            <c:txPr>
              <a:bodyPr wrap="square" lIns="38100" tIns="19050" rIns="38100" bIns="19050" anchor="ctr">
                <a:spAutoFit/>
              </a:bodyPr>
              <a:lstStyle/>
              <a:p>
                <a:pPr>
                  <a:defRPr sz="1000" b="0" i="0" u="none" strike="noStrike" baseline="0">
                    <a:solidFill>
                      <a:srgbClr val="000000"/>
                    </a:solidFill>
                    <a:latin typeface="Calibri"/>
                    <a:ea typeface="Calibri"/>
                    <a:cs typeface="Calibri"/>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graph!$A$5:$A$18</c:f>
              <c:strCache>
                <c:ptCount val="14"/>
                <c:pt idx="0">
                  <c:v>07/08</c:v>
                </c:pt>
                <c:pt idx="1">
                  <c:v>08/09</c:v>
                </c:pt>
                <c:pt idx="2">
                  <c:v>09/10</c:v>
                </c:pt>
                <c:pt idx="3">
                  <c:v>10/11</c:v>
                </c:pt>
                <c:pt idx="4">
                  <c:v>11/12</c:v>
                </c:pt>
                <c:pt idx="5">
                  <c:v>12/13</c:v>
                </c:pt>
                <c:pt idx="6">
                  <c:v>13/14</c:v>
                </c:pt>
                <c:pt idx="7">
                  <c:v>14/15</c:v>
                </c:pt>
                <c:pt idx="8">
                  <c:v>15/16</c:v>
                </c:pt>
                <c:pt idx="9">
                  <c:v>16/17</c:v>
                </c:pt>
                <c:pt idx="10">
                  <c:v>17/18</c:v>
                </c:pt>
                <c:pt idx="11">
                  <c:v>18/19</c:v>
                </c:pt>
                <c:pt idx="12">
                  <c:v>19/20</c:v>
                </c:pt>
                <c:pt idx="13">
                  <c:v>20/21</c:v>
                </c:pt>
              </c:strCache>
            </c:strRef>
          </c:cat>
          <c:val>
            <c:numRef>
              <c:f>graph!$B$5:$B$18</c:f>
              <c:numCache>
                <c:formatCode>_(* #,##0_);_(* \(#,##0\);_(* "-"??_);_(@_)</c:formatCode>
                <c:ptCount val="14"/>
                <c:pt idx="0">
                  <c:v>-126062.89000000013</c:v>
                </c:pt>
                <c:pt idx="1">
                  <c:v>-97713</c:v>
                </c:pt>
                <c:pt idx="2">
                  <c:v>-234873</c:v>
                </c:pt>
                <c:pt idx="3">
                  <c:v>-77223</c:v>
                </c:pt>
                <c:pt idx="4">
                  <c:v>-261928.25</c:v>
                </c:pt>
                <c:pt idx="5">
                  <c:v>-195191.79999999981</c:v>
                </c:pt>
                <c:pt idx="6">
                  <c:v>-251665.35999999987</c:v>
                </c:pt>
                <c:pt idx="7">
                  <c:v>-14660.430000000168</c:v>
                </c:pt>
                <c:pt idx="8">
                  <c:v>263079</c:v>
                </c:pt>
                <c:pt idx="9">
                  <c:v>-96562.10999999987</c:v>
                </c:pt>
                <c:pt idx="10">
                  <c:v>-112384</c:v>
                </c:pt>
                <c:pt idx="11">
                  <c:v>19980</c:v>
                </c:pt>
                <c:pt idx="12">
                  <c:v>-64481</c:v>
                </c:pt>
                <c:pt idx="13">
                  <c:v>49763</c:v>
                </c:pt>
              </c:numCache>
            </c:numRef>
          </c:val>
          <c:extLst>
            <c:ext xmlns:c16="http://schemas.microsoft.com/office/drawing/2014/chart" uri="{C3380CC4-5D6E-409C-BE32-E72D297353CC}">
              <c16:uniqueId val="{00000004-2AC7-4DA5-8545-ADDF663DD369}"/>
            </c:ext>
          </c:extLst>
        </c:ser>
        <c:dLbls>
          <c:showLegendKey val="0"/>
          <c:showVal val="0"/>
          <c:showCatName val="0"/>
          <c:showSerName val="0"/>
          <c:showPercent val="0"/>
          <c:showBubbleSize val="0"/>
        </c:dLbls>
        <c:gapWidth val="150"/>
        <c:axId val="1175092008"/>
        <c:axId val="1"/>
      </c:barChart>
      <c:catAx>
        <c:axId val="1175092008"/>
        <c:scaling>
          <c:orientation val="minMax"/>
        </c:scaling>
        <c:delete val="0"/>
        <c:axPos val="b"/>
        <c:numFmt formatCode="General" sourceLinked="1"/>
        <c:majorTickMark val="out"/>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numFmt formatCode="_(* #,##0_);_(* \(#,##0\);_(* &quot;-&quot;??_);_(@_)"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175092008"/>
        <c:crosses val="autoZero"/>
        <c:crossBetween val="between"/>
      </c:valAx>
    </c:plotArea>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65811968"/>
        <c:axId val="65813504"/>
      </c:barChart>
      <c:catAx>
        <c:axId val="65811968"/>
        <c:scaling>
          <c:orientation val="minMax"/>
        </c:scaling>
        <c:delete val="0"/>
        <c:axPos val="b"/>
        <c:numFmt formatCode="General" sourceLinked="0"/>
        <c:majorTickMark val="out"/>
        <c:minorTickMark val="none"/>
        <c:tickLblPos val="nextTo"/>
        <c:crossAx val="65813504"/>
        <c:crosses val="autoZero"/>
        <c:auto val="1"/>
        <c:lblAlgn val="ctr"/>
        <c:lblOffset val="100"/>
        <c:noMultiLvlLbl val="0"/>
      </c:catAx>
      <c:valAx>
        <c:axId val="65813504"/>
        <c:scaling>
          <c:orientation val="minMax"/>
        </c:scaling>
        <c:delete val="0"/>
        <c:axPos val="l"/>
        <c:majorGridlines/>
        <c:numFmt formatCode="_(* #,##0_);_(* \(#,##0\);_(* &quot;-&quot;??_);_(@_)" sourceLinked="1"/>
        <c:majorTickMark val="out"/>
        <c:minorTickMark val="none"/>
        <c:tickLblPos val="nextTo"/>
        <c:crossAx val="65811968"/>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dLbls>
          <c:showLegendKey val="0"/>
          <c:showVal val="0"/>
          <c:showCatName val="0"/>
          <c:showSerName val="0"/>
          <c:showPercent val="0"/>
          <c:showBubbleSize val="0"/>
        </c:dLbls>
        <c:gapWidth val="150"/>
        <c:axId val="65811968"/>
        <c:axId val="65813504"/>
      </c:barChart>
      <c:catAx>
        <c:axId val="65811968"/>
        <c:scaling>
          <c:orientation val="minMax"/>
        </c:scaling>
        <c:delete val="0"/>
        <c:axPos val="b"/>
        <c:numFmt formatCode="General" sourceLinked="0"/>
        <c:majorTickMark val="out"/>
        <c:minorTickMark val="none"/>
        <c:tickLblPos val="nextTo"/>
        <c:crossAx val="65813504"/>
        <c:crosses val="autoZero"/>
        <c:auto val="1"/>
        <c:lblAlgn val="ctr"/>
        <c:lblOffset val="100"/>
        <c:noMultiLvlLbl val="0"/>
      </c:catAx>
      <c:valAx>
        <c:axId val="65813504"/>
        <c:scaling>
          <c:orientation val="minMax"/>
        </c:scaling>
        <c:delete val="1"/>
        <c:axPos val="l"/>
        <c:numFmt formatCode="_(* #,##0_);_(* \(#,##0\);_(* &quot;-&quot;??_);_(@_)" sourceLinked="1"/>
        <c:majorTickMark val="out"/>
        <c:minorTickMark val="none"/>
        <c:tickLblPos val="nextTo"/>
        <c:crossAx val="65811968"/>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0.08152</cdr:x>
      <cdr:y>0.92</cdr:y>
    </cdr:from>
    <cdr:to>
      <cdr:x>1</cdr:x>
      <cdr:y>1</cdr:y>
    </cdr:to>
    <cdr:sp macro="" textlink="">
      <cdr:nvSpPr>
        <cdr:cNvPr id="2" name="TextBox 1">
          <a:extLst xmlns:a="http://schemas.openxmlformats.org/drawingml/2006/main">
            <a:ext uri="{FF2B5EF4-FFF2-40B4-BE49-F238E27FC236}">
              <a16:creationId xmlns:a16="http://schemas.microsoft.com/office/drawing/2014/main" id="{4D52FE79-FB6F-453E-9B60-7DD0FBF682C3}"/>
            </a:ext>
          </a:extLst>
        </cdr:cNvPr>
        <cdr:cNvSpPr txBox="1"/>
      </cdr:nvSpPr>
      <cdr:spPr>
        <a:xfrm xmlns:a="http://schemas.openxmlformats.org/drawingml/2006/main">
          <a:off x="608766" y="5257803"/>
          <a:ext cx="6858835" cy="4571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cdr:x>
      <cdr:y>0.88278</cdr:y>
    </cdr:from>
    <cdr:to>
      <cdr:x>1</cdr:x>
      <cdr:y>1</cdr:y>
    </cdr:to>
    <cdr:sp macro="" textlink="">
      <cdr:nvSpPr>
        <cdr:cNvPr id="3" name="TextBox 2">
          <a:extLst xmlns:a="http://schemas.openxmlformats.org/drawingml/2006/main">
            <a:ext uri="{FF2B5EF4-FFF2-40B4-BE49-F238E27FC236}">
              <a16:creationId xmlns:a16="http://schemas.microsoft.com/office/drawing/2014/main" id="{AB5BD362-B1F6-4872-9A5E-255339796762}"/>
            </a:ext>
          </a:extLst>
        </cdr:cNvPr>
        <cdr:cNvSpPr txBox="1"/>
      </cdr:nvSpPr>
      <cdr:spPr>
        <a:xfrm xmlns:a="http://schemas.openxmlformats.org/drawingml/2006/main">
          <a:off x="0" y="5045075"/>
          <a:ext cx="7467601" cy="6699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2" name="Rectangle 6"/>
          <p:cNvSpPr>
            <a:spLocks noGrp="1" noChangeArrowheads="1"/>
          </p:cNvSpPr>
          <p:nvPr>
            <p:ph type="hdr" sz="quarter"/>
          </p:nvPr>
        </p:nvSpPr>
        <p:spPr bwMode="auto">
          <a:xfrm>
            <a:off x="0" y="1"/>
            <a:ext cx="3003550" cy="452438"/>
          </a:xfrm>
          <a:prstGeom prst="rect">
            <a:avLst/>
          </a:prstGeom>
          <a:noFill/>
          <a:ln w="12700" cap="sq">
            <a:noFill/>
            <a:miter lim="800000"/>
            <a:headEnd type="none" w="sm" len="sm"/>
            <a:tailEnd type="none" w="sm" len="sm"/>
          </a:ln>
          <a:effectLst/>
        </p:spPr>
        <p:txBody>
          <a:bodyPr vert="horz" wrap="square" lIns="91263" tIns="45633" rIns="91263" bIns="45633" numCol="1" anchor="t" anchorCtr="0" compatLnSpc="1">
            <a:prstTxWarp prst="textNoShape">
              <a:avLst/>
            </a:prstTxWarp>
          </a:bodyPr>
          <a:lstStyle>
            <a:lvl1pPr defTabSz="911134" eaLnBrk="0" hangingPunct="0">
              <a:defRPr sz="1300"/>
            </a:lvl1pPr>
          </a:lstStyle>
          <a:p>
            <a:pPr>
              <a:defRPr/>
            </a:pPr>
            <a:endParaRPr lang="en-US" dirty="0"/>
          </a:p>
        </p:txBody>
      </p:sp>
      <p:sp>
        <p:nvSpPr>
          <p:cNvPr id="4103" name="Rectangle 7"/>
          <p:cNvSpPr>
            <a:spLocks noGrp="1" noChangeArrowheads="1"/>
          </p:cNvSpPr>
          <p:nvPr>
            <p:ph type="dt" sz="quarter" idx="1"/>
          </p:nvPr>
        </p:nvSpPr>
        <p:spPr bwMode="auto">
          <a:xfrm>
            <a:off x="4006850" y="1"/>
            <a:ext cx="3003550" cy="452438"/>
          </a:xfrm>
          <a:prstGeom prst="rect">
            <a:avLst/>
          </a:prstGeom>
          <a:noFill/>
          <a:ln w="12700" cap="sq">
            <a:noFill/>
            <a:miter lim="800000"/>
            <a:headEnd type="none" w="sm" len="sm"/>
            <a:tailEnd type="none" w="sm" len="sm"/>
          </a:ln>
          <a:effectLst/>
        </p:spPr>
        <p:txBody>
          <a:bodyPr vert="horz" wrap="square" lIns="91263" tIns="45633" rIns="91263" bIns="45633" numCol="1" anchor="t" anchorCtr="0" compatLnSpc="1">
            <a:prstTxWarp prst="textNoShape">
              <a:avLst/>
            </a:prstTxWarp>
          </a:bodyPr>
          <a:lstStyle>
            <a:lvl1pPr algn="r" defTabSz="911134" eaLnBrk="0" hangingPunct="0">
              <a:defRPr sz="1300"/>
            </a:lvl1pPr>
          </a:lstStyle>
          <a:p>
            <a:pPr>
              <a:defRPr/>
            </a:pPr>
            <a:endParaRPr lang="en-US" dirty="0"/>
          </a:p>
        </p:txBody>
      </p:sp>
      <p:sp>
        <p:nvSpPr>
          <p:cNvPr id="4104" name="Rectangle 8"/>
          <p:cNvSpPr>
            <a:spLocks noGrp="1" noChangeArrowheads="1"/>
          </p:cNvSpPr>
          <p:nvPr>
            <p:ph type="ftr" sz="quarter" idx="2"/>
          </p:nvPr>
        </p:nvSpPr>
        <p:spPr bwMode="auto">
          <a:xfrm>
            <a:off x="0" y="8818564"/>
            <a:ext cx="3003550" cy="452437"/>
          </a:xfrm>
          <a:prstGeom prst="rect">
            <a:avLst/>
          </a:prstGeom>
          <a:noFill/>
          <a:ln w="12700" cap="sq">
            <a:noFill/>
            <a:miter lim="800000"/>
            <a:headEnd type="none" w="sm" len="sm"/>
            <a:tailEnd type="none" w="sm" len="sm"/>
          </a:ln>
          <a:effectLst/>
        </p:spPr>
        <p:txBody>
          <a:bodyPr vert="horz" wrap="square" lIns="91263" tIns="45633" rIns="91263" bIns="45633" numCol="1" anchor="b" anchorCtr="0" compatLnSpc="1">
            <a:prstTxWarp prst="textNoShape">
              <a:avLst/>
            </a:prstTxWarp>
          </a:bodyPr>
          <a:lstStyle>
            <a:lvl1pPr defTabSz="911134" eaLnBrk="0" hangingPunct="0">
              <a:defRPr sz="1300"/>
            </a:lvl1pPr>
          </a:lstStyle>
          <a:p>
            <a:pPr>
              <a:defRPr/>
            </a:pPr>
            <a:r>
              <a:rPr lang="en-US" dirty="0"/>
              <a:t>City of West Burlington Budget for FY 05/06</a:t>
            </a:r>
          </a:p>
        </p:txBody>
      </p:sp>
      <p:sp>
        <p:nvSpPr>
          <p:cNvPr id="4105" name="Rectangle 9"/>
          <p:cNvSpPr>
            <a:spLocks noGrp="1" noChangeArrowheads="1"/>
          </p:cNvSpPr>
          <p:nvPr>
            <p:ph type="sldNum" sz="quarter" idx="3"/>
          </p:nvPr>
        </p:nvSpPr>
        <p:spPr bwMode="auto">
          <a:xfrm>
            <a:off x="4006850" y="8818564"/>
            <a:ext cx="3003550" cy="452437"/>
          </a:xfrm>
          <a:prstGeom prst="rect">
            <a:avLst/>
          </a:prstGeom>
          <a:noFill/>
          <a:ln w="12700" cap="sq">
            <a:noFill/>
            <a:miter lim="800000"/>
            <a:headEnd type="none" w="sm" len="sm"/>
            <a:tailEnd type="none" w="sm" len="sm"/>
          </a:ln>
          <a:effectLst/>
        </p:spPr>
        <p:txBody>
          <a:bodyPr vert="horz" wrap="square" lIns="91263" tIns="45633" rIns="91263" bIns="45633" numCol="1" anchor="b" anchorCtr="0" compatLnSpc="1">
            <a:prstTxWarp prst="textNoShape">
              <a:avLst/>
            </a:prstTxWarp>
          </a:bodyPr>
          <a:lstStyle>
            <a:lvl1pPr algn="r" defTabSz="911134" eaLnBrk="0" hangingPunct="0">
              <a:defRPr sz="1300"/>
            </a:lvl1pPr>
          </a:lstStyle>
          <a:p>
            <a:pPr>
              <a:defRPr/>
            </a:pPr>
            <a:fld id="{2E745CE1-2782-4102-98EF-1801ED251110}"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050"/>
          <p:cNvSpPr>
            <a:spLocks noGrp="1" noChangeArrowheads="1"/>
          </p:cNvSpPr>
          <p:nvPr>
            <p:ph type="hdr" sz="quarter"/>
          </p:nvPr>
        </p:nvSpPr>
        <p:spPr bwMode="auto">
          <a:xfrm>
            <a:off x="1" y="1"/>
            <a:ext cx="3038475" cy="461963"/>
          </a:xfrm>
          <a:prstGeom prst="rect">
            <a:avLst/>
          </a:prstGeom>
          <a:noFill/>
          <a:ln w="12700" cap="sq">
            <a:noFill/>
            <a:miter lim="800000"/>
            <a:headEnd type="none" w="sm" len="sm"/>
            <a:tailEnd type="none" w="sm" len="sm"/>
          </a:ln>
          <a:effectLst/>
        </p:spPr>
        <p:txBody>
          <a:bodyPr vert="horz" wrap="square" lIns="92935" tIns="46469" rIns="92935" bIns="46469" numCol="1" anchor="t" anchorCtr="0" compatLnSpc="1">
            <a:prstTxWarp prst="textNoShape">
              <a:avLst/>
            </a:prstTxWarp>
          </a:bodyPr>
          <a:lstStyle>
            <a:lvl1pPr defTabSz="930182" eaLnBrk="0" hangingPunct="0">
              <a:defRPr sz="1300"/>
            </a:lvl1pPr>
          </a:lstStyle>
          <a:p>
            <a:pPr>
              <a:defRPr/>
            </a:pPr>
            <a:endParaRPr lang="en-US" dirty="0"/>
          </a:p>
        </p:txBody>
      </p:sp>
      <p:sp>
        <p:nvSpPr>
          <p:cNvPr id="29699" name="Rectangle 2051"/>
          <p:cNvSpPr>
            <a:spLocks noGrp="1" noChangeArrowheads="1"/>
          </p:cNvSpPr>
          <p:nvPr>
            <p:ph type="dt" idx="1"/>
          </p:nvPr>
        </p:nvSpPr>
        <p:spPr bwMode="auto">
          <a:xfrm>
            <a:off x="3971926" y="1"/>
            <a:ext cx="3038475" cy="461963"/>
          </a:xfrm>
          <a:prstGeom prst="rect">
            <a:avLst/>
          </a:prstGeom>
          <a:noFill/>
          <a:ln w="12700" cap="sq">
            <a:noFill/>
            <a:miter lim="800000"/>
            <a:headEnd type="none" w="sm" len="sm"/>
            <a:tailEnd type="none" w="sm" len="sm"/>
          </a:ln>
          <a:effectLst/>
        </p:spPr>
        <p:txBody>
          <a:bodyPr vert="horz" wrap="square" lIns="92935" tIns="46469" rIns="92935" bIns="46469" numCol="1" anchor="t" anchorCtr="0" compatLnSpc="1">
            <a:prstTxWarp prst="textNoShape">
              <a:avLst/>
            </a:prstTxWarp>
          </a:bodyPr>
          <a:lstStyle>
            <a:lvl1pPr algn="r" defTabSz="930182" eaLnBrk="0" hangingPunct="0">
              <a:defRPr sz="1300"/>
            </a:lvl1pPr>
          </a:lstStyle>
          <a:p>
            <a:pPr>
              <a:defRPr/>
            </a:pPr>
            <a:endParaRPr lang="en-US" dirty="0"/>
          </a:p>
        </p:txBody>
      </p:sp>
      <p:sp>
        <p:nvSpPr>
          <p:cNvPr id="18436" name="Rectangle 2052"/>
          <p:cNvSpPr>
            <a:spLocks noGrp="1" noRot="1" noChangeAspect="1" noChangeArrowheads="1" noTextEdit="1"/>
          </p:cNvSpPr>
          <p:nvPr>
            <p:ph type="sldImg" idx="2"/>
          </p:nvPr>
        </p:nvSpPr>
        <p:spPr bwMode="auto">
          <a:xfrm>
            <a:off x="1192213" y="693738"/>
            <a:ext cx="4630737" cy="3473450"/>
          </a:xfrm>
          <a:prstGeom prst="rect">
            <a:avLst/>
          </a:prstGeom>
          <a:noFill/>
          <a:ln w="9525">
            <a:solidFill>
              <a:srgbClr val="000000"/>
            </a:solidFill>
            <a:miter lim="800000"/>
            <a:headEnd/>
            <a:tailEnd/>
          </a:ln>
        </p:spPr>
      </p:sp>
      <p:sp>
        <p:nvSpPr>
          <p:cNvPr id="29701" name="Rectangle 2053"/>
          <p:cNvSpPr>
            <a:spLocks noGrp="1" noChangeArrowheads="1"/>
          </p:cNvSpPr>
          <p:nvPr>
            <p:ph type="body" sz="quarter" idx="3"/>
          </p:nvPr>
        </p:nvSpPr>
        <p:spPr bwMode="auto">
          <a:xfrm>
            <a:off x="935039" y="4398964"/>
            <a:ext cx="5140325" cy="4165600"/>
          </a:xfrm>
          <a:prstGeom prst="rect">
            <a:avLst/>
          </a:prstGeom>
          <a:noFill/>
          <a:ln w="12700" cap="sq">
            <a:noFill/>
            <a:miter lim="800000"/>
            <a:headEnd type="none" w="sm" len="sm"/>
            <a:tailEnd type="none" w="sm" len="sm"/>
          </a:ln>
          <a:effectLst/>
        </p:spPr>
        <p:txBody>
          <a:bodyPr vert="horz" wrap="square" lIns="92935" tIns="46469" rIns="92935" bIns="464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2054"/>
          <p:cNvSpPr>
            <a:spLocks noGrp="1" noChangeArrowheads="1"/>
          </p:cNvSpPr>
          <p:nvPr>
            <p:ph type="ftr" sz="quarter" idx="4"/>
          </p:nvPr>
        </p:nvSpPr>
        <p:spPr bwMode="auto">
          <a:xfrm>
            <a:off x="1" y="8794751"/>
            <a:ext cx="3038475" cy="468313"/>
          </a:xfrm>
          <a:prstGeom prst="rect">
            <a:avLst/>
          </a:prstGeom>
          <a:noFill/>
          <a:ln w="12700" cap="sq">
            <a:noFill/>
            <a:miter lim="800000"/>
            <a:headEnd type="none" w="sm" len="sm"/>
            <a:tailEnd type="none" w="sm" len="sm"/>
          </a:ln>
          <a:effectLst/>
        </p:spPr>
        <p:txBody>
          <a:bodyPr vert="horz" wrap="square" lIns="92935" tIns="46469" rIns="92935" bIns="46469" numCol="1" anchor="b" anchorCtr="0" compatLnSpc="1">
            <a:prstTxWarp prst="textNoShape">
              <a:avLst/>
            </a:prstTxWarp>
          </a:bodyPr>
          <a:lstStyle>
            <a:lvl1pPr defTabSz="930182" eaLnBrk="0" hangingPunct="0">
              <a:defRPr sz="1300"/>
            </a:lvl1pPr>
          </a:lstStyle>
          <a:p>
            <a:pPr>
              <a:defRPr/>
            </a:pPr>
            <a:endParaRPr lang="en-US" dirty="0"/>
          </a:p>
        </p:txBody>
      </p:sp>
      <p:sp>
        <p:nvSpPr>
          <p:cNvPr id="29703" name="Rectangle 2055"/>
          <p:cNvSpPr>
            <a:spLocks noGrp="1" noChangeArrowheads="1"/>
          </p:cNvSpPr>
          <p:nvPr>
            <p:ph type="sldNum" sz="quarter" idx="5"/>
          </p:nvPr>
        </p:nvSpPr>
        <p:spPr bwMode="auto">
          <a:xfrm>
            <a:off x="3971926" y="8794751"/>
            <a:ext cx="3038475" cy="468313"/>
          </a:xfrm>
          <a:prstGeom prst="rect">
            <a:avLst/>
          </a:prstGeom>
          <a:noFill/>
          <a:ln w="12700" cap="sq">
            <a:noFill/>
            <a:miter lim="800000"/>
            <a:headEnd type="none" w="sm" len="sm"/>
            <a:tailEnd type="none" w="sm" len="sm"/>
          </a:ln>
          <a:effectLst/>
        </p:spPr>
        <p:txBody>
          <a:bodyPr vert="horz" wrap="square" lIns="92935" tIns="46469" rIns="92935" bIns="46469" numCol="1" anchor="b" anchorCtr="0" compatLnSpc="1">
            <a:prstTxWarp prst="textNoShape">
              <a:avLst/>
            </a:prstTxWarp>
          </a:bodyPr>
          <a:lstStyle>
            <a:lvl1pPr algn="r" defTabSz="930182" eaLnBrk="0" hangingPunct="0">
              <a:defRPr sz="1300"/>
            </a:lvl1pPr>
          </a:lstStyle>
          <a:p>
            <a:pPr>
              <a:defRPr/>
            </a:pPr>
            <a:fld id="{2F9CA507-9320-4CAC-AEE4-DAB11CAE771F}"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61963"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23925"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87475"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49438" algn="l" defTabSz="933450"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om.iowa.gov/document/city-property-tax-rates-fy2020"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dom-localgov.iowa.gov/saved-report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055"/>
          <p:cNvSpPr>
            <a:spLocks noGrp="1" noChangeArrowheads="1"/>
          </p:cNvSpPr>
          <p:nvPr>
            <p:ph type="sldNum" sz="quarter" idx="5"/>
          </p:nvPr>
        </p:nvSpPr>
        <p:spPr>
          <a:noFill/>
        </p:spPr>
        <p:txBody>
          <a:bodyPr/>
          <a:lstStyle/>
          <a:p>
            <a:fld id="{E71D5EC0-306E-46E6-8250-6BFBAE58D720}" type="slidenum">
              <a:rPr lang="en-US" smtClean="0"/>
              <a:pPr/>
              <a:t>1</a:t>
            </a:fld>
            <a:endParaRPr lang="en-US" dirty="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w="9525"/>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055"/>
          <p:cNvSpPr>
            <a:spLocks noGrp="1" noChangeArrowheads="1"/>
          </p:cNvSpPr>
          <p:nvPr>
            <p:ph type="sldNum" sz="quarter" idx="5"/>
          </p:nvPr>
        </p:nvSpPr>
        <p:spPr>
          <a:noFill/>
        </p:spPr>
        <p:txBody>
          <a:bodyPr/>
          <a:lstStyle/>
          <a:p>
            <a:fld id="{567C7DCF-6003-4F83-8DAC-838DE61E7365}" type="slidenum">
              <a:rPr lang="en-US" smtClean="0"/>
              <a:pPr/>
              <a:t>15</a:t>
            </a:fld>
            <a:endParaRPr lang="en-US"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w="9525"/>
        </p:spPr>
        <p:txBody>
          <a:bodyPr/>
          <a:lstStyle/>
          <a:p>
            <a:r>
              <a:rPr lang="en-US" dirty="0"/>
              <a:t>Assessed values of commercial &amp; residential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Assessed value of commercial and residential</a:t>
            </a:r>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16</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055"/>
          <p:cNvSpPr>
            <a:spLocks noGrp="1" noChangeArrowheads="1"/>
          </p:cNvSpPr>
          <p:nvPr>
            <p:ph type="sldNum" sz="quarter" idx="5"/>
          </p:nvPr>
        </p:nvSpPr>
        <p:spPr>
          <a:noFill/>
        </p:spPr>
        <p:txBody>
          <a:bodyPr/>
          <a:lstStyle/>
          <a:p>
            <a:fld id="{DECC4263-5227-4430-81FF-2627673E2172}" type="slidenum">
              <a:rPr lang="en-US" smtClean="0"/>
              <a:pPr/>
              <a:t>17</a:t>
            </a:fld>
            <a:endParaRPr lang="en-US"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w="9525"/>
        </p:spPr>
        <p:txBody>
          <a:bodyPr/>
          <a:lstStyle/>
          <a:p>
            <a:r>
              <a:rPr lang="en-US" dirty="0"/>
              <a:t>Property</a:t>
            </a:r>
            <a:r>
              <a:rPr lang="en-US" baseline="0" dirty="0"/>
              <a:t> tax rate history</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055"/>
          <p:cNvSpPr>
            <a:spLocks noGrp="1" noChangeArrowheads="1"/>
          </p:cNvSpPr>
          <p:nvPr>
            <p:ph type="sldNum" sz="quarter" idx="5"/>
          </p:nvPr>
        </p:nvSpPr>
        <p:spPr>
          <a:noFill/>
        </p:spPr>
        <p:txBody>
          <a:bodyPr/>
          <a:lstStyle/>
          <a:p>
            <a:fld id="{38395C39-CFCC-4AD2-9C01-D78089F30B5A}" type="slidenum">
              <a:rPr lang="en-US" smtClean="0"/>
              <a:pPr/>
              <a:t>18</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w="9525"/>
        </p:spPr>
        <p:txBody>
          <a:bodyPr/>
          <a:lstStyle/>
          <a:p>
            <a:r>
              <a:rPr lang="en-US" dirty="0"/>
              <a:t>Spreadsheet/leslie/budget/budget</a:t>
            </a:r>
            <a:r>
              <a:rPr lang="en-US" baseline="0" dirty="0"/>
              <a:t> presentation/levy rates</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budget comparison report in </a:t>
            </a:r>
            <a:r>
              <a:rPr lang="en-US" dirty="0" err="1"/>
              <a:t>tyler</a:t>
            </a:r>
            <a:r>
              <a:rPr lang="en-US" dirty="0"/>
              <a:t> and get year totals or use revenue less expenses spreadsheet.</a:t>
            </a:r>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19</a:t>
            </a:fld>
            <a:endParaRPr lang="en-US" dirty="0"/>
          </a:p>
        </p:txBody>
      </p:sp>
    </p:spTree>
    <p:extLst>
      <p:ext uri="{BB962C8B-B14F-4D97-AF65-F5344CB8AC3E}">
        <p14:creationId xmlns:p14="http://schemas.microsoft.com/office/powerpoint/2010/main" val="72738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Update spreadsheet general fund balances spend down actual2</a:t>
            </a:r>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20</a:t>
            </a:fld>
            <a:endParaRPr lang="en-US" dirty="0"/>
          </a:p>
        </p:txBody>
      </p:sp>
    </p:spTree>
    <p:extLst>
      <p:ext uri="{BB962C8B-B14F-4D97-AF65-F5344CB8AC3E}">
        <p14:creationId xmlns:p14="http://schemas.microsoft.com/office/powerpoint/2010/main" val="23909820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FF0000"/>
                </a:solidFill>
              </a:rPr>
              <a:t>Got report from Cheryl of before TIF District Recap and after TIF District Recap (after we told her we only wanted $800,000)  compared those totals to get what we gave up.</a:t>
            </a:r>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21</a:t>
            </a:fld>
            <a:endParaRPr lang="en-US" dirty="0"/>
          </a:p>
        </p:txBody>
      </p:sp>
    </p:spTree>
    <p:extLst>
      <p:ext uri="{BB962C8B-B14F-4D97-AF65-F5344CB8AC3E}">
        <p14:creationId xmlns:p14="http://schemas.microsoft.com/office/powerpoint/2010/main" val="10062013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22</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23</a:t>
            </a:fld>
            <a:endParaRPr lang="en-US" dirty="0"/>
          </a:p>
        </p:txBody>
      </p:sp>
    </p:spTree>
    <p:extLst>
      <p:ext uri="{BB962C8B-B14F-4D97-AF65-F5344CB8AC3E}">
        <p14:creationId xmlns:p14="http://schemas.microsoft.com/office/powerpoint/2010/main" val="12491258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055"/>
          <p:cNvSpPr>
            <a:spLocks noGrp="1" noChangeArrowheads="1"/>
          </p:cNvSpPr>
          <p:nvPr>
            <p:ph type="sldNum" sz="quarter" idx="5"/>
          </p:nvPr>
        </p:nvSpPr>
        <p:spPr>
          <a:noFill/>
        </p:spPr>
        <p:txBody>
          <a:bodyPr/>
          <a:lstStyle/>
          <a:p>
            <a:fld id="{2DE85DD7-7479-42A9-AC2A-5D6B253BD5B7}" type="slidenum">
              <a:rPr lang="en-US" smtClean="0"/>
              <a:pPr/>
              <a:t>25</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w="9525"/>
        </p:spPr>
        <p:txBody>
          <a:bodyPr/>
          <a:lstStyle/>
          <a:p>
            <a:r>
              <a:rPr lang="en-US" dirty="0"/>
              <a:t>See spreadsheet revenues by source 3</a:t>
            </a:r>
          </a:p>
          <a:p>
            <a:r>
              <a:rPr lang="en-US" dirty="0" err="1"/>
              <a:t>Misc</a:t>
            </a:r>
            <a:r>
              <a:rPr lang="en-US" dirty="0"/>
              <a:t> is so large due to reimbursements for Landfill sewer line $725,000 and </a:t>
            </a:r>
            <a:r>
              <a:rPr lang="en-US" dirty="0" err="1"/>
              <a:t>Luers</a:t>
            </a:r>
            <a:r>
              <a:rPr lang="en-US" dirty="0"/>
              <a:t> Park sponsored project $650,000</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solidFill>
                  <a:schemeClr val="bg1"/>
                </a:solidFill>
                <a:hlinkClick r:id="rId3">
                  <a:extLst>
                    <a:ext uri="{A12FA001-AC4F-418D-AE19-62706E023703}">
                      <ahyp:hlinkClr xmlns:ahyp="http://schemas.microsoft.com/office/drawing/2018/hyperlinkcolor" val="tx"/>
                    </a:ext>
                  </a:extLst>
                </a:hlinkClick>
              </a:rPr>
              <a:t>https://dom.iowa.gov/document/city-property-tax-rates-fy2020</a:t>
            </a:r>
            <a:endParaRPr lang="en-US" dirty="0">
              <a:solidFill>
                <a:schemeClr val="bg1"/>
              </a:solidFill>
            </a:endParaRPr>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055"/>
          <p:cNvSpPr>
            <a:spLocks noGrp="1" noChangeArrowheads="1"/>
          </p:cNvSpPr>
          <p:nvPr>
            <p:ph type="sldNum" sz="quarter" idx="5"/>
          </p:nvPr>
        </p:nvSpPr>
        <p:spPr>
          <a:noFill/>
        </p:spPr>
        <p:txBody>
          <a:bodyPr/>
          <a:lstStyle/>
          <a:p>
            <a:fld id="{CE3242D6-52A2-42A0-9702-E379C3FE6846}" type="slidenum">
              <a:rPr lang="en-US" smtClean="0"/>
              <a:pPr/>
              <a:t>26</a:t>
            </a:fld>
            <a:endParaRPr lang="en-US" dirty="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w="9525"/>
        </p:spPr>
        <p:txBody>
          <a:bodyPr/>
          <a:lstStyle/>
          <a:p>
            <a:r>
              <a:rPr lang="en-US" dirty="0"/>
              <a:t>Revenues</a:t>
            </a:r>
            <a:r>
              <a:rPr lang="en-US" baseline="0" dirty="0"/>
              <a:t> by source , tax rev breakdown</a:t>
            </a:r>
          </a:p>
          <a:p>
            <a:r>
              <a:rPr lang="en-US" baseline="0" dirty="0"/>
              <a:t>Property taxes 1,438,300 and 292,743</a:t>
            </a:r>
          </a:p>
          <a:p>
            <a:r>
              <a:rPr lang="en-US" baseline="0" dirty="0"/>
              <a:t>TIF $800,000</a:t>
            </a:r>
          </a:p>
          <a:p>
            <a:r>
              <a:rPr lang="en-US" baseline="0" dirty="0"/>
              <a:t>Misc. utility excise 35,544 &amp; 7,257, franchise 22,000, mobile home 5,500</a:t>
            </a:r>
          </a:p>
          <a:p>
            <a:r>
              <a:rPr lang="en-US" baseline="0" dirty="0"/>
              <a:t>Hotel/motel 35,000</a:t>
            </a:r>
          </a:p>
          <a:p>
            <a:r>
              <a:rPr lang="en-US" baseline="0" dirty="0"/>
              <a:t>LOST 500,000</a:t>
            </a:r>
          </a:p>
          <a:p>
            <a:r>
              <a:rPr lang="en-US" baseline="0" dirty="0"/>
              <a:t>RUT 382,524</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055"/>
          <p:cNvSpPr>
            <a:spLocks noGrp="1" noChangeArrowheads="1"/>
          </p:cNvSpPr>
          <p:nvPr>
            <p:ph type="sldNum" sz="quarter" idx="5"/>
          </p:nvPr>
        </p:nvSpPr>
        <p:spPr>
          <a:noFill/>
        </p:spPr>
        <p:txBody>
          <a:bodyPr/>
          <a:lstStyle/>
          <a:p>
            <a:fld id="{047E8055-0F6B-4F79-B372-056152A13A95}" type="slidenum">
              <a:rPr lang="en-US" smtClean="0"/>
              <a:pPr/>
              <a:t>27</a:t>
            </a:fld>
            <a:endParaRPr lang="en-US"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w="9525"/>
        </p:spPr>
        <p:txBody>
          <a:bodyPr/>
          <a:lstStyle/>
          <a:p>
            <a:r>
              <a:rPr lang="en-US" dirty="0"/>
              <a:t>Check against state form for department totals  - function</a:t>
            </a:r>
            <a:r>
              <a:rPr lang="en-US" baseline="0" dirty="0"/>
              <a:t> list</a:t>
            </a:r>
          </a:p>
          <a:p>
            <a:r>
              <a:rPr lang="en-US" baseline="0" dirty="0" err="1"/>
              <a:t>Captial</a:t>
            </a:r>
            <a:r>
              <a:rPr lang="en-US" baseline="0" dirty="0"/>
              <a:t> projects for borrowing are included in sewer of $850,000 for south lift station</a:t>
            </a:r>
          </a:p>
          <a:p>
            <a:r>
              <a:rPr lang="en-US" baseline="0" dirty="0"/>
              <a:t>and $3,360,000 for water tower project.</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F9CA507-9320-4CAC-AEE4-DAB11CAE771F}" type="slidenum">
              <a:rPr lang="en-US" smtClean="0"/>
              <a:pPr>
                <a:defRPr/>
              </a:pPr>
              <a:t>28</a:t>
            </a:fld>
            <a:endParaRPr lang="en-US" dirty="0"/>
          </a:p>
        </p:txBody>
      </p:sp>
    </p:spTree>
    <p:extLst>
      <p:ext uri="{BB962C8B-B14F-4D97-AF65-F5344CB8AC3E}">
        <p14:creationId xmlns:p14="http://schemas.microsoft.com/office/powerpoint/2010/main" val="10874887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055"/>
          <p:cNvSpPr>
            <a:spLocks noGrp="1" noChangeArrowheads="1"/>
          </p:cNvSpPr>
          <p:nvPr>
            <p:ph type="sldNum" sz="quarter" idx="5"/>
          </p:nvPr>
        </p:nvSpPr>
        <p:spPr>
          <a:noFill/>
        </p:spPr>
        <p:txBody>
          <a:bodyPr/>
          <a:lstStyle/>
          <a:p>
            <a:fld id="{8B9284A3-E384-41F7-84A7-337EAEDAED27}" type="slidenum">
              <a:rPr lang="en-US" smtClean="0"/>
              <a:pPr/>
              <a:t>30</a:t>
            </a:fld>
            <a:endParaRPr lang="en-US" dirty="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w="9525"/>
        </p:spPr>
        <p:txBody>
          <a:bodyPr/>
          <a:lstStyle/>
          <a:p>
            <a:r>
              <a:rPr lang="en-US" baseline="0" dirty="0"/>
              <a:t>Pulled total from salary spreadsheet and check with account number ending 6010-6042</a:t>
            </a:r>
          </a:p>
          <a:p>
            <a:endParaRPr lang="en-US" baseline="0" dirty="0"/>
          </a:p>
          <a:p>
            <a:r>
              <a:rPr lang="en-US" baseline="0" dirty="0"/>
              <a:t>Also included PSF of $91,519 that wasn’t included in previous year.</a:t>
            </a:r>
          </a:p>
          <a:p>
            <a:endParaRPr lang="en-US" baseline="0" dirty="0"/>
          </a:p>
          <a:p>
            <a:r>
              <a:rPr lang="en-US" baseline="0" dirty="0"/>
              <a:t>Wages * 7.65% for FICA and Medicare do not equal ER share of FICA &amp; Medicare costs because some things such as clothing are not included in wages yet ER has to include in taxable wages which are subject to FICA.</a:t>
            </a:r>
          </a:p>
          <a:p>
            <a:endParaRPr lang="en-US" baseline="0" dirty="0"/>
          </a:p>
          <a:p>
            <a:r>
              <a:rPr lang="en-US" dirty="0"/>
              <a:t>Health Ins. Budgeted $92,519 to expend out of PSF, retirees life ins reimbursed $514.</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31</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32</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055"/>
          <p:cNvSpPr>
            <a:spLocks noGrp="1" noChangeArrowheads="1"/>
          </p:cNvSpPr>
          <p:nvPr>
            <p:ph type="sldNum" sz="quarter" idx="5"/>
          </p:nvPr>
        </p:nvSpPr>
        <p:spPr>
          <a:noFill/>
        </p:spPr>
        <p:txBody>
          <a:bodyPr/>
          <a:lstStyle/>
          <a:p>
            <a:fld id="{D70AC872-B12F-4CE0-8016-87D73893CBCB}" type="slidenum">
              <a:rPr lang="en-US" smtClean="0"/>
              <a:pPr/>
              <a:t>33</a:t>
            </a:fld>
            <a:endParaRPr lang="en-US" dirty="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w="9525"/>
        </p:spPr>
        <p:txBody>
          <a:bodyPr/>
          <a:lstStyle/>
          <a:p>
            <a:r>
              <a:rPr lang="en-US" dirty="0"/>
              <a:t>Check</a:t>
            </a:r>
            <a:r>
              <a:rPr lang="en-US" baseline="0" dirty="0"/>
              <a:t> with debt service page – exception water  &amp; sewer revenue bonds</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Got numbers from Iowa department of management – 100% valuations by class of property. </a:t>
            </a:r>
            <a:r>
              <a:rPr kumimoji="1" lang="en-US" sz="1200" b="0" i="0" u="none" strike="noStrike" kern="1200" dirty="0">
                <a:solidFill>
                  <a:schemeClr val="tx1"/>
                </a:solidFill>
                <a:effectLst/>
                <a:latin typeface="Times New Roman" pitchFamily="18" charset="0"/>
                <a:ea typeface="+mn-ea"/>
                <a:cs typeface="+mn-cs"/>
              </a:rPr>
              <a:t>https://dom-localgov.iowa.gov/saved-reports</a:t>
            </a:r>
            <a:r>
              <a:rPr lang="en-US" dirty="0"/>
              <a:t> </a:t>
            </a:r>
          </a:p>
          <a:p>
            <a:r>
              <a:rPr lang="en-US" dirty="0"/>
              <a:t> Make sure and do pdf report off state website.  Do not use excel report off website.</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4</a:t>
            </a:fld>
            <a:endParaRPr lang="en-US" dirty="0"/>
          </a:p>
        </p:txBody>
      </p:sp>
    </p:spTree>
    <p:extLst>
      <p:ext uri="{BB962C8B-B14F-4D97-AF65-F5344CB8AC3E}">
        <p14:creationId xmlns:p14="http://schemas.microsoft.com/office/powerpoint/2010/main" val="3591475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Valuations spreadsheet under budget &amp; budget </a:t>
            </a:r>
            <a:r>
              <a:rPr lang="en-US" dirty="0">
                <a:solidFill>
                  <a:schemeClr val="bg1"/>
                </a:solidFill>
              </a:rPr>
              <a:t>presentation </a:t>
            </a:r>
          </a:p>
          <a:p>
            <a:r>
              <a:rPr lang="en-US" dirty="0">
                <a:solidFill>
                  <a:schemeClr val="bg1"/>
                </a:solidFill>
              </a:rPr>
              <a:t> </a:t>
            </a:r>
            <a:r>
              <a:rPr lang="en-US" dirty="0">
                <a:solidFill>
                  <a:schemeClr val="bg1"/>
                </a:solidFill>
                <a:hlinkClick r:id="rId3">
                  <a:extLst>
                    <a:ext uri="{A12FA001-AC4F-418D-AE19-62706E023703}">
                      <ahyp:hlinkClr xmlns:ahyp="http://schemas.microsoft.com/office/drawing/2018/hyperlinkcolor" val="tx"/>
                    </a:ext>
                  </a:extLst>
                </a:hlinkClick>
              </a:rPr>
              <a:t>https://dom-localgov.iowa.gov/saved-reports</a:t>
            </a:r>
            <a:endParaRPr lang="en-US" dirty="0">
              <a:solidFill>
                <a:schemeClr val="bg1"/>
              </a:solidFill>
            </a:endParaRPr>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a:t>ia</a:t>
            </a:r>
            <a:r>
              <a:rPr lang="en-US" baseline="0" dirty="0"/>
              <a:t> dept. of management property valuation system reports  www.iowaonline.state.ia.us    taxable valuations by class by levy authority</a:t>
            </a:r>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055"/>
          <p:cNvSpPr>
            <a:spLocks noGrp="1" noChangeArrowheads="1"/>
          </p:cNvSpPr>
          <p:nvPr>
            <p:ph type="sldNum" sz="quarter" idx="5"/>
          </p:nvPr>
        </p:nvSpPr>
        <p:spPr>
          <a:noFill/>
        </p:spPr>
        <p:txBody>
          <a:bodyPr/>
          <a:lstStyle/>
          <a:p>
            <a:fld id="{72D02373-4680-4535-9078-231CDF4E0FAC}" type="slidenum">
              <a:rPr lang="en-US" smtClean="0"/>
              <a:pPr/>
              <a:t>7</a:t>
            </a:fld>
            <a:endParaRPr lang="en-US"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w="9525"/>
        </p:spPr>
        <p:txBody>
          <a:bodyPr/>
          <a:lstStyle/>
          <a:p>
            <a:r>
              <a:rPr lang="en-US" dirty="0"/>
              <a:t>rollback</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055"/>
          <p:cNvSpPr>
            <a:spLocks noGrp="1" noChangeArrowheads="1"/>
          </p:cNvSpPr>
          <p:nvPr>
            <p:ph type="sldNum" sz="quarter" idx="5"/>
          </p:nvPr>
        </p:nvSpPr>
        <p:spPr>
          <a:noFill/>
        </p:spPr>
        <p:txBody>
          <a:bodyPr/>
          <a:lstStyle/>
          <a:p>
            <a:fld id="{E2D97726-517E-4243-A1CF-08DC67D95540}" type="slidenum">
              <a:rPr lang="en-US" smtClean="0"/>
              <a:pPr/>
              <a:t>8</a:t>
            </a:fld>
            <a:endParaRPr lang="en-US"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w="9525"/>
        </p:spPr>
        <p:txBody>
          <a:bodyPr/>
          <a:lstStyle/>
          <a:p>
            <a:r>
              <a:rPr lang="en-US" dirty="0"/>
              <a:t>Rollback</a:t>
            </a:r>
            <a:r>
              <a:rPr lang="en-US" baseline="0" dirty="0"/>
              <a:t> graph</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Took total</a:t>
            </a:r>
            <a:r>
              <a:rPr lang="en-US" baseline="0" dirty="0"/>
              <a:t> amount off of levy page.</a:t>
            </a:r>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13</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F9CA507-9320-4CAC-AEE4-DAB11CAE771F}" type="slidenum">
              <a:rPr lang="en-US" smtClean="0"/>
              <a:pPr>
                <a:defRPr/>
              </a:pPr>
              <a:t>14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0AB34E00-EE7D-4F9F-A49E-D2F45229BDCD}"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53D3E18-152B-401D-994D-AB0EC92A47BA}" type="slidenum">
              <a:rPr lang="en-US" smtClean="0"/>
              <a:pPr>
                <a:defRPr/>
              </a:pPr>
              <a:t>‹#›</a:t>
            </a:fld>
            <a:endParaRPr lang="en-US" dirty="0"/>
          </a:p>
        </p:txBody>
      </p:sp>
    </p:spTree>
    <p:extLst>
      <p:ext uri="{BB962C8B-B14F-4D97-AF65-F5344CB8AC3E}">
        <p14:creationId xmlns:p14="http://schemas.microsoft.com/office/powerpoint/2010/main" val="2370404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4DEEAA91-5880-4F12-8469-4DD82EF3FA4B}" type="datetime1">
              <a:rPr lang="en-US" smtClean="0"/>
              <a:pPr>
                <a:defRPr/>
              </a:pPr>
              <a:t>03/25/2020</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2116531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65242833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9768268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162840185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72382087"/>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4DEEAA91-5880-4F12-8469-4DD82EF3FA4B}"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402572599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8B921B8D-2C78-45DB-917C-C978D9D64513}"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7F4485B-9EE6-4EB8-9159-DB68A203E832}" type="slidenum">
              <a:rPr lang="en-US" smtClean="0"/>
              <a:pPr>
                <a:defRPr/>
              </a:pPr>
              <a:t>‹#›</a:t>
            </a:fld>
            <a:endParaRPr lang="en-US" dirty="0"/>
          </a:p>
        </p:txBody>
      </p:sp>
    </p:spTree>
    <p:extLst>
      <p:ext uri="{BB962C8B-B14F-4D97-AF65-F5344CB8AC3E}">
        <p14:creationId xmlns:p14="http://schemas.microsoft.com/office/powerpoint/2010/main" val="1772622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9619818-626C-41F4-A0F0-731DA18EDB03}"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30A34C1-65B1-4A7F-93EB-FA2A45CA4D54}" type="slidenum">
              <a:rPr lang="en-US" smtClean="0"/>
              <a:pPr>
                <a:defRPr/>
              </a:pPr>
              <a:t>‹#›</a:t>
            </a:fld>
            <a:endParaRPr lang="en-US" dirty="0"/>
          </a:p>
        </p:txBody>
      </p:sp>
    </p:spTree>
    <p:extLst>
      <p:ext uri="{BB962C8B-B14F-4D97-AF65-F5344CB8AC3E}">
        <p14:creationId xmlns:p14="http://schemas.microsoft.com/office/powerpoint/2010/main" val="31088223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a:t>Click to edit Master title style</a:t>
            </a:r>
          </a:p>
        </p:txBody>
      </p:sp>
      <p:sp>
        <p:nvSpPr>
          <p:cNvPr id="3" name="Table Placeholder 2"/>
          <p:cNvSpPr>
            <a:spLocks noGrp="1"/>
          </p:cNvSpPr>
          <p:nvPr>
            <p:ph type="tbl" idx="1"/>
          </p:nvPr>
        </p:nvSpPr>
        <p:spPr>
          <a:xfrm>
            <a:off x="228600" y="1447800"/>
            <a:ext cx="8686800" cy="4800600"/>
          </a:xfrm>
        </p:spPr>
        <p:txBody>
          <a:bodyPr/>
          <a:lstStyle/>
          <a:p>
            <a:pPr lvl="0"/>
            <a:endParaRPr lang="en-US" noProof="0" dirty="0"/>
          </a:p>
        </p:txBody>
      </p:sp>
      <p:sp>
        <p:nvSpPr>
          <p:cNvPr id="4" name="Rectangle 5"/>
          <p:cNvSpPr>
            <a:spLocks noGrp="1" noChangeArrowheads="1"/>
          </p:cNvSpPr>
          <p:nvPr>
            <p:ph type="dt" sz="half" idx="10"/>
          </p:nvPr>
        </p:nvSpPr>
        <p:spPr>
          <a:ln/>
        </p:spPr>
        <p:txBody>
          <a:bodyPr/>
          <a:lstStyle>
            <a:lvl1pPr>
              <a:defRPr/>
            </a:lvl1pPr>
          </a:lstStyle>
          <a:p>
            <a:pPr>
              <a:defRPr/>
            </a:pPr>
            <a:fld id="{1633D5E1-DDB0-4C52-A8E5-D7A4635F4849}" type="datetime1">
              <a:rPr lang="en-US"/>
              <a:pPr>
                <a:defRPr/>
              </a:pPr>
              <a:t>03/25/2020</a:t>
            </a:fld>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80814E69-42A8-420E-9226-039D8B6CD93C}" type="slidenum">
              <a:rPr lang="en-US"/>
              <a:pPr>
                <a:defRPr/>
              </a:pPr>
              <a:t>‹#›</a:t>
            </a:fld>
            <a:endParaRPr lang="en-US" dirty="0"/>
          </a:p>
        </p:txBody>
      </p:sp>
    </p:spTree>
    <p:extLst>
      <p:ext uri="{BB962C8B-B14F-4D97-AF65-F5344CB8AC3E}">
        <p14:creationId xmlns:p14="http://schemas.microsoft.com/office/powerpoint/2010/main" val="38391397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7B595DDC-0286-4061-8A43-76BA2567F244}" type="datetime1">
              <a:rPr lang="en-US" smtClean="0"/>
              <a:pPr>
                <a:defRPr/>
              </a:pPr>
              <a:t>03/25/2020</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55E1C4EA-6F7F-4B14-AA33-63F615685FA3}" type="slidenum">
              <a:rPr lang="en-US" smtClean="0"/>
              <a:pPr>
                <a:defRPr/>
              </a:pPr>
              <a:t>‹#›</a:t>
            </a:fld>
            <a:endParaRPr lang="en-US" dirty="0"/>
          </a:p>
        </p:txBody>
      </p:sp>
    </p:spTree>
    <p:extLst>
      <p:ext uri="{BB962C8B-B14F-4D97-AF65-F5344CB8AC3E}">
        <p14:creationId xmlns:p14="http://schemas.microsoft.com/office/powerpoint/2010/main" val="173176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F366380-BB50-4420-ADBA-2A1668ECDEB3}"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C51C7F1-EA46-494D-9C25-24C064569549}" type="slidenum">
              <a:rPr lang="en-US" smtClean="0"/>
              <a:pPr>
                <a:defRPr/>
              </a:pPr>
              <a:t>‹#›</a:t>
            </a:fld>
            <a:endParaRPr lang="en-US" dirty="0"/>
          </a:p>
        </p:txBody>
      </p:sp>
    </p:spTree>
    <p:extLst>
      <p:ext uri="{BB962C8B-B14F-4D97-AF65-F5344CB8AC3E}">
        <p14:creationId xmlns:p14="http://schemas.microsoft.com/office/powerpoint/2010/main" val="3071384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76C12576-11BC-4DDD-AD5A-404A20FF38AC}" type="datetime1">
              <a:rPr lang="en-US" smtClean="0"/>
              <a:pPr>
                <a:defRPr/>
              </a:pPr>
              <a:t>03/25/2020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F8CE899-CBAE-4C51-8CF2-1F2A12D5DCA4}" type="slidenum">
              <a:rPr lang="en-US" smtClean="0"/>
              <a:pPr>
                <a:defRPr/>
              </a:pPr>
              <a:t>‹#›</a:t>
            </a:fld>
            <a:endParaRPr lang="en-US" dirty="0"/>
          </a:p>
        </p:txBody>
      </p:sp>
    </p:spTree>
    <p:extLst>
      <p:ext uri="{BB962C8B-B14F-4D97-AF65-F5344CB8AC3E}">
        <p14:creationId xmlns:p14="http://schemas.microsoft.com/office/powerpoint/2010/main" val="3845790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EEAA91-5880-4F12-8469-4DD82EF3FA4B}" type="datetime1">
              <a:rPr lang="en-US" smtClean="0"/>
              <a:pPr>
                <a:defRPr/>
              </a:pPr>
              <a:t>03/25/2020</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2265950034"/>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4CCA7950-36AF-4F04-8720-A304F51D7C49}" type="datetime1">
              <a:rPr lang="en-US" smtClean="0"/>
              <a:pPr>
                <a:defRPr/>
              </a:pPr>
              <a:t>03/25/2020</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5E297827-C2E5-4F97-A65D-7DA0236596C1}" type="slidenum">
              <a:rPr lang="en-US" smtClean="0"/>
              <a:pPr>
                <a:defRPr/>
              </a:pPr>
              <a:t>‹#›</a:t>
            </a:fld>
            <a:endParaRPr lang="en-US" dirty="0"/>
          </a:p>
        </p:txBody>
      </p:sp>
    </p:spTree>
    <p:extLst>
      <p:ext uri="{BB962C8B-B14F-4D97-AF65-F5344CB8AC3E}">
        <p14:creationId xmlns:p14="http://schemas.microsoft.com/office/powerpoint/2010/main" val="2206365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E3FD27FD-C8E2-4BC1-B5DD-9C5FFBFED937}" type="datetime1">
              <a:rPr lang="en-US" smtClean="0"/>
              <a:pPr>
                <a:defRPr/>
              </a:pPr>
              <a:t>03/25/2020</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1F8DCCDB-82FC-4F4C-8AA4-E86C19ABBF26}" type="slidenum">
              <a:rPr lang="en-US" smtClean="0"/>
              <a:pPr>
                <a:defRPr/>
              </a:pPr>
              <a:t>‹#›</a:t>
            </a:fld>
            <a:endParaRPr lang="en-US" dirty="0"/>
          </a:p>
        </p:txBody>
      </p:sp>
    </p:spTree>
    <p:extLst>
      <p:ext uri="{BB962C8B-B14F-4D97-AF65-F5344CB8AC3E}">
        <p14:creationId xmlns:p14="http://schemas.microsoft.com/office/powerpoint/2010/main" val="3705475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B968FA5-2823-4F3B-897E-0B97638D9D09}" type="datetime1">
              <a:rPr lang="en-US" smtClean="0"/>
              <a:pPr>
                <a:defRPr/>
              </a:pPr>
              <a:t>03/25/2020</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AFC18C0D-3C4A-4520-A9A6-E13DEA6AC146}" type="slidenum">
              <a:rPr lang="en-US" smtClean="0"/>
              <a:pPr>
                <a:defRPr/>
              </a:pPr>
              <a:t>‹#›</a:t>
            </a:fld>
            <a:endParaRPr lang="en-US" dirty="0"/>
          </a:p>
        </p:txBody>
      </p:sp>
    </p:spTree>
    <p:extLst>
      <p:ext uri="{BB962C8B-B14F-4D97-AF65-F5344CB8AC3E}">
        <p14:creationId xmlns:p14="http://schemas.microsoft.com/office/powerpoint/2010/main" val="359311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D3619521-54B5-4EA9-93A5-69744D4BF7D6}" type="datetime1">
              <a:rPr lang="en-US" smtClean="0"/>
              <a:pPr>
                <a:defRPr/>
              </a:pPr>
              <a:t>03/25/2020</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D1AE272-44E6-4712-B66B-F1FCDEBFED37}" type="slidenum">
              <a:rPr lang="en-US" smtClean="0"/>
              <a:pPr>
                <a:defRPr/>
              </a:pPr>
              <a:t>‹#›</a:t>
            </a:fld>
            <a:endParaRPr lang="en-US" dirty="0"/>
          </a:p>
        </p:txBody>
      </p:sp>
    </p:spTree>
    <p:extLst>
      <p:ext uri="{BB962C8B-B14F-4D97-AF65-F5344CB8AC3E}">
        <p14:creationId xmlns:p14="http://schemas.microsoft.com/office/powerpoint/2010/main" val="4097754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4DEEAA91-5880-4F12-8469-4DD82EF3FA4B}" type="datetime1">
              <a:rPr lang="en-US" smtClean="0"/>
              <a:pPr>
                <a:defRPr/>
              </a:pPr>
              <a:t>03/25/2020</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119232609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97000"/>
                <a:hueMod val="162000"/>
                <a:satMod val="200000"/>
                <a:lumMod val="124000"/>
              </a:schemeClr>
            </a:gs>
            <a:gs pos="100000">
              <a:schemeClr val="bg2">
                <a:shade val="96000"/>
                <a:hueMod val="88000"/>
                <a:satMod val="220000"/>
                <a:lumMod val="82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fld id="{4DEEAA91-5880-4F12-8469-4DD82EF3FA4B}" type="datetime1">
              <a:rPr lang="en-US" smtClean="0"/>
              <a:pPr>
                <a:defRPr/>
              </a:pPr>
              <a:t>03/25/2020</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pPr>
              <a:defRPr/>
            </a:pPr>
            <a:fld id="{0778E341-1F54-417D-B4CA-C2420DE83FD4}" type="slidenum">
              <a:rPr lang="en-US" smtClean="0"/>
              <a:pPr>
                <a:defRPr/>
              </a:pPr>
              <a:t>‹#›</a:t>
            </a:fld>
            <a:endParaRPr lang="en-US" dirty="0"/>
          </a:p>
        </p:txBody>
      </p:sp>
    </p:spTree>
    <p:extLst>
      <p:ext uri="{BB962C8B-B14F-4D97-AF65-F5344CB8AC3E}">
        <p14:creationId xmlns:p14="http://schemas.microsoft.com/office/powerpoint/2010/main" val="2494630312"/>
      </p:ext>
    </p:extLst>
  </p:cSld>
  <p:clrMap bg1="dk1" tx1="lt1" bg2="dk2" tx2="lt2" accent1="accent1" accent2="accent2" accent3="accent3" accent4="accent4" accent5="accent5" accent6="accent6" hlink="hlink" folHlink="folHlink"/>
  <p:sldLayoutIdLst>
    <p:sldLayoutId id="2147485041" r:id="rId1"/>
    <p:sldLayoutId id="2147485042" r:id="rId2"/>
    <p:sldLayoutId id="2147485043" r:id="rId3"/>
    <p:sldLayoutId id="2147485044" r:id="rId4"/>
    <p:sldLayoutId id="2147485045" r:id="rId5"/>
    <p:sldLayoutId id="2147485046" r:id="rId6"/>
    <p:sldLayoutId id="2147485047" r:id="rId7"/>
    <p:sldLayoutId id="2147485048" r:id="rId8"/>
    <p:sldLayoutId id="2147485049" r:id="rId9"/>
    <p:sldLayoutId id="2147485050" r:id="rId10"/>
    <p:sldLayoutId id="2147485051" r:id="rId11"/>
    <p:sldLayoutId id="2147485052" r:id="rId12"/>
    <p:sldLayoutId id="2147485053" r:id="rId13"/>
    <p:sldLayoutId id="2147485054" r:id="rId14"/>
    <p:sldLayoutId id="2147485055" r:id="rId15"/>
    <p:sldLayoutId id="2147485056" r:id="rId16"/>
    <p:sldLayoutId id="2147485057" r:id="rId17"/>
    <p:sldLayoutId id="2147485058" r:id="rId18"/>
    <p:sldLayoutId id="2147485059" r:id="rId19"/>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19.xml"/><Relationship Id="rId5" Type="http://schemas.openxmlformats.org/officeDocument/2006/relationships/chart" Target="../charts/chart6.xml"/><Relationship Id="rId4" Type="http://schemas.openxmlformats.org/officeDocument/2006/relationships/chart" Target="../charts/char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chart" Target="../charts/chart10.xml"/><Relationship Id="rId4" Type="http://schemas.openxmlformats.org/officeDocument/2006/relationships/chart" Target="../charts/char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chart" Target="../charts/chart13.xml"/><Relationship Id="rId4" Type="http://schemas.openxmlformats.org/officeDocument/2006/relationships/chart" Target="../charts/chart12.xml"/></Relationships>
</file>

<file path=ppt/slides/_rels/slide2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chart" Target="../charts/chart16.xml"/><Relationship Id="rId4" Type="http://schemas.openxmlformats.org/officeDocument/2006/relationships/chart" Target="../charts/chart15.xml"/></Relationships>
</file>

<file path=ppt/slides/_rels/slide2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ctrTitle"/>
          </p:nvPr>
        </p:nvSpPr>
        <p:spPr>
          <a:xfrm>
            <a:off x="457200" y="685800"/>
            <a:ext cx="8379579" cy="974726"/>
          </a:xfrm>
        </p:spPr>
        <p:txBody>
          <a:bodyPr>
            <a:normAutofit/>
          </a:bodyPr>
          <a:lstStyle/>
          <a:p>
            <a:pPr algn="ctr" eaLnBrk="1" hangingPunct="1">
              <a:defRPr/>
            </a:pPr>
            <a:r>
              <a:rPr lang="en-US" sz="5400" b="1" dirty="0">
                <a:latin typeface="Aparajita" panose="02020603050405020304" pitchFamily="18" charset="0"/>
                <a:cs typeface="Aparajita" panose="02020603050405020304" pitchFamily="18" charset="0"/>
              </a:rPr>
              <a:t>City of West Burlington</a:t>
            </a:r>
          </a:p>
        </p:txBody>
      </p:sp>
      <p:sp>
        <p:nvSpPr>
          <p:cNvPr id="3075" name="Rectangle 6"/>
          <p:cNvSpPr>
            <a:spLocks noGrp="1" noChangeArrowheads="1"/>
          </p:cNvSpPr>
          <p:nvPr>
            <p:ph type="subTitle" idx="1"/>
          </p:nvPr>
        </p:nvSpPr>
        <p:spPr>
          <a:xfrm>
            <a:off x="3274862" y="3843867"/>
            <a:ext cx="4361767" cy="1947333"/>
          </a:xfrm>
        </p:spPr>
        <p:txBody>
          <a:bodyPr>
            <a:normAutofit/>
          </a:bodyPr>
          <a:lstStyle/>
          <a:p>
            <a:pPr eaLnBrk="1" hangingPunct="1"/>
            <a:r>
              <a:rPr lang="en-US" dirty="0"/>
              <a:t>Budget for FY 20/21</a:t>
            </a:r>
          </a:p>
        </p:txBody>
      </p:sp>
      <p:pic>
        <p:nvPicPr>
          <p:cNvPr id="3077" name="Picture 3"/>
          <p:cNvPicPr>
            <a:picLocks noChangeAspect="1" noChangeArrowheads="1"/>
          </p:cNvPicPr>
          <p:nvPr/>
        </p:nvPicPr>
        <p:blipFill>
          <a:blip r:embed="rId3" cstate="print"/>
          <a:stretch>
            <a:fillRect/>
          </a:stretch>
        </p:blipFill>
        <p:spPr bwMode="auto">
          <a:xfrm>
            <a:off x="3459931" y="4681272"/>
            <a:ext cx="2364330" cy="1150499"/>
          </a:xfrm>
          <a:prstGeom prst="rect">
            <a:avLst/>
          </a:prstGeom>
          <a:noFill/>
          <a:ln w="15875">
            <a:solidFill>
              <a:srgbClr val="FFFFFF">
                <a:alpha val="40000"/>
              </a:srgbClr>
            </a:solidFill>
          </a:ln>
          <a:effectLst>
            <a:innerShdw blurRad="57150" dist="38100" dir="14460000">
              <a:prstClr val="black">
                <a:alpha val="70000"/>
              </a:prstClr>
            </a:innerShdw>
          </a:effectLst>
        </p:spPr>
      </p:pic>
      <p:sp>
        <p:nvSpPr>
          <p:cNvPr id="3076" name="Rectangle 4"/>
          <p:cNvSpPr>
            <a:spLocks noChangeArrowheads="1"/>
          </p:cNvSpPr>
          <p:nvPr/>
        </p:nvSpPr>
        <p:spPr bwMode="auto">
          <a:xfrm>
            <a:off x="3948113" y="1203325"/>
            <a:ext cx="184150" cy="457200"/>
          </a:xfrm>
          <a:prstGeom prst="rect">
            <a:avLst/>
          </a:prstGeom>
          <a:noFill/>
          <a:ln w="9525">
            <a:noFill/>
            <a:miter lim="800000"/>
            <a:headEnd/>
            <a:tailEnd/>
          </a:ln>
        </p:spPr>
        <p:txBody>
          <a:bodyPr wrap="none" lIns="92075" tIns="46038" rIns="92075" bIns="46038">
            <a:spAutoFit/>
          </a:bodyPr>
          <a:lstStyle/>
          <a:p>
            <a:pPr eaLnBrk="0" hangingPunct="0"/>
            <a:endParaRPr kumimoji="1"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23000">
              <a:srgbClr val="E2AC00"/>
            </a:gs>
            <a:gs pos="100000">
              <a:srgbClr val="FFC000"/>
            </a:gs>
          </a:gsLst>
          <a:lin ang="612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0C963-E503-4287-8F9E-B9E2E54B01CB}"/>
              </a:ext>
            </a:extLst>
          </p:cNvPr>
          <p:cNvSpPr>
            <a:spLocks noGrp="1"/>
          </p:cNvSpPr>
          <p:nvPr>
            <p:ph type="title"/>
          </p:nvPr>
        </p:nvSpPr>
        <p:spPr>
          <a:xfrm>
            <a:off x="685800" y="0"/>
            <a:ext cx="7772400" cy="838200"/>
          </a:xfrm>
        </p:spPr>
        <p:txBody>
          <a:bodyPr/>
          <a:lstStyle/>
          <a:p>
            <a:r>
              <a:rPr lang="en-US" b="1" dirty="0" err="1"/>
              <a:t>MultiFamily</a:t>
            </a:r>
            <a:endParaRPr lang="en-US" b="1" dirty="0"/>
          </a:p>
        </p:txBody>
      </p:sp>
      <p:graphicFrame>
        <p:nvGraphicFramePr>
          <p:cNvPr id="5" name="Table Placeholder 4">
            <a:extLst>
              <a:ext uri="{FF2B5EF4-FFF2-40B4-BE49-F238E27FC236}">
                <a16:creationId xmlns:a16="http://schemas.microsoft.com/office/drawing/2014/main" id="{6BD68FB3-C9D8-437D-9FDE-4AD5DA5B1A09}"/>
              </a:ext>
            </a:extLst>
          </p:cNvPr>
          <p:cNvGraphicFramePr>
            <a:graphicFrameLocks noGrp="1"/>
          </p:cNvGraphicFramePr>
          <p:nvPr>
            <p:ph type="tbl" idx="1"/>
            <p:extLst>
              <p:ext uri="{D42A27DB-BD31-4B8C-83A1-F6EECF244321}">
                <p14:modId xmlns:p14="http://schemas.microsoft.com/office/powerpoint/2010/main" val="4160893412"/>
              </p:ext>
            </p:extLst>
          </p:nvPr>
        </p:nvGraphicFramePr>
        <p:xfrm>
          <a:off x="1007866" y="838201"/>
          <a:ext cx="6766560" cy="4267197"/>
        </p:xfrm>
        <a:graphic>
          <a:graphicData uri="http://schemas.openxmlformats.org/drawingml/2006/table">
            <a:tbl>
              <a:tblPr/>
              <a:tblGrid>
                <a:gridCol w="641586">
                  <a:extLst>
                    <a:ext uri="{9D8B030D-6E8A-4147-A177-3AD203B41FA5}">
                      <a16:colId xmlns:a16="http://schemas.microsoft.com/office/drawing/2014/main" val="374901284"/>
                    </a:ext>
                  </a:extLst>
                </a:gridCol>
                <a:gridCol w="1090234">
                  <a:extLst>
                    <a:ext uri="{9D8B030D-6E8A-4147-A177-3AD203B41FA5}">
                      <a16:colId xmlns:a16="http://schemas.microsoft.com/office/drawing/2014/main" val="2776577185"/>
                    </a:ext>
                  </a:extLst>
                </a:gridCol>
                <a:gridCol w="1097395">
                  <a:extLst>
                    <a:ext uri="{9D8B030D-6E8A-4147-A177-3AD203B41FA5}">
                      <a16:colId xmlns:a16="http://schemas.microsoft.com/office/drawing/2014/main" val="2875506463"/>
                    </a:ext>
                  </a:extLst>
                </a:gridCol>
                <a:gridCol w="1101064">
                  <a:extLst>
                    <a:ext uri="{9D8B030D-6E8A-4147-A177-3AD203B41FA5}">
                      <a16:colId xmlns:a16="http://schemas.microsoft.com/office/drawing/2014/main" val="1288725368"/>
                    </a:ext>
                  </a:extLst>
                </a:gridCol>
                <a:gridCol w="778032">
                  <a:extLst>
                    <a:ext uri="{9D8B030D-6E8A-4147-A177-3AD203B41FA5}">
                      <a16:colId xmlns:a16="http://schemas.microsoft.com/office/drawing/2014/main" val="3515854901"/>
                    </a:ext>
                  </a:extLst>
                </a:gridCol>
                <a:gridCol w="798572">
                  <a:extLst>
                    <a:ext uri="{9D8B030D-6E8A-4147-A177-3AD203B41FA5}">
                      <a16:colId xmlns:a16="http://schemas.microsoft.com/office/drawing/2014/main" val="3014957962"/>
                    </a:ext>
                  </a:extLst>
                </a:gridCol>
                <a:gridCol w="1259677">
                  <a:extLst>
                    <a:ext uri="{9D8B030D-6E8A-4147-A177-3AD203B41FA5}">
                      <a16:colId xmlns:a16="http://schemas.microsoft.com/office/drawing/2014/main" val="1464419516"/>
                    </a:ext>
                  </a:extLst>
                </a:gridCol>
              </a:tblGrid>
              <a:tr h="316187">
                <a:tc>
                  <a:txBody>
                    <a:bodyPr/>
                    <a:lstStyle/>
                    <a:p>
                      <a:pPr algn="l" fontAlgn="b"/>
                      <a:endParaRPr lang="en-US" sz="1800" b="0" i="0" u="none" strike="noStrike" dirty="0">
                        <a:solidFill>
                          <a:srgbClr val="000000"/>
                        </a:solidFill>
                        <a:latin typeface="Calibri"/>
                      </a:endParaRP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Assessed</a:t>
                      </a:r>
                    </a:p>
                  </a:txBody>
                  <a:tcPr marL="7620" marR="7620" marT="7620" marB="0" anchor="b">
                    <a:lnL>
                      <a:noFill/>
                    </a:lnL>
                    <a:lnR>
                      <a:noFill/>
                    </a:lnR>
                    <a:lnT>
                      <a:noFill/>
                    </a:lnT>
                    <a:lnB>
                      <a:noFill/>
                    </a:lnB>
                  </a:tcPr>
                </a:tc>
                <a:tc>
                  <a:txBody>
                    <a:bodyPr/>
                    <a:lstStyle/>
                    <a:p>
                      <a:pPr algn="r" rtl="0" fontAlgn="b"/>
                      <a:endParaRPr lang="en-US" sz="18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Taxable</a:t>
                      </a:r>
                    </a:p>
                  </a:txBody>
                  <a:tcPr marL="7620" marR="7620" marT="7620" marB="0" anchor="b">
                    <a:lnL>
                      <a:noFill/>
                    </a:lnL>
                    <a:lnR>
                      <a:noFill/>
                    </a:lnR>
                    <a:lnT>
                      <a:noFill/>
                    </a:lnT>
                    <a:lnB>
                      <a:noFill/>
                    </a:lnB>
                  </a:tcPr>
                </a:tc>
                <a:tc>
                  <a:txBody>
                    <a:bodyPr/>
                    <a:lstStyle/>
                    <a:p>
                      <a:pPr algn="r" rtl="0" fontAlgn="b"/>
                      <a:endParaRPr lang="en-US" sz="18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endParaRPr lang="en-US" sz="18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Yearly</a:t>
                      </a:r>
                    </a:p>
                  </a:txBody>
                  <a:tcPr marL="7620" marR="7620" marT="7620" marB="0" anchor="b">
                    <a:lnL>
                      <a:noFill/>
                    </a:lnL>
                    <a:lnR>
                      <a:noFill/>
                    </a:lnR>
                    <a:lnT>
                      <a:noFill/>
                    </a:lnT>
                    <a:lnB>
                      <a:noFill/>
                    </a:lnB>
                  </a:tcPr>
                </a:tc>
                <a:extLst>
                  <a:ext uri="{0D108BD9-81ED-4DB2-BD59-A6C34878D82A}">
                    <a16:rowId xmlns:a16="http://schemas.microsoft.com/office/drawing/2014/main" val="3932998531"/>
                  </a:ext>
                </a:extLst>
              </a:tr>
              <a:tr h="564430">
                <a:tc>
                  <a:txBody>
                    <a:bodyPr/>
                    <a:lstStyle/>
                    <a:p>
                      <a:pPr algn="l" rtl="0" fontAlgn="b"/>
                      <a:r>
                        <a:rPr lang="en-US" sz="1800" b="1" i="0" u="sng" strike="noStrike" dirty="0">
                          <a:solidFill>
                            <a:srgbClr val="000000"/>
                          </a:solidFill>
                          <a:latin typeface="Arial"/>
                        </a:rPr>
                        <a:t>Year</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Valuation</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Rollback</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Value</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Tax</a:t>
                      </a:r>
                      <a:r>
                        <a:rPr lang="en-US" sz="1800" b="1" i="0" u="none" strike="noStrike" dirty="0">
                          <a:solidFill>
                            <a:srgbClr val="000000"/>
                          </a:solidFill>
                          <a:latin typeface="Arial"/>
                        </a:rPr>
                        <a:t> </a:t>
                      </a:r>
                      <a:r>
                        <a:rPr lang="en-US" sz="1800" b="1" i="0" u="sng" strike="noStrike" dirty="0">
                          <a:solidFill>
                            <a:srgbClr val="000000"/>
                          </a:solidFill>
                          <a:latin typeface="Arial"/>
                        </a:rPr>
                        <a:t>Rate</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Taxes</a:t>
                      </a:r>
                    </a:p>
                  </a:txBody>
                  <a:tcPr marL="7620" marR="7620" marT="7620" marB="0" anchor="b">
                    <a:lnL>
                      <a:noFill/>
                    </a:lnL>
                    <a:lnR>
                      <a:noFill/>
                    </a:lnR>
                    <a:lnT>
                      <a:noFill/>
                    </a:lnT>
                    <a:lnB>
                      <a:noFill/>
                    </a:lnB>
                  </a:tcPr>
                </a:tc>
                <a:tc>
                  <a:txBody>
                    <a:bodyPr/>
                    <a:lstStyle/>
                    <a:p>
                      <a:pPr algn="r" rtl="0" fontAlgn="b"/>
                      <a:r>
                        <a:rPr lang="en-US" sz="1800" b="1" i="0" u="sng" strike="noStrike" dirty="0">
                          <a:solidFill>
                            <a:srgbClr val="000000"/>
                          </a:solidFill>
                          <a:latin typeface="Arial"/>
                        </a:rPr>
                        <a:t>Difference</a:t>
                      </a:r>
                    </a:p>
                  </a:txBody>
                  <a:tcPr marL="7620" marR="7620" marT="7620" marB="0" anchor="b">
                    <a:lnL>
                      <a:noFill/>
                    </a:lnL>
                    <a:lnR>
                      <a:noFill/>
                    </a:lnR>
                    <a:lnT>
                      <a:noFill/>
                    </a:lnT>
                    <a:lnB>
                      <a:noFill/>
                    </a:lnB>
                  </a:tcPr>
                </a:tc>
                <a:extLst>
                  <a:ext uri="{0D108BD9-81ED-4DB2-BD59-A6C34878D82A}">
                    <a16:rowId xmlns:a16="http://schemas.microsoft.com/office/drawing/2014/main" val="1167256972"/>
                  </a:ext>
                </a:extLst>
              </a:tr>
              <a:tr h="564430">
                <a:tc>
                  <a:txBody>
                    <a:bodyPr/>
                    <a:lstStyle/>
                    <a:p>
                      <a:pPr algn="l" fontAlgn="b"/>
                      <a:r>
                        <a:rPr lang="en-US" sz="1800" b="1" i="0" u="none" strike="noStrike" dirty="0">
                          <a:solidFill>
                            <a:srgbClr val="000000"/>
                          </a:solidFill>
                          <a:latin typeface="Calibri"/>
                        </a:rPr>
                        <a:t>15/16</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100.00%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a:t>
                      </a:r>
                    </a:p>
                  </a:txBody>
                  <a:tcPr marL="7620" marR="7620" marT="7620" marB="0" anchor="b">
                    <a:lnL>
                      <a:noFill/>
                    </a:lnL>
                    <a:lnR>
                      <a:noFill/>
                    </a:lnR>
                    <a:lnT>
                      <a:noFill/>
                    </a:lnT>
                    <a:lnB>
                      <a:noFill/>
                    </a:lnB>
                  </a:tcPr>
                </a:tc>
                <a:tc>
                  <a:txBody>
                    <a:bodyPr/>
                    <a:lstStyle/>
                    <a:p>
                      <a:pPr algn="r" fontAlgn="b"/>
                      <a:endParaRPr lang="en-US" sz="1800" b="1" i="0" u="none" strike="noStrike" dirty="0">
                        <a:solidFill>
                          <a:srgbClr val="000000"/>
                        </a:solidFill>
                        <a:latin typeface="Calibri"/>
                      </a:endParaRPr>
                    </a:p>
                  </a:txBody>
                  <a:tcPr marL="7620" marR="7620" marT="7620" marB="0" anchor="b">
                    <a:lnL>
                      <a:noFill/>
                    </a:lnL>
                    <a:lnR>
                      <a:noFill/>
                    </a:lnR>
                    <a:lnT>
                      <a:noFill/>
                    </a:lnT>
                    <a:lnB>
                      <a:noFill/>
                    </a:lnB>
                  </a:tcPr>
                </a:tc>
                <a:extLst>
                  <a:ext uri="{0D108BD9-81ED-4DB2-BD59-A6C34878D82A}">
                    <a16:rowId xmlns:a16="http://schemas.microsoft.com/office/drawing/2014/main" val="1384598698"/>
                  </a:ext>
                </a:extLst>
              </a:tr>
              <a:tr h="564430">
                <a:tc>
                  <a:txBody>
                    <a:bodyPr/>
                    <a:lstStyle/>
                    <a:p>
                      <a:pPr algn="l" fontAlgn="b"/>
                      <a:r>
                        <a:rPr lang="en-US" sz="1800" b="1" i="0" u="none" strike="noStrike" dirty="0">
                          <a:solidFill>
                            <a:srgbClr val="000000"/>
                          </a:solidFill>
                          <a:latin typeface="Calibri"/>
                        </a:rPr>
                        <a:t>16/17</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86.25%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215,625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2,156</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-344</a:t>
                      </a:r>
                    </a:p>
                  </a:txBody>
                  <a:tcPr marL="7620" marR="7620" marT="7620" marB="0" anchor="b">
                    <a:lnL>
                      <a:noFill/>
                    </a:lnL>
                    <a:lnR>
                      <a:noFill/>
                    </a:lnR>
                    <a:lnT>
                      <a:noFill/>
                    </a:lnT>
                    <a:lnB>
                      <a:noFill/>
                    </a:lnB>
                  </a:tcPr>
                </a:tc>
                <a:extLst>
                  <a:ext uri="{0D108BD9-81ED-4DB2-BD59-A6C34878D82A}">
                    <a16:rowId xmlns:a16="http://schemas.microsoft.com/office/drawing/2014/main" val="3919786073"/>
                  </a:ext>
                </a:extLst>
              </a:tr>
              <a:tr h="564430">
                <a:tc>
                  <a:txBody>
                    <a:bodyPr/>
                    <a:lstStyle/>
                    <a:p>
                      <a:pPr algn="l" fontAlgn="b"/>
                      <a:r>
                        <a:rPr lang="en-US" sz="1800" b="1" i="0" u="none" strike="noStrike" dirty="0">
                          <a:solidFill>
                            <a:srgbClr val="000000"/>
                          </a:solidFill>
                          <a:latin typeface="Calibri"/>
                        </a:rPr>
                        <a:t>17/18</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82.50%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206,250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2,062</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-94</a:t>
                      </a:r>
                    </a:p>
                  </a:txBody>
                  <a:tcPr marL="7620" marR="7620" marT="7620" marB="0" anchor="b">
                    <a:lnL>
                      <a:noFill/>
                    </a:lnL>
                    <a:lnR>
                      <a:noFill/>
                    </a:lnR>
                    <a:lnT>
                      <a:noFill/>
                    </a:lnT>
                    <a:lnB>
                      <a:noFill/>
                    </a:lnB>
                  </a:tcPr>
                </a:tc>
                <a:extLst>
                  <a:ext uri="{0D108BD9-81ED-4DB2-BD59-A6C34878D82A}">
                    <a16:rowId xmlns:a16="http://schemas.microsoft.com/office/drawing/2014/main" val="1782195849"/>
                  </a:ext>
                </a:extLst>
              </a:tr>
              <a:tr h="564430">
                <a:tc>
                  <a:txBody>
                    <a:bodyPr/>
                    <a:lstStyle/>
                    <a:p>
                      <a:pPr algn="l" fontAlgn="b"/>
                      <a:r>
                        <a:rPr lang="en-US" sz="1800" b="1" i="0" u="none" strike="noStrike" dirty="0">
                          <a:solidFill>
                            <a:srgbClr val="000000"/>
                          </a:solidFill>
                          <a:latin typeface="Calibri"/>
                        </a:rPr>
                        <a:t>18/19</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78.75%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196,875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1,969</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-93</a:t>
                      </a:r>
                    </a:p>
                  </a:txBody>
                  <a:tcPr marL="7620" marR="7620" marT="7620" marB="0" anchor="b">
                    <a:lnL>
                      <a:noFill/>
                    </a:lnL>
                    <a:lnR>
                      <a:noFill/>
                    </a:lnR>
                    <a:lnT>
                      <a:noFill/>
                    </a:lnT>
                    <a:lnB>
                      <a:noFill/>
                    </a:lnB>
                  </a:tcPr>
                </a:tc>
                <a:extLst>
                  <a:ext uri="{0D108BD9-81ED-4DB2-BD59-A6C34878D82A}">
                    <a16:rowId xmlns:a16="http://schemas.microsoft.com/office/drawing/2014/main" val="4122502218"/>
                  </a:ext>
                </a:extLst>
              </a:tr>
              <a:tr h="564430">
                <a:tc>
                  <a:txBody>
                    <a:bodyPr/>
                    <a:lstStyle/>
                    <a:p>
                      <a:pPr algn="l" fontAlgn="b"/>
                      <a:r>
                        <a:rPr lang="en-US" sz="1800" b="1" i="0" u="none" strike="noStrike" dirty="0">
                          <a:solidFill>
                            <a:srgbClr val="000000"/>
                          </a:solidFill>
                          <a:latin typeface="Calibri"/>
                        </a:rPr>
                        <a:t>19/20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75.00%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187,500</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1,875</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-94</a:t>
                      </a:r>
                    </a:p>
                  </a:txBody>
                  <a:tcPr marL="7620" marR="7620" marT="7620" marB="0" anchor="b">
                    <a:lnL>
                      <a:noFill/>
                    </a:lnL>
                    <a:lnR>
                      <a:noFill/>
                    </a:lnR>
                    <a:lnT>
                      <a:noFill/>
                    </a:lnT>
                    <a:lnB>
                      <a:noFill/>
                    </a:lnB>
                  </a:tcPr>
                </a:tc>
                <a:extLst>
                  <a:ext uri="{0D108BD9-81ED-4DB2-BD59-A6C34878D82A}">
                    <a16:rowId xmlns:a16="http://schemas.microsoft.com/office/drawing/2014/main" val="2300810928"/>
                  </a:ext>
                </a:extLst>
              </a:tr>
              <a:tr h="564430">
                <a:tc>
                  <a:txBody>
                    <a:bodyPr/>
                    <a:lstStyle/>
                    <a:p>
                      <a:pPr algn="l" fontAlgn="b"/>
                      <a:r>
                        <a:rPr lang="en-US" sz="1800" b="1" i="0" u="none" strike="noStrike" dirty="0">
                          <a:solidFill>
                            <a:srgbClr val="000000"/>
                          </a:solidFill>
                          <a:latin typeface="Calibri"/>
                        </a:rPr>
                        <a:t>20/21</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250,000</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71.25%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178,125</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     10.00 </a:t>
                      </a:r>
                    </a:p>
                  </a:txBody>
                  <a:tcPr marL="7620" marR="7620" marT="7620" marB="0" anchor="b">
                    <a:lnL>
                      <a:noFill/>
                    </a:lnL>
                    <a:lnR>
                      <a:noFill/>
                    </a:lnR>
                    <a:lnT>
                      <a:noFill/>
                    </a:lnT>
                    <a:lnB>
                      <a:noFill/>
                    </a:lnB>
                  </a:tcPr>
                </a:tc>
                <a:tc>
                  <a:txBody>
                    <a:bodyPr/>
                    <a:lstStyle/>
                    <a:p>
                      <a:pPr algn="r" rtl="0" fontAlgn="b"/>
                      <a:r>
                        <a:rPr lang="en-US" sz="1800" b="1" i="0" u="none" strike="noStrike" dirty="0">
                          <a:solidFill>
                            <a:srgbClr val="000000"/>
                          </a:solidFill>
                          <a:latin typeface="Arial"/>
                        </a:rPr>
                        <a:t>1,781</a:t>
                      </a:r>
                    </a:p>
                  </a:txBody>
                  <a:tcPr marL="7620" marR="7620" marT="7620" marB="0" anchor="b">
                    <a:lnL>
                      <a:noFill/>
                    </a:lnL>
                    <a:lnR>
                      <a:noFill/>
                    </a:lnR>
                    <a:lnT>
                      <a:noFill/>
                    </a:lnT>
                    <a:lnB>
                      <a:noFill/>
                    </a:lnB>
                  </a:tcPr>
                </a:tc>
                <a:tc>
                  <a:txBody>
                    <a:bodyPr/>
                    <a:lstStyle/>
                    <a:p>
                      <a:pPr algn="r" fontAlgn="b"/>
                      <a:r>
                        <a:rPr lang="en-US" sz="1800" b="1" i="0" u="none" strike="noStrike" dirty="0">
                          <a:solidFill>
                            <a:srgbClr val="000000"/>
                          </a:solidFill>
                          <a:latin typeface="Calibri"/>
                        </a:rPr>
                        <a:t>-94</a:t>
                      </a:r>
                    </a:p>
                  </a:txBody>
                  <a:tcPr marL="7620" marR="7620" marT="7620" marB="0" anchor="b">
                    <a:lnL>
                      <a:noFill/>
                    </a:lnL>
                    <a:lnR>
                      <a:noFill/>
                    </a:lnR>
                    <a:lnT>
                      <a:noFill/>
                    </a:lnT>
                    <a:lnB>
                      <a:noFill/>
                    </a:lnB>
                  </a:tcPr>
                </a:tc>
                <a:extLst>
                  <a:ext uri="{0D108BD9-81ED-4DB2-BD59-A6C34878D82A}">
                    <a16:rowId xmlns:a16="http://schemas.microsoft.com/office/drawing/2014/main" val="373805368"/>
                  </a:ext>
                </a:extLst>
              </a:tr>
            </a:tbl>
          </a:graphicData>
        </a:graphic>
      </p:graphicFrame>
      <p:sp>
        <p:nvSpPr>
          <p:cNvPr id="4" name="Slide Number Placeholder 3">
            <a:extLst>
              <a:ext uri="{FF2B5EF4-FFF2-40B4-BE49-F238E27FC236}">
                <a16:creationId xmlns:a16="http://schemas.microsoft.com/office/drawing/2014/main" id="{894E7B0C-262D-4F17-90A7-981EA3E4A4EC}"/>
              </a:ext>
            </a:extLst>
          </p:cNvPr>
          <p:cNvSpPr>
            <a:spLocks noGrp="1"/>
          </p:cNvSpPr>
          <p:nvPr>
            <p:ph type="sldNum" sz="quarter" idx="12"/>
          </p:nvPr>
        </p:nvSpPr>
        <p:spPr/>
        <p:txBody>
          <a:bodyPr/>
          <a:lstStyle/>
          <a:p>
            <a:pPr>
              <a:defRPr/>
            </a:pPr>
            <a:fld id="{80814E69-42A8-420E-9226-039D8B6CD93C}" type="slidenum">
              <a:rPr lang="en-US" sz="1200" smtClean="0"/>
              <a:pPr>
                <a:defRPr/>
              </a:pPr>
              <a:t>10</a:t>
            </a:fld>
            <a:endParaRPr lang="en-US" sz="1200" dirty="0"/>
          </a:p>
        </p:txBody>
      </p:sp>
      <p:sp>
        <p:nvSpPr>
          <p:cNvPr id="6" name="TextBox 5">
            <a:extLst>
              <a:ext uri="{FF2B5EF4-FFF2-40B4-BE49-F238E27FC236}">
                <a16:creationId xmlns:a16="http://schemas.microsoft.com/office/drawing/2014/main" id="{BF63BAD9-60FE-49BB-A0FE-7A821BF92C17}"/>
              </a:ext>
            </a:extLst>
          </p:cNvPr>
          <p:cNvSpPr txBox="1"/>
          <p:nvPr/>
        </p:nvSpPr>
        <p:spPr>
          <a:xfrm>
            <a:off x="381000" y="5334000"/>
            <a:ext cx="7924800" cy="923330"/>
          </a:xfrm>
          <a:prstGeom prst="rect">
            <a:avLst/>
          </a:prstGeom>
          <a:noFill/>
        </p:spPr>
        <p:txBody>
          <a:bodyPr wrap="square" rtlCol="0">
            <a:spAutoFit/>
          </a:bodyPr>
          <a:lstStyle/>
          <a:p>
            <a:r>
              <a:rPr lang="en-US" dirty="0"/>
              <a:t>Since implementation of the rollback for multi-family property owner a property valued at 250,000 will have seen an annual reduction of $719 since the implementation of the rollback in FY16/17.</a:t>
            </a:r>
          </a:p>
        </p:txBody>
      </p:sp>
    </p:spTree>
    <p:extLst>
      <p:ext uri="{BB962C8B-B14F-4D97-AF65-F5344CB8AC3E}">
        <p14:creationId xmlns:p14="http://schemas.microsoft.com/office/powerpoint/2010/main" val="41694772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1597D-5893-49A5-A106-6F5D03BF2964}"/>
              </a:ext>
            </a:extLst>
          </p:cNvPr>
          <p:cNvSpPr>
            <a:spLocks noGrp="1"/>
          </p:cNvSpPr>
          <p:nvPr>
            <p:ph type="title"/>
          </p:nvPr>
        </p:nvSpPr>
        <p:spPr>
          <a:xfrm>
            <a:off x="533400" y="609600"/>
            <a:ext cx="8097933" cy="1320800"/>
          </a:xfrm>
        </p:spPr>
        <p:txBody>
          <a:bodyPr/>
          <a:lstStyle/>
          <a:p>
            <a:pPr algn="ctr"/>
            <a:r>
              <a:rPr lang="en-US" b="1" dirty="0">
                <a:solidFill>
                  <a:srgbClr val="0066FF"/>
                </a:solidFill>
              </a:rPr>
              <a:t>Multi-Family Residential Rollback</a:t>
            </a:r>
          </a:p>
        </p:txBody>
      </p:sp>
      <p:sp>
        <p:nvSpPr>
          <p:cNvPr id="3" name="Slide Number Placeholder 2">
            <a:extLst>
              <a:ext uri="{FF2B5EF4-FFF2-40B4-BE49-F238E27FC236}">
                <a16:creationId xmlns:a16="http://schemas.microsoft.com/office/drawing/2014/main" id="{5B7E31E2-6EBA-4F98-BFA1-83DE4867BDF8}"/>
              </a:ext>
            </a:extLst>
          </p:cNvPr>
          <p:cNvSpPr>
            <a:spLocks noGrp="1"/>
          </p:cNvSpPr>
          <p:nvPr>
            <p:ph type="sldNum" sz="quarter" idx="12"/>
          </p:nvPr>
        </p:nvSpPr>
        <p:spPr/>
        <p:txBody>
          <a:bodyPr/>
          <a:lstStyle/>
          <a:p>
            <a:pPr>
              <a:defRPr/>
            </a:pPr>
            <a:fld id="{1F8DCCDB-82FC-4F4C-8AA4-E86C19ABBF26}" type="slidenum">
              <a:rPr lang="en-US" sz="1200" smtClean="0"/>
              <a:pPr>
                <a:defRPr/>
              </a:pPr>
              <a:t>11</a:t>
            </a:fld>
            <a:endParaRPr lang="en-US" sz="1200" dirty="0"/>
          </a:p>
        </p:txBody>
      </p:sp>
      <p:graphicFrame>
        <p:nvGraphicFramePr>
          <p:cNvPr id="5" name="Chart 4">
            <a:extLst>
              <a:ext uri="{FF2B5EF4-FFF2-40B4-BE49-F238E27FC236}">
                <a16:creationId xmlns:a16="http://schemas.microsoft.com/office/drawing/2014/main" id="{33DA7D96-54E3-4E8D-B813-6D7E75134C5F}"/>
              </a:ext>
            </a:extLst>
          </p:cNvPr>
          <p:cNvGraphicFramePr>
            <a:graphicFrameLocks/>
          </p:cNvGraphicFramePr>
          <p:nvPr>
            <p:extLst>
              <p:ext uri="{D42A27DB-BD31-4B8C-83A1-F6EECF244321}">
                <p14:modId xmlns:p14="http://schemas.microsoft.com/office/powerpoint/2010/main" val="2500615775"/>
              </p:ext>
            </p:extLst>
          </p:nvPr>
        </p:nvGraphicFramePr>
        <p:xfrm>
          <a:off x="838200" y="1828800"/>
          <a:ext cx="7162800" cy="3581400"/>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D1B985FA-C350-4CAA-805C-723BA106E45F}"/>
              </a:ext>
            </a:extLst>
          </p:cNvPr>
          <p:cNvSpPr/>
          <p:nvPr/>
        </p:nvSpPr>
        <p:spPr>
          <a:xfrm>
            <a:off x="1447800" y="5638800"/>
            <a:ext cx="6172200" cy="767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After 22/23 the multi-family rollback will be the same as residential.  Currently it is 55.0743%.</a:t>
            </a:r>
          </a:p>
        </p:txBody>
      </p:sp>
      <p:graphicFrame>
        <p:nvGraphicFramePr>
          <p:cNvPr id="7" name="Chart 6">
            <a:extLst>
              <a:ext uri="{FF2B5EF4-FFF2-40B4-BE49-F238E27FC236}">
                <a16:creationId xmlns:a16="http://schemas.microsoft.com/office/drawing/2014/main" id="{BC6F5AE3-09E7-4D4B-8A9D-92D6A764399C}"/>
              </a:ext>
            </a:extLst>
          </p:cNvPr>
          <p:cNvGraphicFramePr>
            <a:graphicFrameLocks/>
          </p:cNvGraphicFramePr>
          <p:nvPr>
            <p:extLst>
              <p:ext uri="{D42A27DB-BD31-4B8C-83A1-F6EECF244321}">
                <p14:modId xmlns:p14="http://schemas.microsoft.com/office/powerpoint/2010/main" val="3024165824"/>
              </p:ext>
            </p:extLst>
          </p:nvPr>
        </p:nvGraphicFramePr>
        <p:xfrm>
          <a:off x="914400" y="1752600"/>
          <a:ext cx="7391400" cy="3352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50975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FA8C47F-30B9-44F0-B913-5A49FA3402A3}"/>
              </a:ext>
            </a:extLst>
          </p:cNvPr>
          <p:cNvSpPr>
            <a:spLocks noGrp="1"/>
          </p:cNvSpPr>
          <p:nvPr>
            <p:ph type="sldNum" sz="quarter" idx="12"/>
          </p:nvPr>
        </p:nvSpPr>
        <p:spPr/>
        <p:txBody>
          <a:bodyPr/>
          <a:lstStyle/>
          <a:p>
            <a:pPr>
              <a:defRPr/>
            </a:pPr>
            <a:fld id="{AFC18C0D-3C4A-4520-A9A6-E13DEA6AC146}" type="slidenum">
              <a:rPr lang="en-US" sz="1200" smtClean="0"/>
              <a:pPr>
                <a:defRPr/>
              </a:pPr>
              <a:t>12</a:t>
            </a:fld>
            <a:endParaRPr lang="en-US" sz="1200" dirty="0"/>
          </a:p>
        </p:txBody>
      </p:sp>
      <p:sp>
        <p:nvSpPr>
          <p:cNvPr id="3" name="Rectangle 2">
            <a:extLst>
              <a:ext uri="{FF2B5EF4-FFF2-40B4-BE49-F238E27FC236}">
                <a16:creationId xmlns:a16="http://schemas.microsoft.com/office/drawing/2014/main" id="{06B9C33E-EC28-4F56-A09B-820D99A23709}"/>
              </a:ext>
            </a:extLst>
          </p:cNvPr>
          <p:cNvSpPr/>
          <p:nvPr/>
        </p:nvSpPr>
        <p:spPr>
          <a:xfrm>
            <a:off x="304801" y="408830"/>
            <a:ext cx="8534398" cy="461665"/>
          </a:xfrm>
          <a:prstGeom prst="rect">
            <a:avLst/>
          </a:prstGeo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wrap="square">
            <a:spAutoFit/>
          </a:bodyPr>
          <a:lstStyle/>
          <a:p>
            <a:pPr algn="ctr"/>
            <a:r>
              <a:rPr lang="en-US" sz="2400" b="1" u="sng" dirty="0">
                <a:solidFill>
                  <a:schemeClr val="bg1"/>
                </a:solidFill>
              </a:rPr>
              <a:t>Commercial and Industrial Property Tax Replacement</a:t>
            </a:r>
          </a:p>
        </p:txBody>
      </p:sp>
      <p:sp>
        <p:nvSpPr>
          <p:cNvPr id="4" name="TextBox 3">
            <a:extLst>
              <a:ext uri="{FF2B5EF4-FFF2-40B4-BE49-F238E27FC236}">
                <a16:creationId xmlns:a16="http://schemas.microsoft.com/office/drawing/2014/main" id="{05E4CD56-9A05-4B93-928D-EF49514A7060}"/>
              </a:ext>
            </a:extLst>
          </p:cNvPr>
          <p:cNvSpPr txBox="1"/>
          <p:nvPr/>
        </p:nvSpPr>
        <p:spPr>
          <a:xfrm>
            <a:off x="457200" y="1447800"/>
            <a:ext cx="8001000" cy="4770537"/>
          </a:xfrm>
          <a:prstGeom prst="rect">
            <a:avLst/>
          </a:prstGeom>
          <a:noFill/>
        </p:spPr>
        <p:txBody>
          <a:bodyPr wrap="square" rtlCol="0">
            <a:spAutoFit/>
          </a:bodyPr>
          <a:lstStyle/>
          <a:p>
            <a:r>
              <a:rPr lang="en-US" b="1" dirty="0"/>
              <a:t>The legislature created a standing appropriation beginning in FY 2015 to reimburse local governments for the tax reductions due to the 10% rollback for commercial and industrial property owners.  The standing appropriation was promised to continue but be capped at the actual FY 2017 amount. </a:t>
            </a:r>
          </a:p>
          <a:p>
            <a:endParaRPr lang="en-US" b="1" dirty="0"/>
          </a:p>
          <a:p>
            <a:r>
              <a:rPr lang="en-US" b="1" dirty="0"/>
              <a:t>For FY 18/19 a bill came out of a Senate subcommittee proposing a two-year phase out to start at the beginning of Fiscal Year 2019 and end at the completion of FY 2020.  Fortunately, this reduction did not occur for the 18/19 fiscal year.  No discussion has occurred to date for the legislative 20/21 year but the state legislatures have a record of breaking commitments to local government entities.</a:t>
            </a:r>
          </a:p>
          <a:p>
            <a:endParaRPr lang="en-US" b="1" dirty="0"/>
          </a:p>
          <a:p>
            <a:r>
              <a:rPr lang="en-US" b="1" dirty="0"/>
              <a:t>In the general fund and employee benefits for FY 19/20 the City </a:t>
            </a:r>
            <a:r>
              <a:rPr lang="en-US" b="1" dirty="0" err="1"/>
              <a:t>anticpates</a:t>
            </a:r>
            <a:r>
              <a:rPr lang="en-US" b="1" dirty="0"/>
              <a:t> to receives approximately $102,578.  This would be equivalent to an increase in the levy rate of $0.5797 for FY20/21.</a:t>
            </a:r>
          </a:p>
          <a:p>
            <a:endParaRPr lang="en-US" sz="1600" dirty="0"/>
          </a:p>
        </p:txBody>
      </p:sp>
    </p:spTree>
    <p:extLst>
      <p:ext uri="{BB962C8B-B14F-4D97-AF65-F5344CB8AC3E}">
        <p14:creationId xmlns:p14="http://schemas.microsoft.com/office/powerpoint/2010/main" val="1126557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Slide Number Placeholder 1"/>
          <p:cNvSpPr>
            <a:spLocks noGrp="1"/>
          </p:cNvSpPr>
          <p:nvPr>
            <p:ph type="sldNum" sz="quarter" idx="12"/>
          </p:nvPr>
        </p:nvSpPr>
        <p:spPr>
          <a:noFill/>
        </p:spPr>
        <p:txBody>
          <a:bodyPr/>
          <a:lstStyle/>
          <a:p>
            <a:fld id="{F2A135E9-A375-4767-8661-24C9B359D5E9}" type="slidenum">
              <a:rPr lang="en-US" sz="1200" smtClean="0"/>
              <a:pPr/>
              <a:t>13</a:t>
            </a:fld>
            <a:endParaRPr lang="en-US" sz="1200" dirty="0"/>
          </a:p>
        </p:txBody>
      </p:sp>
      <p:sp>
        <p:nvSpPr>
          <p:cNvPr id="6" name="Title 1"/>
          <p:cNvSpPr>
            <a:spLocks noGrp="1"/>
          </p:cNvSpPr>
          <p:nvPr>
            <p:ph type="title" idx="4294967295"/>
          </p:nvPr>
        </p:nvSpPr>
        <p:spPr>
          <a:xfrm>
            <a:off x="0" y="381000"/>
            <a:ext cx="7772400" cy="762000"/>
          </a:xfrm>
        </p:spPr>
        <p:txBody>
          <a:bodyPr>
            <a:normAutofit/>
          </a:bodyPr>
          <a:lstStyle/>
          <a:p>
            <a:pPr eaLnBrk="1" hangingPunct="1">
              <a:defRPr/>
            </a:pPr>
            <a:r>
              <a:rPr lang="en-US" dirty="0"/>
              <a:t>	</a:t>
            </a:r>
          </a:p>
        </p:txBody>
      </p:sp>
      <p:sp>
        <p:nvSpPr>
          <p:cNvPr id="5123" name="TextBox 2"/>
          <p:cNvSpPr txBox="1">
            <a:spLocks noChangeArrowheads="1"/>
          </p:cNvSpPr>
          <p:nvPr/>
        </p:nvSpPr>
        <p:spPr bwMode="auto">
          <a:xfrm>
            <a:off x="512667" y="152400"/>
            <a:ext cx="8097933" cy="6771084"/>
          </a:xfrm>
          <a:prstGeom prst="rect">
            <a:avLst/>
          </a:prstGeom>
          <a:noFill/>
          <a:ln w="9525">
            <a:solidFill>
              <a:schemeClr val="tx1"/>
            </a:solidFill>
            <a:miter lim="800000"/>
            <a:headEnd/>
            <a:tailEnd/>
          </a:ln>
        </p:spPr>
        <p:txBody>
          <a:bodyPr wrap="square">
            <a:spAutoFit/>
          </a:bodyPr>
          <a:lstStyle/>
          <a:p>
            <a:r>
              <a:rPr lang="en-US" b="1" dirty="0">
                <a:solidFill>
                  <a:schemeClr val="bg1"/>
                </a:solidFill>
              </a:rPr>
              <a:t>Property tax dollars are the City’s largest source of funds for general government operations.</a:t>
            </a:r>
          </a:p>
          <a:p>
            <a:endParaRPr lang="en-US" b="1" dirty="0">
              <a:solidFill>
                <a:schemeClr val="bg1"/>
              </a:solidFill>
            </a:endParaRPr>
          </a:p>
          <a:p>
            <a:r>
              <a:rPr lang="en-US" b="1" dirty="0">
                <a:solidFill>
                  <a:schemeClr val="bg1"/>
                </a:solidFill>
              </a:rPr>
              <a:t>The City has budgeted to receive $1,773,844 in property tax dollars at the 10.00 tax levy rate.  This is an increase of $188,830 from the amount budgeted to receive in FY 19/20.  </a:t>
            </a:r>
          </a:p>
          <a:p>
            <a:endParaRPr lang="en-US" b="1" dirty="0">
              <a:solidFill>
                <a:schemeClr val="bg1"/>
              </a:solidFill>
            </a:endParaRPr>
          </a:p>
          <a:p>
            <a:r>
              <a:rPr lang="en-US" b="1" dirty="0">
                <a:solidFill>
                  <a:schemeClr val="bg1"/>
                </a:solidFill>
              </a:rPr>
              <a:t>There are several factors that determine the amount of property tax dollars received.  Those include the levy rate, property values and the rollback.  This is due to the increases in property values ($18,699,412) and a change in the rollback (-1.8437% for residential and -3.75% for multi-residential).</a:t>
            </a:r>
          </a:p>
          <a:p>
            <a:endParaRPr lang="en-US" b="1" dirty="0">
              <a:solidFill>
                <a:schemeClr val="bg1"/>
              </a:solidFill>
            </a:endParaRPr>
          </a:p>
          <a:p>
            <a:r>
              <a:rPr lang="en-US" b="1" dirty="0">
                <a:solidFill>
                  <a:schemeClr val="bg1"/>
                </a:solidFill>
              </a:rPr>
              <a:t>The State limits the amount cities can levy for their general fund to $8.10 per $1,000 of taxable value.</a:t>
            </a:r>
          </a:p>
          <a:p>
            <a:endParaRPr lang="en-US" b="1" dirty="0">
              <a:solidFill>
                <a:schemeClr val="bg1"/>
              </a:solidFill>
            </a:endParaRPr>
          </a:p>
          <a:p>
            <a:r>
              <a:rPr lang="en-US" b="1" dirty="0">
                <a:solidFill>
                  <a:schemeClr val="bg1"/>
                </a:solidFill>
              </a:rPr>
              <a:t>Additional levies (outside the 8.10 limit) the </a:t>
            </a:r>
          </a:p>
          <a:p>
            <a:r>
              <a:rPr lang="en-US" b="1" dirty="0">
                <a:solidFill>
                  <a:schemeClr val="bg1"/>
                </a:solidFill>
              </a:rPr>
              <a:t>City of West Burlington uses are:</a:t>
            </a:r>
          </a:p>
          <a:p>
            <a:pPr>
              <a:buFont typeface="Arial" charset="0"/>
              <a:buChar char="•"/>
            </a:pPr>
            <a:r>
              <a:rPr lang="en-US" b="1" dirty="0">
                <a:solidFill>
                  <a:schemeClr val="bg1"/>
                </a:solidFill>
              </a:rPr>
              <a:t>  Liability, property &amp; self insurance costs - .20464</a:t>
            </a:r>
          </a:p>
          <a:p>
            <a:pPr>
              <a:buFont typeface="Arial" charset="0"/>
              <a:buChar char="•"/>
            </a:pPr>
            <a:r>
              <a:rPr lang="en-US" b="1" dirty="0">
                <a:solidFill>
                  <a:schemeClr val="bg1"/>
                </a:solidFill>
              </a:rPr>
              <a:t>  FICA &amp; IPERS - .73466</a:t>
            </a:r>
          </a:p>
          <a:p>
            <a:pPr>
              <a:buFont typeface="Arial" charset="0"/>
              <a:buChar char="•"/>
            </a:pPr>
            <a:r>
              <a:rPr lang="en-US" b="1" dirty="0">
                <a:solidFill>
                  <a:schemeClr val="bg1"/>
                </a:solidFill>
              </a:rPr>
              <a:t>  Other Employee Benefits – .96070</a:t>
            </a:r>
          </a:p>
          <a:p>
            <a:pPr>
              <a:buFont typeface="Arial" charset="0"/>
              <a:buChar char="•"/>
            </a:pPr>
            <a:endParaRPr lang="en-US" b="1" dirty="0">
              <a:solidFill>
                <a:schemeClr val="bg1"/>
              </a:solidFill>
            </a:endParaRPr>
          </a:p>
          <a:p>
            <a:r>
              <a:rPr lang="en-US" b="1" dirty="0">
                <a:solidFill>
                  <a:schemeClr val="bg1"/>
                </a:solidFill>
              </a:rPr>
              <a:t>Total tax rate for 2020/2021 published at  $10.00</a:t>
            </a:r>
          </a:p>
          <a:p>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Slide Number Placeholder 1"/>
          <p:cNvSpPr>
            <a:spLocks noGrp="1"/>
          </p:cNvSpPr>
          <p:nvPr>
            <p:ph type="sldNum" sz="quarter" idx="12"/>
          </p:nvPr>
        </p:nvSpPr>
        <p:spPr>
          <a:noFill/>
        </p:spPr>
        <p:txBody>
          <a:bodyPr/>
          <a:lstStyle/>
          <a:p>
            <a:fld id="{A372A3B3-8AA3-42A6-B246-A9412ECC9AD6}" type="slidenum">
              <a:rPr lang="en-US" sz="1200" smtClean="0"/>
              <a:pPr/>
              <a:t>14</a:t>
            </a:fld>
            <a:endParaRPr lang="en-US" sz="1200" dirty="0"/>
          </a:p>
        </p:txBody>
      </p:sp>
      <p:sp>
        <p:nvSpPr>
          <p:cNvPr id="4" name="Title 3"/>
          <p:cNvSpPr>
            <a:spLocks noGrp="1"/>
          </p:cNvSpPr>
          <p:nvPr>
            <p:ph type="title" idx="4294967295"/>
          </p:nvPr>
        </p:nvSpPr>
        <p:spPr>
          <a:xfrm>
            <a:off x="0" y="609596"/>
            <a:ext cx="9144000" cy="533403"/>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fontScale="90000"/>
          </a:bodyPr>
          <a:lstStyle/>
          <a:p>
            <a:pPr algn="ctr" eaLnBrk="1" hangingPunct="1">
              <a:defRPr/>
            </a:pPr>
            <a:r>
              <a:rPr lang="en-US" b="1" dirty="0">
                <a:solidFill>
                  <a:schemeClr val="bg1"/>
                </a:solidFill>
              </a:rPr>
              <a:t>Property  Tax Calculations</a:t>
            </a:r>
          </a:p>
        </p:txBody>
      </p:sp>
      <p:sp>
        <p:nvSpPr>
          <p:cNvPr id="6147" name="TextBox 2"/>
          <p:cNvSpPr txBox="1">
            <a:spLocks noChangeArrowheads="1"/>
          </p:cNvSpPr>
          <p:nvPr/>
        </p:nvSpPr>
        <p:spPr bwMode="auto">
          <a:xfrm>
            <a:off x="1524000" y="990600"/>
            <a:ext cx="6553200" cy="8125301"/>
          </a:xfrm>
          <a:prstGeom prst="rect">
            <a:avLst/>
          </a:prstGeom>
          <a:noFill/>
          <a:ln w="9525">
            <a:noFill/>
            <a:miter lim="800000"/>
            <a:headEnd/>
            <a:tailEnd/>
          </a:ln>
        </p:spPr>
        <p:txBody>
          <a:bodyPr wrap="square">
            <a:spAutoFit/>
          </a:bodyPr>
          <a:lstStyle/>
          <a:p>
            <a:pPr algn="ctr"/>
            <a:endParaRPr lang="en-US"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r>
              <a:rPr lang="en-US" b="1" dirty="0">
                <a:solidFill>
                  <a:schemeClr val="bg1"/>
                </a:solidFill>
              </a:rPr>
              <a:t>RESIDENTIAL PROPERTY EXAMPLE</a:t>
            </a:r>
          </a:p>
          <a:p>
            <a:endParaRPr lang="en-US" b="1" dirty="0">
              <a:solidFill>
                <a:schemeClr val="bg1"/>
              </a:solidFill>
            </a:endParaRPr>
          </a:p>
          <a:p>
            <a:r>
              <a:rPr lang="en-US" b="1" dirty="0">
                <a:solidFill>
                  <a:schemeClr val="bg1"/>
                </a:solidFill>
              </a:rPr>
              <a:t>                            (Assessed Value) $100,000</a:t>
            </a:r>
          </a:p>
          <a:p>
            <a:r>
              <a:rPr lang="en-US" b="1" dirty="0">
                <a:solidFill>
                  <a:schemeClr val="bg1"/>
                </a:solidFill>
              </a:rPr>
              <a:t>                          </a:t>
            </a:r>
            <a:r>
              <a:rPr lang="en-US" b="1" u="sng" dirty="0">
                <a:solidFill>
                  <a:schemeClr val="bg1"/>
                </a:solidFill>
              </a:rPr>
              <a:t>           X (Rollback)  55.0743%</a:t>
            </a:r>
            <a:endParaRPr lang="en-US" b="1" dirty="0">
              <a:solidFill>
                <a:schemeClr val="bg1"/>
              </a:solidFill>
            </a:endParaRPr>
          </a:p>
          <a:p>
            <a:r>
              <a:rPr lang="en-US" b="1" dirty="0">
                <a:solidFill>
                  <a:schemeClr val="bg1"/>
                </a:solidFill>
              </a:rPr>
              <a:t>                                  Taxable Value $55,074</a:t>
            </a:r>
          </a:p>
          <a:p>
            <a:endParaRPr lang="en-US" b="1" dirty="0">
              <a:solidFill>
                <a:schemeClr val="bg1"/>
              </a:solidFill>
            </a:endParaRPr>
          </a:p>
          <a:p>
            <a:r>
              <a:rPr lang="en-US" b="1" dirty="0">
                <a:solidFill>
                  <a:schemeClr val="bg1"/>
                </a:solidFill>
              </a:rPr>
              <a:t>                               (Taxable Value)  $55,074</a:t>
            </a:r>
          </a:p>
          <a:p>
            <a:r>
              <a:rPr lang="en-US" b="1" dirty="0">
                <a:solidFill>
                  <a:schemeClr val="bg1"/>
                </a:solidFill>
              </a:rPr>
              <a:t>                              </a:t>
            </a:r>
            <a:r>
              <a:rPr lang="en-US" b="1" u="sng" dirty="0">
                <a:solidFill>
                  <a:schemeClr val="bg1"/>
                </a:solidFill>
              </a:rPr>
              <a:t>X (Levy Rate) 10.00/1,000</a:t>
            </a:r>
          </a:p>
          <a:p>
            <a:r>
              <a:rPr lang="en-US" b="1" dirty="0">
                <a:solidFill>
                  <a:schemeClr val="bg1"/>
                </a:solidFill>
              </a:rPr>
              <a:t>                           Property Tax Revenue $551</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                   </a:t>
            </a:r>
          </a:p>
        </p:txBody>
      </p:sp>
      <p:sp>
        <p:nvSpPr>
          <p:cNvPr id="6149" name="Rectangle 5"/>
          <p:cNvSpPr>
            <a:spLocks noChangeArrowheads="1"/>
          </p:cNvSpPr>
          <p:nvPr/>
        </p:nvSpPr>
        <p:spPr bwMode="auto">
          <a:xfrm>
            <a:off x="1524000" y="1524000"/>
            <a:ext cx="6934200" cy="1200329"/>
          </a:xfrm>
          <a:prstGeom prst="rect">
            <a:avLst/>
          </a:prstGeom>
          <a:noFill/>
          <a:ln w="9525">
            <a:noFill/>
            <a:miter lim="800000"/>
            <a:headEnd/>
            <a:tailEnd/>
          </a:ln>
        </p:spPr>
        <p:txBody>
          <a:bodyPr wrap="square">
            <a:spAutoFit/>
          </a:bodyPr>
          <a:lstStyle/>
          <a:p>
            <a:r>
              <a:rPr lang="en-US" b="1" dirty="0">
                <a:solidFill>
                  <a:schemeClr val="bg1"/>
                </a:solidFill>
              </a:rPr>
              <a:t>Start with assessed property values, then apply the roll back in order to get taxable valuations.  Then the tax levy rate is applied to the taxable valuations.</a:t>
            </a:r>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838200" y="0"/>
            <a:ext cx="8001000" cy="6096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eaLnBrk="1" hangingPunct="1">
              <a:defRPr/>
            </a:pPr>
            <a:r>
              <a:rPr lang="en-US" sz="2000" b="1" dirty="0">
                <a:solidFill>
                  <a:schemeClr val="tx1"/>
                </a:solidFill>
              </a:rPr>
              <a:t>City of West Burlington Residential Property Taxes</a:t>
            </a:r>
          </a:p>
        </p:txBody>
      </p:sp>
      <p:sp>
        <p:nvSpPr>
          <p:cNvPr id="7170" name="Slide Number Placeholder 6"/>
          <p:cNvSpPr>
            <a:spLocks noGrp="1"/>
          </p:cNvSpPr>
          <p:nvPr>
            <p:ph type="sldNum" sz="quarter" idx="12"/>
          </p:nvPr>
        </p:nvSpPr>
        <p:spPr>
          <a:xfrm>
            <a:off x="8534400" y="6400800"/>
            <a:ext cx="609600" cy="457200"/>
          </a:xfrm>
          <a:noFill/>
        </p:spPr>
        <p:txBody>
          <a:bodyPr>
            <a:normAutofit/>
          </a:bodyPr>
          <a:lstStyle/>
          <a:p>
            <a:fld id="{170FF711-2D2D-41EF-9D69-0B246B5703B2}" type="slidenum">
              <a:rPr lang="en-US" sz="1200" smtClean="0">
                <a:solidFill>
                  <a:schemeClr val="tx1"/>
                </a:solidFill>
              </a:rPr>
              <a:pPr/>
              <a:t>15</a:t>
            </a:fld>
            <a:endParaRPr lang="en-US" sz="1200" dirty="0">
              <a:solidFill>
                <a:schemeClr val="tx1"/>
              </a:solidFill>
            </a:endParaRPr>
          </a:p>
        </p:txBody>
      </p:sp>
      <p:sp>
        <p:nvSpPr>
          <p:cNvPr id="7172" name="Text Box 4"/>
          <p:cNvSpPr txBox="1">
            <a:spLocks noChangeArrowheads="1"/>
          </p:cNvSpPr>
          <p:nvPr/>
        </p:nvSpPr>
        <p:spPr bwMode="auto">
          <a:xfrm>
            <a:off x="838200" y="762000"/>
            <a:ext cx="7696200" cy="523220"/>
          </a:xfrm>
          <a:prstGeom prst="rect">
            <a:avLst/>
          </a:prstGeom>
          <a:noFill/>
          <a:ln w="12700" cap="sq">
            <a:noFill/>
            <a:miter lim="800000"/>
            <a:headEnd type="none" w="sm" len="sm"/>
            <a:tailEnd type="none" w="sm" len="sm"/>
          </a:ln>
          <a:scene3d>
            <a:camera prst="orthographicFront"/>
            <a:lightRig rig="threePt" dir="t"/>
          </a:scene3d>
          <a:sp3d extrusionH="76200">
            <a:extrusionClr>
              <a:schemeClr val="bg1"/>
            </a:extrusionClr>
          </a:sp3d>
        </p:spPr>
        <p:txBody>
          <a:bodyPr wrap="square">
            <a:spAutoFit/>
          </a:bodyPr>
          <a:lstStyle/>
          <a:p>
            <a:r>
              <a:rPr lang="en-US" sz="1400" b="1" dirty="0"/>
              <a:t>Listed below are examples of what a residential house with an assessed value of $100,000 would pay in property taxes to the City of West Burlington.</a:t>
            </a:r>
          </a:p>
        </p:txBody>
      </p:sp>
      <p:graphicFrame>
        <p:nvGraphicFramePr>
          <p:cNvPr id="5" name="Table 4"/>
          <p:cNvGraphicFramePr>
            <a:graphicFrameLocks noGrp="1"/>
          </p:cNvGraphicFramePr>
          <p:nvPr>
            <p:extLst>
              <p:ext uri="{D42A27DB-BD31-4B8C-83A1-F6EECF244321}">
                <p14:modId xmlns:p14="http://schemas.microsoft.com/office/powerpoint/2010/main" val="4099267015"/>
              </p:ext>
            </p:extLst>
          </p:nvPr>
        </p:nvGraphicFramePr>
        <p:xfrm>
          <a:off x="381000" y="1302805"/>
          <a:ext cx="8431823" cy="5279905"/>
        </p:xfrm>
        <a:graphic>
          <a:graphicData uri="http://schemas.openxmlformats.org/drawingml/2006/table">
            <a:tbl>
              <a:tblPr>
                <a:tableStyleId>{5C22544A-7EE6-4342-B048-85BDC9FD1C3A}</a:tableStyleId>
              </a:tblPr>
              <a:tblGrid>
                <a:gridCol w="740428">
                  <a:extLst>
                    <a:ext uri="{9D8B030D-6E8A-4147-A177-3AD203B41FA5}">
                      <a16:colId xmlns:a16="http://schemas.microsoft.com/office/drawing/2014/main" val="3665652244"/>
                    </a:ext>
                  </a:extLst>
                </a:gridCol>
                <a:gridCol w="1126128">
                  <a:extLst>
                    <a:ext uri="{9D8B030D-6E8A-4147-A177-3AD203B41FA5}">
                      <a16:colId xmlns:a16="http://schemas.microsoft.com/office/drawing/2014/main" val="2800203420"/>
                    </a:ext>
                  </a:extLst>
                </a:gridCol>
                <a:gridCol w="1215207">
                  <a:extLst>
                    <a:ext uri="{9D8B030D-6E8A-4147-A177-3AD203B41FA5}">
                      <a16:colId xmlns:a16="http://schemas.microsoft.com/office/drawing/2014/main" val="2470279222"/>
                    </a:ext>
                  </a:extLst>
                </a:gridCol>
                <a:gridCol w="1183642">
                  <a:extLst>
                    <a:ext uri="{9D8B030D-6E8A-4147-A177-3AD203B41FA5}">
                      <a16:colId xmlns:a16="http://schemas.microsoft.com/office/drawing/2014/main" val="3789872416"/>
                    </a:ext>
                  </a:extLst>
                </a:gridCol>
                <a:gridCol w="1120514">
                  <a:extLst>
                    <a:ext uri="{9D8B030D-6E8A-4147-A177-3AD203B41FA5}">
                      <a16:colId xmlns:a16="http://schemas.microsoft.com/office/drawing/2014/main" val="3727264810"/>
                    </a:ext>
                  </a:extLst>
                </a:gridCol>
                <a:gridCol w="883785">
                  <a:extLst>
                    <a:ext uri="{9D8B030D-6E8A-4147-A177-3AD203B41FA5}">
                      <a16:colId xmlns:a16="http://schemas.microsoft.com/office/drawing/2014/main" val="3820371366"/>
                    </a:ext>
                  </a:extLst>
                </a:gridCol>
                <a:gridCol w="1073168">
                  <a:extLst>
                    <a:ext uri="{9D8B030D-6E8A-4147-A177-3AD203B41FA5}">
                      <a16:colId xmlns:a16="http://schemas.microsoft.com/office/drawing/2014/main" val="4030155383"/>
                    </a:ext>
                  </a:extLst>
                </a:gridCol>
                <a:gridCol w="1088951">
                  <a:extLst>
                    <a:ext uri="{9D8B030D-6E8A-4147-A177-3AD203B41FA5}">
                      <a16:colId xmlns:a16="http://schemas.microsoft.com/office/drawing/2014/main" val="4012118090"/>
                    </a:ext>
                  </a:extLst>
                </a:gridCol>
              </a:tblGrid>
              <a:tr h="854713">
                <a:tc>
                  <a:txBody>
                    <a:bodyPr/>
                    <a:lstStyle/>
                    <a:p>
                      <a:pPr algn="l" rtl="0" fontAlgn="b"/>
                      <a:r>
                        <a:rPr lang="en-US" sz="1300" u="sng" strike="noStrike" dirty="0">
                          <a:effectLst/>
                        </a:rPr>
                        <a:t>Year </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none" strike="noStrike" dirty="0">
                          <a:effectLst/>
                        </a:rPr>
                        <a:t> Assessed </a:t>
                      </a:r>
                      <a:r>
                        <a:rPr lang="en-US" sz="1300" u="sng" strike="noStrike" dirty="0">
                          <a:effectLst/>
                        </a:rPr>
                        <a:t>Valuation</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sng" strike="noStrike" dirty="0">
                          <a:effectLst/>
                        </a:rPr>
                        <a:t>Rollback</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sng" strike="noStrike" dirty="0">
                          <a:effectLst/>
                        </a:rPr>
                        <a:t>Taxable Value</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sng" strike="noStrike" dirty="0">
                          <a:effectLst/>
                        </a:rPr>
                        <a:t>Tax Rate</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300" u="sng" strike="noStrike" dirty="0">
                          <a:effectLst/>
                        </a:rPr>
                        <a:t>Taxes</a:t>
                      </a:r>
                      <a:endParaRPr lang="en-US" sz="13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100" u="none" strike="noStrike" dirty="0">
                          <a:effectLst/>
                        </a:rPr>
                        <a:t>Yearly </a:t>
                      </a:r>
                      <a:r>
                        <a:rPr lang="en-US" sz="1100" u="sng" strike="noStrike" dirty="0">
                          <a:effectLst/>
                        </a:rPr>
                        <a:t>Difference</a:t>
                      </a:r>
                      <a:endParaRPr lang="en-US" sz="11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100" u="none" strike="noStrike" dirty="0">
                          <a:effectLst/>
                        </a:rPr>
                        <a:t>Monthly </a:t>
                      </a:r>
                      <a:r>
                        <a:rPr lang="en-US" sz="1100" u="sng" strike="noStrike" dirty="0">
                          <a:effectLst/>
                        </a:rPr>
                        <a:t>Difference</a:t>
                      </a:r>
                      <a:endParaRPr lang="en-US" sz="1100" b="1" i="0" u="sng" strike="noStrike" dirty="0">
                        <a:solidFill>
                          <a:srgbClr val="000000"/>
                        </a:solidFill>
                        <a:effectLst/>
                        <a:latin typeface="Arial" panose="020B0604020202020204" pitchFamily="34" charset="0"/>
                      </a:endParaRPr>
                    </a:p>
                  </a:txBody>
                  <a:tcPr marL="8736" marR="8736" marT="8736" marB="0" anchor="b">
                    <a:solidFill>
                      <a:srgbClr val="CD7B03"/>
                    </a:solidFill>
                  </a:tcPr>
                </a:tc>
                <a:extLst>
                  <a:ext uri="{0D108BD9-81ED-4DB2-BD59-A6C34878D82A}">
                    <a16:rowId xmlns:a16="http://schemas.microsoft.com/office/drawing/2014/main" val="4040605532"/>
                  </a:ext>
                </a:extLst>
              </a:tr>
              <a:tr h="368766">
                <a:tc>
                  <a:txBody>
                    <a:bodyPr/>
                    <a:lstStyle/>
                    <a:p>
                      <a:pPr algn="l" rtl="0" fontAlgn="b"/>
                      <a:r>
                        <a:rPr lang="en-US" sz="1200" b="1" i="0" u="none" strike="noStrike" baseline="0" dirty="0">
                          <a:effectLst/>
                        </a:rPr>
                        <a:t>09/10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45.5893%</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45,589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9.86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450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15.00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1.25</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4161427792"/>
                  </a:ext>
                </a:extLst>
              </a:tr>
              <a:tr h="368766">
                <a:tc>
                  <a:txBody>
                    <a:bodyPr/>
                    <a:lstStyle/>
                    <a:p>
                      <a:pPr algn="just" rtl="0" fontAlgn="b"/>
                      <a:r>
                        <a:rPr lang="en-US" sz="1200" b="1" i="0" u="none" strike="noStrike" baseline="0" dirty="0">
                          <a:effectLst/>
                        </a:rPr>
                        <a:t>10/11</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46.9094%</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46,909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9.86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463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13.00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1.08</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1517014170"/>
                  </a:ext>
                </a:extLst>
              </a:tr>
              <a:tr h="368766">
                <a:tc>
                  <a:txBody>
                    <a:bodyPr/>
                    <a:lstStyle/>
                    <a:p>
                      <a:pPr algn="just" rtl="0" fontAlgn="b"/>
                      <a:r>
                        <a:rPr lang="en-US" sz="1200" b="1" i="0" u="none" strike="noStrike" baseline="0" dirty="0">
                          <a:effectLst/>
                        </a:rPr>
                        <a:t>11/12</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48.5299%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48,530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9.80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476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13.00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1.08</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616658218"/>
                  </a:ext>
                </a:extLst>
              </a:tr>
              <a:tr h="368766">
                <a:tc>
                  <a:txBody>
                    <a:bodyPr/>
                    <a:lstStyle/>
                    <a:p>
                      <a:pPr algn="just" rtl="0" fontAlgn="b"/>
                      <a:r>
                        <a:rPr lang="en-US" sz="1200" b="1" i="0" u="none" strike="noStrike" baseline="0" dirty="0">
                          <a:effectLst/>
                        </a:rPr>
                        <a:t>12/13</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50.7518%</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50,752</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9.80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497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21.00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1.75</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88319153"/>
                  </a:ext>
                </a:extLst>
              </a:tr>
              <a:tr h="368766">
                <a:tc>
                  <a:txBody>
                    <a:bodyPr/>
                    <a:lstStyle/>
                    <a:p>
                      <a:pPr algn="just" rtl="0" fontAlgn="b"/>
                      <a:r>
                        <a:rPr lang="en-US" sz="1200" b="1" i="0" u="none" strike="noStrike" baseline="0" dirty="0">
                          <a:effectLst/>
                        </a:rPr>
                        <a:t>13/14</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52.8166%</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52,817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9.75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515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18.00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1.50</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671070631"/>
                  </a:ext>
                </a:extLst>
              </a:tr>
              <a:tr h="368766">
                <a:tc>
                  <a:txBody>
                    <a:bodyPr/>
                    <a:lstStyle/>
                    <a:p>
                      <a:pPr algn="just" rtl="0" fontAlgn="b"/>
                      <a:r>
                        <a:rPr lang="en-US" sz="1200" b="1" i="0" u="none" strike="noStrike" baseline="0" dirty="0">
                          <a:effectLst/>
                        </a:rPr>
                        <a:t>14/15</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54.4002%</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54,400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10.10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549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34.00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2.83</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3674827235"/>
                  </a:ext>
                </a:extLst>
              </a:tr>
              <a:tr h="368766">
                <a:tc>
                  <a:txBody>
                    <a:bodyPr/>
                    <a:lstStyle/>
                    <a:p>
                      <a:pPr algn="just" rtl="0" fontAlgn="b"/>
                      <a:r>
                        <a:rPr lang="en-US" sz="1200" b="1" i="0" u="none" strike="noStrike" baseline="0" dirty="0">
                          <a:effectLst/>
                        </a:rPr>
                        <a:t>15/16</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55.7335%</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55,734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10.10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563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14.00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1.17</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1751615310"/>
                  </a:ext>
                </a:extLst>
              </a:tr>
              <a:tr h="368766">
                <a:tc>
                  <a:txBody>
                    <a:bodyPr/>
                    <a:lstStyle/>
                    <a:p>
                      <a:pPr algn="just" rtl="0" fontAlgn="b"/>
                      <a:r>
                        <a:rPr lang="en-US" sz="1200" b="1" i="0" u="none" strike="noStrike" baseline="0" dirty="0">
                          <a:effectLst/>
                        </a:rPr>
                        <a:t>16/17</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55.6259%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55,626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(7.00)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-0.58</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4248277387"/>
                  </a:ext>
                </a:extLst>
              </a:tr>
              <a:tr h="368766">
                <a:tc>
                  <a:txBody>
                    <a:bodyPr/>
                    <a:lstStyle/>
                    <a:p>
                      <a:pPr algn="just" rtl="0" fontAlgn="b"/>
                      <a:r>
                        <a:rPr lang="en-US" sz="1200" b="1" i="0" u="none" strike="noStrike" baseline="0" dirty="0">
                          <a:effectLst/>
                        </a:rPr>
                        <a:t>17/18</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56.9391%</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56,939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569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13.00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1.08</a:t>
                      </a:r>
                      <a:endParaRPr lang="en-US" sz="1200" b="1" i="0" u="none" strike="noStrike" baseline="0" dirty="0">
                        <a:solidFill>
                          <a:srgbClr val="000000"/>
                        </a:solidFill>
                        <a:effectLst/>
                        <a:latin typeface="Calibri" panose="020F0502020204030204" pitchFamily="34" charset="0"/>
                      </a:endParaRPr>
                    </a:p>
                  </a:txBody>
                  <a:tcPr marL="8736" marR="8736" marT="8736" marB="0" anchor="b">
                    <a:solidFill>
                      <a:srgbClr val="CD7B03"/>
                    </a:solidFill>
                  </a:tcPr>
                </a:tc>
                <a:extLst>
                  <a:ext uri="{0D108BD9-81ED-4DB2-BD59-A6C34878D82A}">
                    <a16:rowId xmlns:a16="http://schemas.microsoft.com/office/drawing/2014/main" val="1389291269"/>
                  </a:ext>
                </a:extLst>
              </a:tr>
              <a:tr h="368766">
                <a:tc>
                  <a:txBody>
                    <a:bodyPr/>
                    <a:lstStyle/>
                    <a:p>
                      <a:pPr algn="just" rtl="0" fontAlgn="b"/>
                      <a:r>
                        <a:rPr lang="en-US" sz="1200" b="1" i="0" u="none" strike="noStrike" baseline="0" dirty="0">
                          <a:effectLst/>
                        </a:rPr>
                        <a:t>18/19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100,000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55.6209%</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55,621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10.00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           556 </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rtl="0" fontAlgn="b"/>
                      <a:r>
                        <a:rPr lang="en-US" sz="1200" b="1" i="0" u="none" strike="noStrike" baseline="0" dirty="0">
                          <a:effectLst/>
                        </a:rPr>
                        <a:t>(13.00)</a:t>
                      </a:r>
                      <a:endParaRPr lang="en-US" sz="1200" b="1" i="0" u="none" strike="noStrike" baseline="0" dirty="0">
                        <a:solidFill>
                          <a:srgbClr val="000000"/>
                        </a:solidFill>
                        <a:effectLst/>
                        <a:latin typeface="Arial" panose="020B0604020202020204" pitchFamily="34" charset="0"/>
                      </a:endParaRPr>
                    </a:p>
                  </a:txBody>
                  <a:tcPr marL="8736" marR="8736" marT="8736" marB="0" anchor="b">
                    <a:solidFill>
                      <a:srgbClr val="CD7B03"/>
                    </a:solidFill>
                  </a:tcPr>
                </a:tc>
                <a:tc>
                  <a:txBody>
                    <a:bodyPr/>
                    <a:lstStyle/>
                    <a:p>
                      <a:pPr algn="r" fontAlgn="b"/>
                      <a:r>
                        <a:rPr lang="en-US" sz="1200" b="1" i="0" u="none" strike="noStrike" baseline="0" dirty="0">
                          <a:effectLst/>
                        </a:rPr>
                        <a:t>-1.08</a:t>
                      </a:r>
                    </a:p>
                  </a:txBody>
                  <a:tcPr marL="8736" marR="8736" marT="8736" marB="0" anchor="b">
                    <a:solidFill>
                      <a:srgbClr val="CD7B03"/>
                    </a:solidFill>
                  </a:tcPr>
                </a:tc>
                <a:extLst>
                  <a:ext uri="{0D108BD9-81ED-4DB2-BD59-A6C34878D82A}">
                    <a16:rowId xmlns:a16="http://schemas.microsoft.com/office/drawing/2014/main" val="3271889531"/>
                  </a:ext>
                </a:extLst>
              </a:tr>
              <a:tr h="368766">
                <a:tc>
                  <a:txBody>
                    <a:bodyPr/>
                    <a:lstStyle/>
                    <a:p>
                      <a:pPr algn="just" rtl="0" fontAlgn="b"/>
                      <a:r>
                        <a:rPr lang="en-US" sz="1200" b="1" i="0" u="none" strike="noStrike" baseline="0" dirty="0">
                          <a:solidFill>
                            <a:srgbClr val="000000"/>
                          </a:solidFill>
                          <a:effectLst/>
                          <a:latin typeface="Arial" panose="020B0604020202020204" pitchFamily="34" charset="0"/>
                        </a:rPr>
                        <a:t>19/20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100,000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56.9180%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56,918</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10.00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569</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13.00</a:t>
                      </a:r>
                    </a:p>
                  </a:txBody>
                  <a:tcPr marL="8736" marR="8736" marT="8736" marB="0" anchor="b">
                    <a:solidFill>
                      <a:srgbClr val="CD7B03"/>
                    </a:solidFill>
                  </a:tcPr>
                </a:tc>
                <a:tc>
                  <a:txBody>
                    <a:bodyPr/>
                    <a:lstStyle/>
                    <a:p>
                      <a:pPr algn="r" fontAlgn="b"/>
                      <a:r>
                        <a:rPr lang="en-US" sz="1200" b="1" i="0" u="none" strike="noStrike" baseline="0" dirty="0">
                          <a:effectLst/>
                        </a:rPr>
                        <a:t>1.08</a:t>
                      </a:r>
                    </a:p>
                  </a:txBody>
                  <a:tcPr marL="8736" marR="8736" marT="8736" marB="0" anchor="b">
                    <a:solidFill>
                      <a:srgbClr val="CD7B03"/>
                    </a:solidFill>
                  </a:tcPr>
                </a:tc>
                <a:extLst>
                  <a:ext uri="{0D108BD9-81ED-4DB2-BD59-A6C34878D82A}">
                    <a16:rowId xmlns:a16="http://schemas.microsoft.com/office/drawing/2014/main" val="2900366441"/>
                  </a:ext>
                </a:extLst>
              </a:tr>
              <a:tr h="368766">
                <a:tc>
                  <a:txBody>
                    <a:bodyPr/>
                    <a:lstStyle/>
                    <a:p>
                      <a:pPr algn="just" rtl="0" fontAlgn="b"/>
                      <a:r>
                        <a:rPr lang="en-US" sz="1200" b="1" i="0" u="none" strike="noStrike" baseline="0" dirty="0">
                          <a:solidFill>
                            <a:srgbClr val="000000"/>
                          </a:solidFill>
                          <a:effectLst/>
                          <a:latin typeface="Arial" panose="020B0604020202020204" pitchFamily="34" charset="0"/>
                        </a:rPr>
                        <a:t>20/21</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100,000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55.0743%</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55,074</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10.00</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551</a:t>
                      </a:r>
                    </a:p>
                  </a:txBody>
                  <a:tcPr marL="8736" marR="8736" marT="8736" marB="0" anchor="b">
                    <a:solidFill>
                      <a:srgbClr val="CD7B03"/>
                    </a:solidFill>
                  </a:tcPr>
                </a:tc>
                <a:tc>
                  <a:txBody>
                    <a:bodyPr/>
                    <a:lstStyle/>
                    <a:p>
                      <a:pPr algn="r" rtl="0" fontAlgn="b"/>
                      <a:r>
                        <a:rPr lang="en-US" sz="1200" b="1" i="0" u="none" strike="noStrike" baseline="0" dirty="0">
                          <a:solidFill>
                            <a:srgbClr val="000000"/>
                          </a:solidFill>
                          <a:effectLst/>
                          <a:latin typeface="Arial" panose="020B0604020202020204" pitchFamily="34" charset="0"/>
                        </a:rPr>
                        <a:t>-18.00</a:t>
                      </a:r>
                    </a:p>
                  </a:txBody>
                  <a:tcPr marL="8736" marR="8736" marT="8736" marB="0" anchor="b">
                    <a:solidFill>
                      <a:srgbClr val="CD7B03"/>
                    </a:solidFill>
                  </a:tcPr>
                </a:tc>
                <a:tc>
                  <a:txBody>
                    <a:bodyPr/>
                    <a:lstStyle/>
                    <a:p>
                      <a:pPr algn="r" fontAlgn="b"/>
                      <a:r>
                        <a:rPr lang="en-US" sz="1200" b="1" i="0" u="none" strike="noStrike" baseline="0" dirty="0">
                          <a:effectLst/>
                        </a:rPr>
                        <a:t>-1.50</a:t>
                      </a:r>
                    </a:p>
                  </a:txBody>
                  <a:tcPr marL="8736" marR="8736" marT="8736" marB="0" anchor="b">
                    <a:solidFill>
                      <a:srgbClr val="CD7B03"/>
                    </a:solidFill>
                  </a:tcPr>
                </a:tc>
                <a:extLst>
                  <a:ext uri="{0D108BD9-81ED-4DB2-BD59-A6C34878D82A}">
                    <a16:rowId xmlns:a16="http://schemas.microsoft.com/office/drawing/2014/main" val="21353814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FC18C0D-3C4A-4520-A9A6-E13DEA6AC146}" type="slidenum">
              <a:rPr lang="en-US" sz="1200" smtClean="0"/>
              <a:pPr>
                <a:defRPr/>
              </a:pPr>
              <a:t>16</a:t>
            </a:fld>
            <a:endParaRPr lang="en-US" sz="1200" dirty="0"/>
          </a:p>
        </p:txBody>
      </p:sp>
      <p:sp>
        <p:nvSpPr>
          <p:cNvPr id="3" name="Rectangle 2"/>
          <p:cNvSpPr/>
          <p:nvPr/>
        </p:nvSpPr>
        <p:spPr>
          <a:xfrm>
            <a:off x="990600" y="394157"/>
            <a:ext cx="7010400" cy="369332"/>
          </a:xfrm>
          <a:prstGeom prst="rect">
            <a:avLst/>
          </a:prstGeo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wrap="square">
            <a:spAutoFit/>
          </a:bodyPr>
          <a:lstStyle/>
          <a:p>
            <a:pPr algn="ctr"/>
            <a:r>
              <a:rPr lang="en-US" sz="1800" b="1" dirty="0"/>
              <a:t>City of West Burlington Commercial Property Taxes</a:t>
            </a:r>
          </a:p>
        </p:txBody>
      </p:sp>
      <p:sp>
        <p:nvSpPr>
          <p:cNvPr id="5" name="Rectangle 4"/>
          <p:cNvSpPr/>
          <p:nvPr/>
        </p:nvSpPr>
        <p:spPr>
          <a:xfrm>
            <a:off x="858932" y="914400"/>
            <a:ext cx="7599267" cy="584775"/>
          </a:xfrm>
          <a:prstGeom prst="rect">
            <a:avLst/>
          </a:prstGeom>
        </p:spPr>
        <p:txBody>
          <a:bodyPr wrap="square">
            <a:spAutoFit/>
          </a:bodyPr>
          <a:lstStyle/>
          <a:p>
            <a:r>
              <a:rPr lang="en-US" sz="1400" b="1" dirty="0"/>
              <a:t>Listed below are examples of what a commercial property with an assessed value of $1,000,000 would pay in property taxes to the City of West Burlington</a:t>
            </a:r>
            <a:r>
              <a:rPr lang="en-US" sz="1800" b="1" dirty="0"/>
              <a:t>.</a:t>
            </a:r>
          </a:p>
        </p:txBody>
      </p:sp>
      <p:graphicFrame>
        <p:nvGraphicFramePr>
          <p:cNvPr id="7" name="Table 6"/>
          <p:cNvGraphicFramePr>
            <a:graphicFrameLocks noGrp="1"/>
          </p:cNvGraphicFramePr>
          <p:nvPr>
            <p:extLst>
              <p:ext uri="{D42A27DB-BD31-4B8C-83A1-F6EECF244321}">
                <p14:modId xmlns:p14="http://schemas.microsoft.com/office/powerpoint/2010/main" val="3607058080"/>
              </p:ext>
            </p:extLst>
          </p:nvPr>
        </p:nvGraphicFramePr>
        <p:xfrm>
          <a:off x="858933" y="1316256"/>
          <a:ext cx="7772400" cy="4445142"/>
        </p:xfrm>
        <a:graphic>
          <a:graphicData uri="http://schemas.openxmlformats.org/drawingml/2006/table">
            <a:tbl>
              <a:tblPr/>
              <a:tblGrid>
                <a:gridCol w="692078">
                  <a:extLst>
                    <a:ext uri="{9D8B030D-6E8A-4147-A177-3AD203B41FA5}">
                      <a16:colId xmlns:a16="http://schemas.microsoft.com/office/drawing/2014/main" val="20000"/>
                    </a:ext>
                  </a:extLst>
                </a:gridCol>
                <a:gridCol w="1102198">
                  <a:extLst>
                    <a:ext uri="{9D8B030D-6E8A-4147-A177-3AD203B41FA5}">
                      <a16:colId xmlns:a16="http://schemas.microsoft.com/office/drawing/2014/main" val="20001"/>
                    </a:ext>
                  </a:extLst>
                </a:gridCol>
                <a:gridCol w="1386485">
                  <a:extLst>
                    <a:ext uri="{9D8B030D-6E8A-4147-A177-3AD203B41FA5}">
                      <a16:colId xmlns:a16="http://schemas.microsoft.com/office/drawing/2014/main" val="20002"/>
                    </a:ext>
                  </a:extLst>
                </a:gridCol>
                <a:gridCol w="1304927">
                  <a:extLst>
                    <a:ext uri="{9D8B030D-6E8A-4147-A177-3AD203B41FA5}">
                      <a16:colId xmlns:a16="http://schemas.microsoft.com/office/drawing/2014/main" val="20003"/>
                    </a:ext>
                  </a:extLst>
                </a:gridCol>
                <a:gridCol w="1223370">
                  <a:extLst>
                    <a:ext uri="{9D8B030D-6E8A-4147-A177-3AD203B41FA5}">
                      <a16:colId xmlns:a16="http://schemas.microsoft.com/office/drawing/2014/main" val="20004"/>
                    </a:ext>
                  </a:extLst>
                </a:gridCol>
                <a:gridCol w="978696">
                  <a:extLst>
                    <a:ext uri="{9D8B030D-6E8A-4147-A177-3AD203B41FA5}">
                      <a16:colId xmlns:a16="http://schemas.microsoft.com/office/drawing/2014/main" val="20005"/>
                    </a:ext>
                  </a:extLst>
                </a:gridCol>
                <a:gridCol w="1084646">
                  <a:extLst>
                    <a:ext uri="{9D8B030D-6E8A-4147-A177-3AD203B41FA5}">
                      <a16:colId xmlns:a16="http://schemas.microsoft.com/office/drawing/2014/main" val="20006"/>
                    </a:ext>
                  </a:extLst>
                </a:gridCol>
              </a:tblGrid>
              <a:tr h="291873">
                <a:tc>
                  <a:txBody>
                    <a:bodyPr/>
                    <a:lstStyle/>
                    <a:p>
                      <a:pPr algn="l" fontAlgn="b"/>
                      <a:endParaRPr lang="en-US" sz="1100" b="0" i="0" u="none" strike="noStrike" dirty="0">
                        <a:solidFill>
                          <a:srgbClr val="000000"/>
                        </a:solidFill>
                        <a:latin typeface="Calibri"/>
                      </a:endParaRPr>
                    </a:p>
                  </a:txBody>
                  <a:tcPr marL="7620" marR="7620" marT="7620" marB="0" anchor="b">
                    <a:lnL>
                      <a:noFill/>
                    </a:lnL>
                    <a:lnR>
                      <a:noFill/>
                    </a:lnR>
                    <a:lnT>
                      <a:noFill/>
                    </a:lnT>
                    <a:lnB>
                      <a:noFill/>
                    </a:lnB>
                  </a:tcPr>
                </a:tc>
                <a:tc>
                  <a:txBody>
                    <a:bodyPr/>
                    <a:lstStyle/>
                    <a:p>
                      <a:pPr algn="r" rtl="0" fontAlgn="b"/>
                      <a:r>
                        <a:rPr lang="en-US" sz="1200" b="1" i="0" u="none" strike="noStrike" dirty="0">
                          <a:solidFill>
                            <a:srgbClr val="000000"/>
                          </a:solidFill>
                          <a:latin typeface="Arial"/>
                        </a:rPr>
                        <a:t>Assessed</a:t>
                      </a:r>
                    </a:p>
                  </a:txBody>
                  <a:tcPr marL="7620" marR="7620" marT="7620" marB="0" anchor="b">
                    <a:lnL>
                      <a:noFill/>
                    </a:lnL>
                    <a:lnR>
                      <a:noFill/>
                    </a:lnR>
                    <a:lnT>
                      <a:noFill/>
                    </a:lnT>
                    <a:lnB>
                      <a:noFill/>
                    </a:lnB>
                  </a:tcPr>
                </a:tc>
                <a:tc>
                  <a:txBody>
                    <a:bodyPr/>
                    <a:lstStyle/>
                    <a:p>
                      <a:pPr algn="r" rtl="0" fontAlgn="b"/>
                      <a:endParaRPr lang="en-US" sz="12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r>
                        <a:rPr lang="en-US" sz="1200" b="1" i="0" u="none" strike="noStrike" dirty="0">
                          <a:solidFill>
                            <a:srgbClr val="000000"/>
                          </a:solidFill>
                          <a:latin typeface="Arial"/>
                        </a:rPr>
                        <a:t>Taxable</a:t>
                      </a:r>
                    </a:p>
                  </a:txBody>
                  <a:tcPr marL="7620" marR="7620" marT="7620" marB="0" anchor="b">
                    <a:lnL>
                      <a:noFill/>
                    </a:lnL>
                    <a:lnR>
                      <a:noFill/>
                    </a:lnR>
                    <a:lnT>
                      <a:noFill/>
                    </a:lnT>
                    <a:lnB>
                      <a:noFill/>
                    </a:lnB>
                  </a:tcPr>
                </a:tc>
                <a:tc>
                  <a:txBody>
                    <a:bodyPr/>
                    <a:lstStyle/>
                    <a:p>
                      <a:pPr algn="r" rtl="0" fontAlgn="b"/>
                      <a:endParaRPr lang="en-US" sz="12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endParaRPr lang="en-US" sz="1200" b="0" i="0" u="none" strike="noStrike" dirty="0">
                        <a:solidFill>
                          <a:srgbClr val="000000"/>
                        </a:solidFill>
                        <a:latin typeface="Arial"/>
                      </a:endParaRPr>
                    </a:p>
                  </a:txBody>
                  <a:tcPr marL="7620" marR="7620" marT="7620" marB="0" anchor="b">
                    <a:lnL>
                      <a:noFill/>
                    </a:lnL>
                    <a:lnR>
                      <a:noFill/>
                    </a:lnR>
                    <a:lnT>
                      <a:noFill/>
                    </a:lnT>
                    <a:lnB>
                      <a:noFill/>
                    </a:lnB>
                  </a:tcPr>
                </a:tc>
                <a:tc>
                  <a:txBody>
                    <a:bodyPr/>
                    <a:lstStyle/>
                    <a:p>
                      <a:pPr algn="r" rtl="0" fontAlgn="b"/>
                      <a:r>
                        <a:rPr lang="en-US" sz="1200" b="1" i="0" u="none" strike="noStrike" dirty="0">
                          <a:solidFill>
                            <a:srgbClr val="000000"/>
                          </a:solidFill>
                          <a:latin typeface="Arial"/>
                        </a:rPr>
                        <a:t>Yearly</a:t>
                      </a:r>
                    </a:p>
                  </a:txBody>
                  <a:tcPr marL="7620" marR="7620" marT="7620" marB="0" anchor="b">
                    <a:lnL>
                      <a:noFill/>
                    </a:lnL>
                    <a:lnR>
                      <a:noFill/>
                    </a:lnR>
                    <a:lnT>
                      <a:noFill/>
                    </a:lnT>
                    <a:lnB>
                      <a:noFill/>
                    </a:lnB>
                  </a:tcPr>
                </a:tc>
                <a:extLst>
                  <a:ext uri="{0D108BD9-81ED-4DB2-BD59-A6C34878D82A}">
                    <a16:rowId xmlns:a16="http://schemas.microsoft.com/office/drawing/2014/main" val="10000"/>
                  </a:ext>
                </a:extLst>
              </a:tr>
              <a:tr h="243231">
                <a:tc>
                  <a:txBody>
                    <a:bodyPr/>
                    <a:lstStyle/>
                    <a:p>
                      <a:pPr algn="l" rtl="0" fontAlgn="b"/>
                      <a:r>
                        <a:rPr lang="en-US" sz="1200" b="1" i="0" u="sng" strike="noStrike" dirty="0">
                          <a:solidFill>
                            <a:srgbClr val="000000"/>
                          </a:solidFill>
                          <a:latin typeface="Arial"/>
                        </a:rPr>
                        <a:t>Year</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Valuation</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Rollback</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Value</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Tax</a:t>
                      </a:r>
                      <a:r>
                        <a:rPr lang="en-US" sz="1200" b="1" i="0" u="none" strike="noStrike" dirty="0">
                          <a:solidFill>
                            <a:srgbClr val="000000"/>
                          </a:solidFill>
                          <a:latin typeface="Arial"/>
                        </a:rPr>
                        <a:t> </a:t>
                      </a:r>
                      <a:r>
                        <a:rPr lang="en-US" sz="1200" b="1" i="0" u="sng" strike="noStrike" dirty="0">
                          <a:solidFill>
                            <a:srgbClr val="000000"/>
                          </a:solidFill>
                          <a:latin typeface="Arial"/>
                        </a:rPr>
                        <a:t>Rate</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Taxes</a:t>
                      </a:r>
                    </a:p>
                  </a:txBody>
                  <a:tcPr marL="7620" marR="7620" marT="7620" marB="0" anchor="b">
                    <a:lnL>
                      <a:noFill/>
                    </a:lnL>
                    <a:lnR>
                      <a:noFill/>
                    </a:lnR>
                    <a:lnT>
                      <a:noFill/>
                    </a:lnT>
                    <a:lnB>
                      <a:noFill/>
                    </a:lnB>
                  </a:tcPr>
                </a:tc>
                <a:tc>
                  <a:txBody>
                    <a:bodyPr/>
                    <a:lstStyle/>
                    <a:p>
                      <a:pPr algn="r" rtl="0" fontAlgn="b"/>
                      <a:r>
                        <a:rPr lang="en-US" sz="1200" b="1" i="0" u="sng" strike="noStrike" dirty="0">
                          <a:solidFill>
                            <a:srgbClr val="000000"/>
                          </a:solidFill>
                          <a:latin typeface="Arial"/>
                        </a:rPr>
                        <a:t>Difference</a:t>
                      </a:r>
                    </a:p>
                  </a:txBody>
                  <a:tcPr marL="7620" marR="7620" marT="7620" marB="0" anchor="b">
                    <a:lnL>
                      <a:noFill/>
                    </a:lnL>
                    <a:lnR>
                      <a:noFill/>
                    </a:lnR>
                    <a:lnT>
                      <a:noFill/>
                    </a:lnT>
                    <a:lnB>
                      <a:noFill/>
                    </a:lnB>
                  </a:tcPr>
                </a:tc>
                <a:extLst>
                  <a:ext uri="{0D108BD9-81ED-4DB2-BD59-A6C34878D82A}">
                    <a16:rowId xmlns:a16="http://schemas.microsoft.com/office/drawing/2014/main" val="10001"/>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10/11</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9.86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9,860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10005"/>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11/12</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9.80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9,800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-60</a:t>
                      </a:r>
                    </a:p>
                  </a:txBody>
                  <a:tcPr marL="9525" marR="9525" marT="9525" marB="0" anchor="b">
                    <a:lnL>
                      <a:noFill/>
                    </a:lnL>
                    <a:lnR>
                      <a:noFill/>
                    </a:lnR>
                    <a:lnT>
                      <a:noFill/>
                    </a:lnT>
                    <a:lnB>
                      <a:noFill/>
                    </a:lnB>
                    <a:noFill/>
                  </a:tcPr>
                </a:tc>
                <a:extLst>
                  <a:ext uri="{0D108BD9-81ED-4DB2-BD59-A6C34878D82A}">
                    <a16:rowId xmlns:a16="http://schemas.microsoft.com/office/drawing/2014/main" val="10006"/>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12/13</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9.80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9,800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10007"/>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13/14</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9.75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9,750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-50</a:t>
                      </a:r>
                    </a:p>
                  </a:txBody>
                  <a:tcPr marL="9525" marR="9525" marT="9525" marB="0" anchor="b">
                    <a:lnL>
                      <a:noFill/>
                    </a:lnL>
                    <a:lnR>
                      <a:noFill/>
                    </a:lnR>
                    <a:lnT>
                      <a:noFill/>
                    </a:lnT>
                    <a:lnB>
                      <a:noFill/>
                    </a:lnB>
                    <a:noFill/>
                  </a:tcPr>
                </a:tc>
                <a:extLst>
                  <a:ext uri="{0D108BD9-81ED-4DB2-BD59-A6C34878D82A}">
                    <a16:rowId xmlns:a16="http://schemas.microsoft.com/office/drawing/2014/main" val="10008"/>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14/15</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95.00%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950,000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10.10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9,595</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-155</a:t>
                      </a:r>
                    </a:p>
                  </a:txBody>
                  <a:tcPr marL="9525" marR="9525" marT="9525" marB="0" anchor="b">
                    <a:lnL>
                      <a:noFill/>
                    </a:lnL>
                    <a:lnR>
                      <a:noFill/>
                    </a:lnR>
                    <a:lnT>
                      <a:noFill/>
                    </a:lnT>
                    <a:lnB>
                      <a:noFill/>
                    </a:lnB>
                    <a:noFill/>
                  </a:tcPr>
                </a:tc>
                <a:extLst>
                  <a:ext uri="{0D108BD9-81ED-4DB2-BD59-A6C34878D82A}">
                    <a16:rowId xmlns:a16="http://schemas.microsoft.com/office/drawing/2014/main" val="10009"/>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15/16</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10.10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9,090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-505</a:t>
                      </a:r>
                    </a:p>
                  </a:txBody>
                  <a:tcPr marL="9525" marR="9525" marT="9525" marB="0" anchor="b">
                    <a:lnL>
                      <a:noFill/>
                    </a:lnL>
                    <a:lnR>
                      <a:noFill/>
                    </a:lnR>
                    <a:lnT>
                      <a:noFill/>
                    </a:lnT>
                    <a:lnB>
                      <a:noFill/>
                    </a:lnB>
                    <a:noFill/>
                  </a:tcPr>
                </a:tc>
                <a:extLst>
                  <a:ext uri="{0D108BD9-81ED-4DB2-BD59-A6C34878D82A}">
                    <a16:rowId xmlns:a16="http://schemas.microsoft.com/office/drawing/2014/main" val="10010"/>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16/17</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10.00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rtl="0" fontAlgn="b"/>
                      <a:r>
                        <a:rPr lang="en-US" sz="1200" b="1" i="0" u="none" strike="noStrike" baseline="0" dirty="0">
                          <a:solidFill>
                            <a:srgbClr val="000000"/>
                          </a:solidFill>
                          <a:effectLst/>
                          <a:latin typeface="Arial" panose="020B0604020202020204" pitchFamily="34" charset="0"/>
                        </a:rPr>
                        <a:t>-90</a:t>
                      </a:r>
                    </a:p>
                  </a:txBody>
                  <a:tcPr marL="9525" marR="9525" marT="9525" marB="0" anchor="b">
                    <a:lnL>
                      <a:noFill/>
                    </a:lnL>
                    <a:lnR>
                      <a:noFill/>
                    </a:lnR>
                    <a:lnT>
                      <a:noFill/>
                    </a:lnT>
                    <a:lnB>
                      <a:noFill/>
                    </a:lnB>
                    <a:noFill/>
                  </a:tcPr>
                </a:tc>
                <a:extLst>
                  <a:ext uri="{0D108BD9-81ED-4DB2-BD59-A6C34878D82A}">
                    <a16:rowId xmlns:a16="http://schemas.microsoft.com/office/drawing/2014/main" val="10011"/>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17/18</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10.00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200" b="1" i="0" u="none" strike="noStrike" baseline="0" dirty="0">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10012"/>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18/19</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             10.00 </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200" b="1" i="0" u="none" strike="noStrike" baseline="0" dirty="0">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526734743"/>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19/20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200" b="1" i="0" u="none" strike="noStrike" baseline="0" dirty="0">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3577369892"/>
                  </a:ext>
                </a:extLst>
              </a:tr>
              <a:tr h="355458">
                <a:tc>
                  <a:txBody>
                    <a:bodyPr/>
                    <a:lstStyle/>
                    <a:p>
                      <a:pPr algn="just" rtl="0" fontAlgn="b"/>
                      <a:r>
                        <a:rPr lang="en-US" sz="1200" b="1" i="0" u="none" strike="noStrike" baseline="0" dirty="0">
                          <a:solidFill>
                            <a:srgbClr val="000000"/>
                          </a:solidFill>
                          <a:effectLst/>
                          <a:latin typeface="Arial" panose="020B0604020202020204" pitchFamily="34" charset="0"/>
                        </a:rPr>
                        <a:t>20/21</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cs typeface="Arial" panose="020B0604020202020204" pitchFamily="34" charset="0"/>
                        </a:rPr>
                        <a:t>90.00%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10.00</a:t>
                      </a:r>
                    </a:p>
                  </a:txBody>
                  <a:tcPr marL="9525" marR="9525" marT="9525" marB="0" anchor="b">
                    <a:lnL>
                      <a:noFill/>
                    </a:lnL>
                    <a:lnR>
                      <a:noFill/>
                    </a:lnR>
                    <a:lnT>
                      <a:noFill/>
                    </a:lnT>
                    <a:lnB>
                      <a:noFill/>
                    </a:lnB>
                  </a:tcPr>
                </a:tc>
                <a:tc>
                  <a:txBody>
                    <a:bodyPr/>
                    <a:lstStyle/>
                    <a:p>
                      <a:pPr algn="r" rtl="0" fontAlgn="b"/>
                      <a:r>
                        <a:rPr lang="en-US" sz="1200" b="1" i="0" u="none" strike="noStrike" baseline="0" dirty="0">
                          <a:solidFill>
                            <a:srgbClr val="000000"/>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200" b="1" i="0" u="none" strike="noStrike" baseline="0" dirty="0">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3634727849"/>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914400" y="0"/>
            <a:ext cx="7543800" cy="6858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eaLnBrk="1" hangingPunct="1">
              <a:defRPr/>
            </a:pPr>
            <a:r>
              <a:rPr lang="en-US" sz="2800" b="1" dirty="0">
                <a:solidFill>
                  <a:schemeClr val="tx1"/>
                </a:solidFill>
              </a:rPr>
              <a:t>Property Tax History</a:t>
            </a:r>
          </a:p>
        </p:txBody>
      </p:sp>
      <p:sp>
        <p:nvSpPr>
          <p:cNvPr id="8194" name="Slide Number Placeholder 5"/>
          <p:cNvSpPr>
            <a:spLocks noGrp="1"/>
          </p:cNvSpPr>
          <p:nvPr>
            <p:ph type="sldNum" sz="quarter" idx="12"/>
          </p:nvPr>
        </p:nvSpPr>
        <p:spPr>
          <a:xfrm>
            <a:off x="8534400" y="6400800"/>
            <a:ext cx="609600" cy="457200"/>
          </a:xfrm>
          <a:noFill/>
        </p:spPr>
        <p:txBody>
          <a:bodyPr>
            <a:normAutofit/>
          </a:bodyPr>
          <a:lstStyle/>
          <a:p>
            <a:fld id="{CDF14AC8-F8A0-4DDF-89F7-08B3C47525B6}" type="slidenum">
              <a:rPr lang="en-US" sz="1200" smtClean="0"/>
              <a:pPr/>
              <a:t>17</a:t>
            </a:fld>
            <a:endParaRPr lang="en-US" sz="1200" dirty="0"/>
          </a:p>
        </p:txBody>
      </p:sp>
      <p:graphicFrame>
        <p:nvGraphicFramePr>
          <p:cNvPr id="5" name="Table 4">
            <a:extLst>
              <a:ext uri="{FF2B5EF4-FFF2-40B4-BE49-F238E27FC236}">
                <a16:creationId xmlns:a16="http://schemas.microsoft.com/office/drawing/2014/main" id="{BF691840-DE6C-4A3C-83C5-2009B2152A78}"/>
              </a:ext>
            </a:extLst>
          </p:cNvPr>
          <p:cNvGraphicFramePr>
            <a:graphicFrameLocks noGrp="1"/>
          </p:cNvGraphicFramePr>
          <p:nvPr>
            <p:extLst>
              <p:ext uri="{D42A27DB-BD31-4B8C-83A1-F6EECF244321}">
                <p14:modId xmlns:p14="http://schemas.microsoft.com/office/powerpoint/2010/main" val="2862540931"/>
              </p:ext>
            </p:extLst>
          </p:nvPr>
        </p:nvGraphicFramePr>
        <p:xfrm>
          <a:off x="244643" y="571497"/>
          <a:ext cx="8594556" cy="5715005"/>
        </p:xfrm>
        <a:graphic>
          <a:graphicData uri="http://schemas.openxmlformats.org/drawingml/2006/table">
            <a:tbl>
              <a:tblPr>
                <a:tableStyleId>{5C22544A-7EE6-4342-B048-85BDC9FD1C3A}</a:tableStyleId>
              </a:tblPr>
              <a:tblGrid>
                <a:gridCol w="817275">
                  <a:extLst>
                    <a:ext uri="{9D8B030D-6E8A-4147-A177-3AD203B41FA5}">
                      <a16:colId xmlns:a16="http://schemas.microsoft.com/office/drawing/2014/main" val="2849198579"/>
                    </a:ext>
                  </a:extLst>
                </a:gridCol>
                <a:gridCol w="1186365">
                  <a:extLst>
                    <a:ext uri="{9D8B030D-6E8A-4147-A177-3AD203B41FA5}">
                      <a16:colId xmlns:a16="http://schemas.microsoft.com/office/drawing/2014/main" val="2031424429"/>
                    </a:ext>
                  </a:extLst>
                </a:gridCol>
                <a:gridCol w="1019394">
                  <a:extLst>
                    <a:ext uri="{9D8B030D-6E8A-4147-A177-3AD203B41FA5}">
                      <a16:colId xmlns:a16="http://schemas.microsoft.com/office/drawing/2014/main" val="3520929120"/>
                    </a:ext>
                  </a:extLst>
                </a:gridCol>
                <a:gridCol w="984242">
                  <a:extLst>
                    <a:ext uri="{9D8B030D-6E8A-4147-A177-3AD203B41FA5}">
                      <a16:colId xmlns:a16="http://schemas.microsoft.com/office/drawing/2014/main" val="966089"/>
                    </a:ext>
                  </a:extLst>
                </a:gridCol>
                <a:gridCol w="1107275">
                  <a:extLst>
                    <a:ext uri="{9D8B030D-6E8A-4147-A177-3AD203B41FA5}">
                      <a16:colId xmlns:a16="http://schemas.microsoft.com/office/drawing/2014/main" val="2949587446"/>
                    </a:ext>
                  </a:extLst>
                </a:gridCol>
                <a:gridCol w="861214">
                  <a:extLst>
                    <a:ext uri="{9D8B030D-6E8A-4147-A177-3AD203B41FA5}">
                      <a16:colId xmlns:a16="http://schemas.microsoft.com/office/drawing/2014/main" val="1228764264"/>
                    </a:ext>
                  </a:extLst>
                </a:gridCol>
                <a:gridCol w="940305">
                  <a:extLst>
                    <a:ext uri="{9D8B030D-6E8A-4147-A177-3AD203B41FA5}">
                      <a16:colId xmlns:a16="http://schemas.microsoft.com/office/drawing/2014/main" val="2284199776"/>
                    </a:ext>
                  </a:extLst>
                </a:gridCol>
                <a:gridCol w="843637">
                  <a:extLst>
                    <a:ext uri="{9D8B030D-6E8A-4147-A177-3AD203B41FA5}">
                      <a16:colId xmlns:a16="http://schemas.microsoft.com/office/drawing/2014/main" val="2937197986"/>
                    </a:ext>
                  </a:extLst>
                </a:gridCol>
                <a:gridCol w="834849">
                  <a:extLst>
                    <a:ext uri="{9D8B030D-6E8A-4147-A177-3AD203B41FA5}">
                      <a16:colId xmlns:a16="http://schemas.microsoft.com/office/drawing/2014/main" val="532481193"/>
                    </a:ext>
                  </a:extLst>
                </a:gridCol>
              </a:tblGrid>
              <a:tr h="479275">
                <a:tc gridSpan="9">
                  <a:txBody>
                    <a:bodyPr/>
                    <a:lstStyle/>
                    <a:p>
                      <a:pPr algn="ctr" fontAlgn="b"/>
                      <a:r>
                        <a:rPr lang="en-US" sz="1400" b="1" u="none" strike="noStrike" dirty="0">
                          <a:effectLst/>
                        </a:rPr>
                        <a:t>City of West Burlington</a:t>
                      </a:r>
                      <a:endParaRPr lang="en-US" sz="1400" b="1" i="0" u="none" strike="noStrike" dirty="0">
                        <a:effectLst/>
                        <a:latin typeface="Arial" panose="020B0604020202020204" pitchFamily="34" charset="0"/>
                      </a:endParaRPr>
                    </a:p>
                  </a:txBody>
                  <a:tcPr marL="6487" marR="6487" marT="6487" marB="0" anchor="b">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0324233"/>
                  </a:ext>
                </a:extLst>
              </a:tr>
              <a:tr h="398138">
                <a:tc gridSpan="9">
                  <a:txBody>
                    <a:bodyPr/>
                    <a:lstStyle/>
                    <a:p>
                      <a:pPr algn="ctr" fontAlgn="b"/>
                      <a:r>
                        <a:rPr lang="en-US" sz="1400" b="1" u="none" strike="noStrike" dirty="0">
                          <a:effectLst/>
                        </a:rPr>
                        <a:t>Property Tax Rate History</a:t>
                      </a:r>
                      <a:endParaRPr lang="en-US" sz="1400" b="1" i="0" u="none" strike="noStrike" dirty="0">
                        <a:effectLst/>
                        <a:latin typeface="Arial" panose="020B0604020202020204" pitchFamily="34" charset="0"/>
                      </a:endParaRPr>
                    </a:p>
                  </a:txBody>
                  <a:tcPr marL="6487" marR="6487" marT="6487" marB="0" anchor="b">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4625373"/>
                  </a:ext>
                </a:extLst>
              </a:tr>
              <a:tr h="398138">
                <a:tc gridSpan="9">
                  <a:txBody>
                    <a:bodyPr/>
                    <a:lstStyle/>
                    <a:p>
                      <a:pPr algn="ctr" fontAlgn="b"/>
                      <a:r>
                        <a:rPr lang="en-US" sz="1400" b="1" u="none" strike="noStrike" dirty="0">
                          <a:effectLst/>
                        </a:rPr>
                        <a:t>Per $1,000 Assessed Valuation</a:t>
                      </a:r>
                      <a:endParaRPr lang="en-US" sz="1400" b="1" i="0" u="none" strike="noStrike" dirty="0">
                        <a:effectLst/>
                        <a:latin typeface="Arial" panose="020B0604020202020204" pitchFamily="34" charset="0"/>
                      </a:endParaRPr>
                    </a:p>
                  </a:txBody>
                  <a:tcPr marL="6487" marR="6487" marT="6487" marB="0" anchor="b">
                    <a:solidFill>
                      <a:schemeClr val="accent3">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53415401"/>
                  </a:ext>
                </a:extLst>
              </a:tr>
              <a:tr h="326056">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14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7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7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7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ctr" fontAlgn="b"/>
                      <a:endParaRPr lang="en-US" sz="7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235847762"/>
                  </a:ext>
                </a:extLst>
              </a:tr>
              <a:tr h="233306">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West Burlington</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City of West</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Des Moines</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Southeastern</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665435298"/>
                  </a:ext>
                </a:extLst>
              </a:tr>
              <a:tr h="233306">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School</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Burlington</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County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Community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 Levy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 Levy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none" strike="noStrike" dirty="0">
                          <a:effectLst/>
                        </a:rPr>
                        <a:t>% Levy</a:t>
                      </a:r>
                      <a:endParaRPr lang="en-US" sz="11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746843863"/>
                  </a:ext>
                </a:extLst>
              </a:tr>
              <a:tr h="233306">
                <a:tc>
                  <a:txBody>
                    <a:bodyPr/>
                    <a:lstStyle/>
                    <a:p>
                      <a:pPr algn="l" fontAlgn="b"/>
                      <a:r>
                        <a:rPr lang="en-US" sz="1100" b="1" u="sng" strike="noStrike" dirty="0">
                          <a:effectLst/>
                        </a:rPr>
                        <a:t>Fiscal Year</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District Levy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Levy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Levies</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College Levy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Total Levy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School</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County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100" b="1" u="sng" strike="noStrike" dirty="0">
                          <a:effectLst/>
                        </a:rPr>
                        <a:t>City</a:t>
                      </a:r>
                      <a:endParaRPr lang="en-US" sz="1100" b="1" i="0" u="sng"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122605213"/>
                  </a:ext>
                </a:extLst>
              </a:tr>
              <a:tr h="341348">
                <a:tc>
                  <a:txBody>
                    <a:bodyPr/>
                    <a:lstStyle/>
                    <a:p>
                      <a:pPr algn="l" fontAlgn="b"/>
                      <a:r>
                        <a:rPr lang="en-US" sz="1200" b="1" u="none" strike="noStrike" dirty="0">
                          <a:effectLst/>
                        </a:rPr>
                        <a:t>2010/2011 </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22.23036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9.86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9.37158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1.01355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42.47549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52.34%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22.06%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23.21%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369358707"/>
                  </a:ext>
                </a:extLst>
              </a:tr>
              <a:tr h="341348">
                <a:tc>
                  <a:txBody>
                    <a:bodyPr/>
                    <a:lstStyle/>
                    <a:p>
                      <a:pPr algn="l" fontAlgn="b"/>
                      <a:r>
                        <a:rPr lang="en-US" sz="1200" b="1" u="none" strike="noStrike" dirty="0">
                          <a:effectLst/>
                        </a:rPr>
                        <a:t>2011/2012 </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21.59429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9.80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9.19520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1.01878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41.60827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51.90%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22.10%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23.55%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816164249"/>
                  </a:ext>
                </a:extLst>
              </a:tr>
              <a:tr h="341348">
                <a:tc>
                  <a:txBody>
                    <a:bodyPr/>
                    <a:lstStyle/>
                    <a:p>
                      <a:pPr algn="l" fontAlgn="b"/>
                      <a:r>
                        <a:rPr lang="en-US" sz="1200" b="1" u="none" strike="noStrike" dirty="0">
                          <a:effectLst/>
                        </a:rPr>
                        <a:t>2012/2013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21.50556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9.80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9.13345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1.01676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41.45577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51.88%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22.03%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23.64%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171221987"/>
                  </a:ext>
                </a:extLst>
              </a:tr>
              <a:tr h="341348">
                <a:tc>
                  <a:txBody>
                    <a:bodyPr/>
                    <a:lstStyle/>
                    <a:p>
                      <a:pPr algn="l" fontAlgn="b"/>
                      <a:r>
                        <a:rPr lang="en-US" sz="1200" b="1" u="none" strike="noStrike" dirty="0">
                          <a:effectLst/>
                        </a:rPr>
                        <a:t>2013/2014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20.81362</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9.75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9.14477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1.01523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40.72362</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51.11%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22.46%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23.94%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553157857"/>
                  </a:ext>
                </a:extLst>
              </a:tr>
              <a:tr h="341348">
                <a:tc>
                  <a:txBody>
                    <a:bodyPr/>
                    <a:lstStyle/>
                    <a:p>
                      <a:pPr algn="l" fontAlgn="b"/>
                      <a:r>
                        <a:rPr lang="en-US" sz="1200" b="1" u="none" strike="noStrike" dirty="0">
                          <a:effectLst/>
                        </a:rPr>
                        <a:t>2014/2015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18.82686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9.10456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1.03893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39.07035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48.19%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23.30%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25.85%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943053201"/>
                  </a:ext>
                </a:extLst>
              </a:tr>
              <a:tr h="341348">
                <a:tc>
                  <a:txBody>
                    <a:bodyPr/>
                    <a:lstStyle/>
                    <a:p>
                      <a:pPr algn="l" fontAlgn="b"/>
                      <a:r>
                        <a:rPr lang="en-US" sz="1200" b="1" u="none" strike="noStrike" dirty="0">
                          <a:effectLst/>
                        </a:rPr>
                        <a:t>2015/2016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16.21027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10.10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8.45763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1.12916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35.89706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45.16%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23.56%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28.14%</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2450332573"/>
                  </a:ext>
                </a:extLst>
              </a:tr>
              <a:tr h="341348">
                <a:tc>
                  <a:txBody>
                    <a:bodyPr/>
                    <a:lstStyle/>
                    <a:p>
                      <a:pPr algn="l" fontAlgn="b"/>
                      <a:r>
                        <a:rPr lang="en-US" sz="1200" b="1" u="none" strike="noStrike" dirty="0">
                          <a:effectLst/>
                        </a:rPr>
                        <a:t>2016/2017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13.83135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10.00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8.05010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1.15788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33.03933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41.86%</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24.37%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30.27%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1122724954"/>
                  </a:ext>
                </a:extLst>
              </a:tr>
              <a:tr h="341348">
                <a:tc>
                  <a:txBody>
                    <a:bodyPr/>
                    <a:lstStyle/>
                    <a:p>
                      <a:pPr algn="l" fontAlgn="b"/>
                      <a:r>
                        <a:rPr lang="en-US" sz="1200" b="1" u="none" strike="noStrike" dirty="0">
                          <a:effectLst/>
                        </a:rPr>
                        <a:t>2017/2018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14.02417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10.00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8.02888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1.15723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33.21028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42.23%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24.18%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30.11%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3221872344"/>
                  </a:ext>
                </a:extLst>
              </a:tr>
              <a:tr h="341348">
                <a:tc>
                  <a:txBody>
                    <a:bodyPr/>
                    <a:lstStyle/>
                    <a:p>
                      <a:pPr algn="l" fontAlgn="b"/>
                      <a:r>
                        <a:rPr lang="en-US" sz="1200" b="1" u="none" strike="noStrike" dirty="0">
                          <a:effectLst/>
                        </a:rPr>
                        <a:t>2018/2019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14.06043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10.00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8.03731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1.15723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33.25497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42.28%</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24.17%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30.07%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2469009618"/>
                  </a:ext>
                </a:extLst>
              </a:tr>
              <a:tr h="341348">
                <a:tc>
                  <a:txBody>
                    <a:bodyPr/>
                    <a:lstStyle/>
                    <a:p>
                      <a:pPr algn="l" fontAlgn="b"/>
                      <a:r>
                        <a:rPr lang="en-US" sz="1200" b="1" u="none" strike="noStrike" dirty="0">
                          <a:effectLst/>
                        </a:rPr>
                        <a:t>2019/2020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14.52811</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10.00</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7.85105</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1.15723</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33.53639</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43.32%</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23.417%</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tc>
                  <a:txBody>
                    <a:bodyPr/>
                    <a:lstStyle/>
                    <a:p>
                      <a:pPr algn="r" fontAlgn="b"/>
                      <a:r>
                        <a:rPr lang="en-US" sz="1200" b="1" u="none" strike="noStrike" dirty="0">
                          <a:effectLst/>
                        </a:rPr>
                        <a:t>29.82%</a:t>
                      </a:r>
                      <a:endParaRPr lang="en-US" sz="1200" b="1" i="0" u="none" strike="noStrike" dirty="0">
                        <a:effectLst/>
                        <a:latin typeface="Arial" panose="020B0604020202020204" pitchFamily="34" charset="0"/>
                      </a:endParaRPr>
                    </a:p>
                  </a:txBody>
                  <a:tcPr marL="6487" marR="6487" marT="6487" marB="0" anchor="b">
                    <a:solidFill>
                      <a:schemeClr val="tx2">
                        <a:lumMod val="60000"/>
                        <a:lumOff val="40000"/>
                      </a:schemeClr>
                    </a:solidFill>
                  </a:tcPr>
                </a:tc>
                <a:extLst>
                  <a:ext uri="{0D108BD9-81ED-4DB2-BD59-A6C34878D82A}">
                    <a16:rowId xmlns:a16="http://schemas.microsoft.com/office/drawing/2014/main" val="2225486717"/>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52400"/>
            <a:ext cx="8229600" cy="7620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eaLnBrk="1" hangingPunct="1">
              <a:defRPr/>
            </a:pPr>
            <a:r>
              <a:rPr lang="en-US" b="1" dirty="0">
                <a:solidFill>
                  <a:schemeClr val="tx1"/>
                </a:solidFill>
              </a:rPr>
              <a:t>City of West Burlington Levy Rates</a:t>
            </a:r>
          </a:p>
        </p:txBody>
      </p:sp>
      <p:sp>
        <p:nvSpPr>
          <p:cNvPr id="9218" name="Slide Number Placeholder 6"/>
          <p:cNvSpPr>
            <a:spLocks noGrp="1"/>
          </p:cNvSpPr>
          <p:nvPr>
            <p:ph type="sldNum" sz="quarter" idx="12"/>
          </p:nvPr>
        </p:nvSpPr>
        <p:spPr>
          <a:noFill/>
        </p:spPr>
        <p:txBody>
          <a:bodyPr>
            <a:normAutofit/>
          </a:bodyPr>
          <a:lstStyle/>
          <a:p>
            <a:fld id="{CBA9B8D7-C500-4AD9-AC20-C12C995558A2}" type="slidenum">
              <a:rPr lang="en-US" sz="1200" smtClean="0"/>
              <a:pPr/>
              <a:t>18</a:t>
            </a:fld>
            <a:endParaRPr lang="en-US" sz="1200" dirty="0"/>
          </a:p>
        </p:txBody>
      </p:sp>
      <p:graphicFrame>
        <p:nvGraphicFramePr>
          <p:cNvPr id="5" name="Chart 4"/>
          <p:cNvGraphicFramePr>
            <a:graphicFrameLocks noGrp="1"/>
          </p:cNvGraphicFramePr>
          <p:nvPr/>
        </p:nvGraphicFramePr>
        <p:xfrm>
          <a:off x="289560" y="529590"/>
          <a:ext cx="8564880" cy="602361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noGrp="1"/>
          </p:cNvGraphicFramePr>
          <p:nvPr>
            <p:extLst>
              <p:ext uri="{D42A27DB-BD31-4B8C-83A1-F6EECF244321}">
                <p14:modId xmlns:p14="http://schemas.microsoft.com/office/powerpoint/2010/main" val="777151404"/>
              </p:ext>
            </p:extLst>
          </p:nvPr>
        </p:nvGraphicFramePr>
        <p:xfrm>
          <a:off x="292491" y="990600"/>
          <a:ext cx="8610600" cy="5867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0B179C18-E636-4A39-B8F3-9630F6634907}"/>
              </a:ext>
            </a:extLst>
          </p:cNvPr>
          <p:cNvGraphicFramePr>
            <a:graphicFrameLocks noGrp="1"/>
          </p:cNvGraphicFramePr>
          <p:nvPr>
            <p:extLst>
              <p:ext uri="{D42A27DB-BD31-4B8C-83A1-F6EECF244321}">
                <p14:modId xmlns:p14="http://schemas.microsoft.com/office/powerpoint/2010/main" val="1713065967"/>
              </p:ext>
            </p:extLst>
          </p:nvPr>
        </p:nvGraphicFramePr>
        <p:xfrm>
          <a:off x="47627" y="791135"/>
          <a:ext cx="8583706" cy="5838265"/>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609600"/>
            <a:ext cx="8382000" cy="7620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a:r>
              <a:rPr lang="en-US" b="1" dirty="0">
                <a:solidFill>
                  <a:srgbClr val="990000"/>
                </a:solidFill>
              </a:rPr>
              <a:t>General Fund</a:t>
            </a:r>
          </a:p>
        </p:txBody>
      </p:sp>
      <p:sp>
        <p:nvSpPr>
          <p:cNvPr id="2" name="Slide Number Placeholder 1"/>
          <p:cNvSpPr>
            <a:spLocks noGrp="1"/>
          </p:cNvSpPr>
          <p:nvPr>
            <p:ph type="sldNum" sz="quarter" idx="12"/>
          </p:nvPr>
        </p:nvSpPr>
        <p:spPr/>
        <p:txBody>
          <a:bodyPr>
            <a:normAutofit/>
          </a:bodyPr>
          <a:lstStyle/>
          <a:p>
            <a:pPr>
              <a:defRPr/>
            </a:pPr>
            <a:fld id="{1F8DCCDB-82FC-4F4C-8AA4-E86C19ABBF26}" type="slidenum">
              <a:rPr lang="en-US" sz="1200" smtClean="0"/>
              <a:pPr>
                <a:defRPr/>
              </a:pPr>
              <a:t>19</a:t>
            </a:fld>
            <a:endParaRPr lang="en-US" sz="1200" dirty="0"/>
          </a:p>
        </p:txBody>
      </p:sp>
      <p:sp>
        <p:nvSpPr>
          <p:cNvPr id="5" name="TextBox 4"/>
          <p:cNvSpPr txBox="1"/>
          <p:nvPr/>
        </p:nvSpPr>
        <p:spPr>
          <a:xfrm>
            <a:off x="457200" y="1447800"/>
            <a:ext cx="8305800" cy="2246769"/>
          </a:xfrm>
          <a:prstGeom prst="rect">
            <a:avLst/>
          </a:prstGeom>
          <a:noFill/>
        </p:spPr>
        <p:txBody>
          <a:bodyPr wrap="square" rtlCol="0">
            <a:spAutoFit/>
          </a:bodyPr>
          <a:lstStyle/>
          <a:p>
            <a:r>
              <a:rPr lang="en-US" sz="2000" b="1" dirty="0">
                <a:solidFill>
                  <a:schemeClr val="bg1"/>
                </a:solidFill>
              </a:rPr>
              <a:t>The General Fund is the chief operating fund of the City.  This fund supports those operations most identified with the city, such as fire and police.  The largest revenue received in the general fund is property taxes.  It also receives all other income that is not required by law or contractual agreement to be deposited elsewhere.  Also included is revenue from licenses, permits, and earnings of investments.</a:t>
            </a:r>
          </a:p>
        </p:txBody>
      </p:sp>
      <p:sp>
        <p:nvSpPr>
          <p:cNvPr id="8" name="TextBox 7"/>
          <p:cNvSpPr txBox="1"/>
          <p:nvPr/>
        </p:nvSpPr>
        <p:spPr>
          <a:xfrm>
            <a:off x="381000" y="3810000"/>
            <a:ext cx="8382000" cy="1938992"/>
          </a:xfrm>
          <a:prstGeom prst="rect">
            <a:avLst/>
          </a:prstGeom>
          <a:noFill/>
        </p:spPr>
        <p:txBody>
          <a:bodyPr wrap="square" rtlCol="0">
            <a:spAutoFit/>
          </a:bodyPr>
          <a:lstStyle/>
          <a:p>
            <a:r>
              <a:rPr lang="en-US" sz="2000" b="1" dirty="0">
                <a:solidFill>
                  <a:schemeClr val="bg1"/>
                </a:solidFill>
              </a:rPr>
              <a:t>For FY 20/21 General Fund Revenues are budgeted at $2,895,573 and expenses of $2,845,810.  This results in a budget surplus of $49,763.  At the end of FY 20/21 the General fund is estimated to have a balance of $569,162. This would result in a reserve balance of 17.55%.</a:t>
            </a:r>
          </a:p>
          <a:p>
            <a:endParaRPr lang="en-US" sz="2000"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FC18C0D-3C4A-4520-A9A6-E13DEA6AC146}" type="slidenum">
              <a:rPr lang="en-US" sz="1200" smtClean="0"/>
              <a:pPr>
                <a:defRPr/>
              </a:pPr>
              <a:t>2</a:t>
            </a:fld>
            <a:endParaRPr lang="en-US" sz="1200" dirty="0"/>
          </a:p>
        </p:txBody>
      </p:sp>
      <p:sp>
        <p:nvSpPr>
          <p:cNvPr id="3" name="Rectangle 2"/>
          <p:cNvSpPr/>
          <p:nvPr/>
        </p:nvSpPr>
        <p:spPr>
          <a:xfrm>
            <a:off x="762000" y="1143000"/>
            <a:ext cx="7696200" cy="2585323"/>
          </a:xfrm>
          <a:prstGeom prst="rect">
            <a:avLst/>
          </a:prstGeom>
        </p:spPr>
        <p:txBody>
          <a:bodyPr wrap="square">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6" name="Rectangle 5"/>
          <p:cNvSpPr/>
          <p:nvPr/>
        </p:nvSpPr>
        <p:spPr>
          <a:xfrm>
            <a:off x="609600" y="3886200"/>
            <a:ext cx="7848600" cy="2308324"/>
          </a:xfrm>
          <a:prstGeom prst="rect">
            <a:avLst/>
          </a:prstGeom>
        </p:spPr>
        <p:txBody>
          <a:bodyPr wrap="square">
            <a:spAutoFit/>
          </a:bodyPr>
          <a:lstStyle/>
          <a:p>
            <a:endParaRPr lang="en-US" dirty="0"/>
          </a:p>
          <a:p>
            <a:endParaRPr lang="en-US" dirty="0"/>
          </a:p>
          <a:p>
            <a:r>
              <a:rPr lang="en-US" b="1" dirty="0"/>
              <a:t>In Iowa there are 300 cities that have a lower tax rate and 641 cities that have a higher tax rate for Fiscal Year 2019/2020.</a:t>
            </a:r>
          </a:p>
          <a:p>
            <a:r>
              <a:rPr lang="en-US" b="1" dirty="0"/>
              <a:t>Out of 25 cities in the 2,500 to 3,500 population range two have lower tax rates and 22 are higher.  They range from $7.71136 to $20.46632 with an average tax rate of $14.34337; compared to </a:t>
            </a:r>
          </a:p>
          <a:p>
            <a:r>
              <a:rPr lang="en-US" b="1" dirty="0"/>
              <a:t>West Burlington’s tax levy rate of $10.00 for FY 2019/2020.</a:t>
            </a:r>
          </a:p>
        </p:txBody>
      </p:sp>
      <p:pic>
        <p:nvPicPr>
          <p:cNvPr id="2052" name="Picture 4" descr="Map of Iowa Counties"/>
          <p:cNvPicPr>
            <a:picLocks noChangeAspect="1" noChangeArrowheads="1"/>
          </p:cNvPicPr>
          <p:nvPr/>
        </p:nvPicPr>
        <p:blipFill>
          <a:blip r:embed="rId3" cstate="print"/>
          <a:srcRect/>
          <a:stretch>
            <a:fillRect/>
          </a:stretch>
        </p:blipFill>
        <p:spPr bwMode="auto">
          <a:xfrm>
            <a:off x="1066800" y="762000"/>
            <a:ext cx="6400800" cy="3712465"/>
          </a:xfrm>
          <a:prstGeom prst="rect">
            <a:avLst/>
          </a:prstGeom>
          <a:blipFill>
            <a:blip r:embed="rId4" cstate="print"/>
            <a:tile tx="0" ty="0" sx="100000" sy="100000" flip="none" algn="tl"/>
          </a:blipFill>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E2028-50BE-4295-BBF9-D44C2C98B306}"/>
              </a:ext>
            </a:extLst>
          </p:cNvPr>
          <p:cNvSpPr>
            <a:spLocks noGrp="1"/>
          </p:cNvSpPr>
          <p:nvPr>
            <p:ph type="title"/>
          </p:nvPr>
        </p:nvSpPr>
        <p:spPr>
          <a:xfrm>
            <a:off x="609598" y="228600"/>
            <a:ext cx="7772401" cy="6096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r>
              <a:rPr lang="en-US" dirty="0">
                <a:solidFill>
                  <a:srgbClr val="0066FF"/>
                </a:solidFill>
              </a:rPr>
              <a:t>General Fund Decrease/Increase</a:t>
            </a:r>
          </a:p>
        </p:txBody>
      </p:sp>
      <p:sp>
        <p:nvSpPr>
          <p:cNvPr id="3" name="Slide Number Placeholder 2">
            <a:extLst>
              <a:ext uri="{FF2B5EF4-FFF2-40B4-BE49-F238E27FC236}">
                <a16:creationId xmlns:a16="http://schemas.microsoft.com/office/drawing/2014/main" id="{78BE8BF8-3A14-48BF-A927-C1C2A57B50CB}"/>
              </a:ext>
            </a:extLst>
          </p:cNvPr>
          <p:cNvSpPr>
            <a:spLocks noGrp="1"/>
          </p:cNvSpPr>
          <p:nvPr>
            <p:ph type="sldNum" sz="quarter" idx="12"/>
          </p:nvPr>
        </p:nvSpPr>
        <p:spPr/>
        <p:txBody>
          <a:bodyPr/>
          <a:lstStyle/>
          <a:p>
            <a:pPr>
              <a:defRPr/>
            </a:pPr>
            <a:fld id="{1F8DCCDB-82FC-4F4C-8AA4-E86C19ABBF26}" type="slidenum">
              <a:rPr lang="en-US" sz="1200" smtClean="0"/>
              <a:pPr>
                <a:defRPr/>
              </a:pPr>
              <a:t>20</a:t>
            </a:fld>
            <a:endParaRPr lang="en-US" sz="1200" dirty="0"/>
          </a:p>
        </p:txBody>
      </p:sp>
      <p:graphicFrame>
        <p:nvGraphicFramePr>
          <p:cNvPr id="5" name="Chart 4">
            <a:extLst>
              <a:ext uri="{FF2B5EF4-FFF2-40B4-BE49-F238E27FC236}">
                <a16:creationId xmlns:a16="http://schemas.microsoft.com/office/drawing/2014/main" id="{7266B5C1-505E-46DF-AA1B-0CAC87727F6F}"/>
              </a:ext>
            </a:extLst>
          </p:cNvPr>
          <p:cNvGraphicFramePr>
            <a:graphicFrameLocks/>
          </p:cNvGraphicFramePr>
          <p:nvPr>
            <p:extLst>
              <p:ext uri="{D42A27DB-BD31-4B8C-83A1-F6EECF244321}">
                <p14:modId xmlns:p14="http://schemas.microsoft.com/office/powerpoint/2010/main" val="4228460417"/>
              </p:ext>
            </p:extLst>
          </p:nvPr>
        </p:nvGraphicFramePr>
        <p:xfrm>
          <a:off x="228599" y="838201"/>
          <a:ext cx="8534401" cy="56387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27490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EAC84-8777-4078-8994-77C723DA6150}"/>
              </a:ext>
            </a:extLst>
          </p:cNvPr>
          <p:cNvSpPr>
            <a:spLocks noGrp="1"/>
          </p:cNvSpPr>
          <p:nvPr>
            <p:ph type="title"/>
          </p:nvPr>
        </p:nvSpPr>
        <p:spPr>
          <a:xfrm>
            <a:off x="609599" y="152400"/>
            <a:ext cx="8021734" cy="646331"/>
          </a:xfrm>
          <a:solidFill>
            <a:srgbClr val="E17630"/>
          </a:solidFill>
        </p:spPr>
        <p:txBody>
          <a:bodyPr/>
          <a:lstStyle/>
          <a:p>
            <a:pPr algn="ctr"/>
            <a:r>
              <a:rPr lang="en-US" b="1" dirty="0">
                <a:solidFill>
                  <a:schemeClr val="bg1"/>
                </a:solidFill>
              </a:rPr>
              <a:t>Tax Increment Financing	</a:t>
            </a:r>
          </a:p>
        </p:txBody>
      </p:sp>
      <p:sp>
        <p:nvSpPr>
          <p:cNvPr id="3" name="Slide Number Placeholder 2">
            <a:extLst>
              <a:ext uri="{FF2B5EF4-FFF2-40B4-BE49-F238E27FC236}">
                <a16:creationId xmlns:a16="http://schemas.microsoft.com/office/drawing/2014/main" id="{C5F761D5-2C10-4B4E-9239-8FC30563118D}"/>
              </a:ext>
            </a:extLst>
          </p:cNvPr>
          <p:cNvSpPr>
            <a:spLocks noGrp="1"/>
          </p:cNvSpPr>
          <p:nvPr>
            <p:ph type="sldNum" sz="quarter" idx="12"/>
          </p:nvPr>
        </p:nvSpPr>
        <p:spPr/>
        <p:txBody>
          <a:bodyPr/>
          <a:lstStyle/>
          <a:p>
            <a:pPr>
              <a:defRPr/>
            </a:pPr>
            <a:fld id="{1F8DCCDB-82FC-4F4C-8AA4-E86C19ABBF26}" type="slidenum">
              <a:rPr lang="en-US" smtClean="0"/>
              <a:pPr>
                <a:defRPr/>
              </a:pPr>
              <a:t>21</a:t>
            </a:fld>
            <a:endParaRPr lang="en-US" dirty="0"/>
          </a:p>
        </p:txBody>
      </p:sp>
      <p:graphicFrame>
        <p:nvGraphicFramePr>
          <p:cNvPr id="5" name="Table 4">
            <a:extLst>
              <a:ext uri="{FF2B5EF4-FFF2-40B4-BE49-F238E27FC236}">
                <a16:creationId xmlns:a16="http://schemas.microsoft.com/office/drawing/2014/main" id="{5AAE6F00-D383-4C1B-B7D6-80F3979CC790}"/>
              </a:ext>
            </a:extLst>
          </p:cNvPr>
          <p:cNvGraphicFramePr>
            <a:graphicFrameLocks noGrp="1"/>
          </p:cNvGraphicFramePr>
          <p:nvPr>
            <p:extLst>
              <p:ext uri="{D42A27DB-BD31-4B8C-83A1-F6EECF244321}">
                <p14:modId xmlns:p14="http://schemas.microsoft.com/office/powerpoint/2010/main" val="308771512"/>
              </p:ext>
            </p:extLst>
          </p:nvPr>
        </p:nvGraphicFramePr>
        <p:xfrm>
          <a:off x="228600" y="1947835"/>
          <a:ext cx="8763000" cy="3362442"/>
        </p:xfrm>
        <a:graphic>
          <a:graphicData uri="http://schemas.openxmlformats.org/drawingml/2006/table">
            <a:tbl>
              <a:tblPr firstRow="1" bandRow="1">
                <a:tableStyleId>{5C22544A-7EE6-4342-B048-85BDC9FD1C3A}</a:tableStyleId>
              </a:tblPr>
              <a:tblGrid>
                <a:gridCol w="3195506">
                  <a:extLst>
                    <a:ext uri="{9D8B030D-6E8A-4147-A177-3AD203B41FA5}">
                      <a16:colId xmlns:a16="http://schemas.microsoft.com/office/drawing/2014/main" val="1219742913"/>
                    </a:ext>
                  </a:extLst>
                </a:gridCol>
                <a:gridCol w="1263188">
                  <a:extLst>
                    <a:ext uri="{9D8B030D-6E8A-4147-A177-3AD203B41FA5}">
                      <a16:colId xmlns:a16="http://schemas.microsoft.com/office/drawing/2014/main" val="1766529301"/>
                    </a:ext>
                  </a:extLst>
                </a:gridCol>
                <a:gridCol w="4304306">
                  <a:extLst>
                    <a:ext uri="{9D8B030D-6E8A-4147-A177-3AD203B41FA5}">
                      <a16:colId xmlns:a16="http://schemas.microsoft.com/office/drawing/2014/main" val="1031084619"/>
                    </a:ext>
                  </a:extLst>
                </a:gridCol>
              </a:tblGrid>
              <a:tr h="385821">
                <a:tc>
                  <a:txBody>
                    <a:bodyPr/>
                    <a:lstStyle/>
                    <a:p>
                      <a:r>
                        <a:rPr lang="en-US" sz="1600" b="1" dirty="0"/>
                        <a:t>TIF Debt</a:t>
                      </a:r>
                    </a:p>
                  </a:txBody>
                  <a:tcPr/>
                </a:tc>
                <a:tc>
                  <a:txBody>
                    <a:bodyPr/>
                    <a:lstStyle/>
                    <a:p>
                      <a:r>
                        <a:rPr lang="en-US" sz="1600" b="1" dirty="0"/>
                        <a:t>Amount</a:t>
                      </a:r>
                    </a:p>
                  </a:txBody>
                  <a:tcPr/>
                </a:tc>
                <a:tc>
                  <a:txBody>
                    <a:bodyPr/>
                    <a:lstStyle/>
                    <a:p>
                      <a:endParaRPr lang="en-US" sz="1600" b="1" dirty="0"/>
                    </a:p>
                  </a:txBody>
                  <a:tcPr/>
                </a:tc>
                <a:extLst>
                  <a:ext uri="{0D108BD9-81ED-4DB2-BD59-A6C34878D82A}">
                    <a16:rowId xmlns:a16="http://schemas.microsoft.com/office/drawing/2014/main" val="2701595527"/>
                  </a:ext>
                </a:extLst>
              </a:tr>
              <a:tr h="557312">
                <a:tc>
                  <a:txBody>
                    <a:bodyPr/>
                    <a:lstStyle/>
                    <a:p>
                      <a:r>
                        <a:rPr lang="en-US" sz="1600" b="1" dirty="0"/>
                        <a:t>Campus Community Developers</a:t>
                      </a:r>
                    </a:p>
                  </a:txBody>
                  <a:tcPr/>
                </a:tc>
                <a:tc>
                  <a:txBody>
                    <a:bodyPr/>
                    <a:lstStyle/>
                    <a:p>
                      <a:r>
                        <a:rPr lang="en-US" sz="1600" b="1" dirty="0"/>
                        <a:t>  $78,205</a:t>
                      </a:r>
                    </a:p>
                  </a:txBody>
                  <a:tcPr/>
                </a:tc>
                <a:tc>
                  <a:txBody>
                    <a:bodyPr/>
                    <a:lstStyle/>
                    <a:p>
                      <a:r>
                        <a:rPr lang="en-US" sz="1600" b="1" dirty="0"/>
                        <a:t>TIF Rebate – Black Hawk &amp; </a:t>
                      </a:r>
                      <a:r>
                        <a:rPr lang="en-US" sz="1600" b="1" dirty="0" err="1"/>
                        <a:t>Millenium</a:t>
                      </a:r>
                      <a:r>
                        <a:rPr lang="en-US" sz="1600" b="1" dirty="0"/>
                        <a:t> Hall</a:t>
                      </a:r>
                    </a:p>
                  </a:txBody>
                  <a:tcPr/>
                </a:tc>
                <a:extLst>
                  <a:ext uri="{0D108BD9-81ED-4DB2-BD59-A6C34878D82A}">
                    <a16:rowId xmlns:a16="http://schemas.microsoft.com/office/drawing/2014/main" val="3341215716"/>
                  </a:ext>
                </a:extLst>
              </a:tr>
              <a:tr h="322655">
                <a:tc>
                  <a:txBody>
                    <a:bodyPr/>
                    <a:lstStyle/>
                    <a:p>
                      <a:r>
                        <a:rPr lang="en-US" sz="1600" b="1" dirty="0"/>
                        <a:t>2017 GO Bond</a:t>
                      </a:r>
                    </a:p>
                  </a:txBody>
                  <a:tcPr/>
                </a:tc>
                <a:tc>
                  <a:txBody>
                    <a:bodyPr/>
                    <a:lstStyle/>
                    <a:p>
                      <a:r>
                        <a:rPr lang="en-US" sz="1600" b="1" dirty="0"/>
                        <a:t>  611,735</a:t>
                      </a:r>
                    </a:p>
                  </a:txBody>
                  <a:tcPr/>
                </a:tc>
                <a:tc>
                  <a:txBody>
                    <a:bodyPr/>
                    <a:lstStyle/>
                    <a:p>
                      <a:r>
                        <a:rPr lang="en-US" sz="1600" b="1" dirty="0"/>
                        <a:t>Street Projects</a:t>
                      </a:r>
                    </a:p>
                  </a:txBody>
                  <a:tcPr/>
                </a:tc>
                <a:extLst>
                  <a:ext uri="{0D108BD9-81ED-4DB2-BD59-A6C34878D82A}">
                    <a16:rowId xmlns:a16="http://schemas.microsoft.com/office/drawing/2014/main" val="2691004108"/>
                  </a:ext>
                </a:extLst>
              </a:tr>
              <a:tr h="322655">
                <a:tc>
                  <a:txBody>
                    <a:bodyPr/>
                    <a:lstStyle/>
                    <a:p>
                      <a:r>
                        <a:rPr lang="en-US" sz="1600" b="1" dirty="0"/>
                        <a:t>2015 Residential Project </a:t>
                      </a:r>
                    </a:p>
                  </a:txBody>
                  <a:tcPr/>
                </a:tc>
                <a:tc>
                  <a:txBody>
                    <a:bodyPr/>
                    <a:lstStyle/>
                    <a:p>
                      <a:r>
                        <a:rPr lang="en-US" sz="1600" b="1" dirty="0"/>
                        <a:t>    11,441</a:t>
                      </a:r>
                    </a:p>
                  </a:txBody>
                  <a:tcPr/>
                </a:tc>
                <a:tc>
                  <a:txBody>
                    <a:bodyPr/>
                    <a:lstStyle/>
                    <a:p>
                      <a:r>
                        <a:rPr lang="en-US" sz="1600" b="1" dirty="0"/>
                        <a:t>Internal Loan</a:t>
                      </a:r>
                    </a:p>
                  </a:txBody>
                  <a:tcPr/>
                </a:tc>
                <a:extLst>
                  <a:ext uri="{0D108BD9-81ED-4DB2-BD59-A6C34878D82A}">
                    <a16:rowId xmlns:a16="http://schemas.microsoft.com/office/drawing/2014/main" val="652913568"/>
                  </a:ext>
                </a:extLst>
              </a:tr>
              <a:tr h="322655">
                <a:tc>
                  <a:txBody>
                    <a:bodyPr/>
                    <a:lstStyle/>
                    <a:p>
                      <a:r>
                        <a:rPr lang="en-US" sz="1600" b="1" dirty="0"/>
                        <a:t>2015 Residential Project LMI</a:t>
                      </a:r>
                    </a:p>
                  </a:txBody>
                  <a:tcPr/>
                </a:tc>
                <a:tc>
                  <a:txBody>
                    <a:bodyPr/>
                    <a:lstStyle/>
                    <a:p>
                      <a:r>
                        <a:rPr lang="en-US" sz="1600" b="1" dirty="0"/>
                        <a:t>     8,614</a:t>
                      </a:r>
                    </a:p>
                  </a:txBody>
                  <a:tcPr/>
                </a:tc>
                <a:tc>
                  <a:txBody>
                    <a:bodyPr/>
                    <a:lstStyle/>
                    <a:p>
                      <a:r>
                        <a:rPr lang="en-US" sz="1600" b="1" dirty="0"/>
                        <a:t>LMI Set Aside</a:t>
                      </a:r>
                    </a:p>
                  </a:txBody>
                  <a:tcPr/>
                </a:tc>
                <a:extLst>
                  <a:ext uri="{0D108BD9-81ED-4DB2-BD59-A6C34878D82A}">
                    <a16:rowId xmlns:a16="http://schemas.microsoft.com/office/drawing/2014/main" val="322802641"/>
                  </a:ext>
                </a:extLst>
              </a:tr>
              <a:tr h="322655">
                <a:tc>
                  <a:txBody>
                    <a:bodyPr/>
                    <a:lstStyle/>
                    <a:p>
                      <a:r>
                        <a:rPr lang="en-US" sz="1600" b="1" dirty="0"/>
                        <a:t>WB Condos Project</a:t>
                      </a:r>
                    </a:p>
                  </a:txBody>
                  <a:tcPr/>
                </a:tc>
                <a:tc>
                  <a:txBody>
                    <a:bodyPr/>
                    <a:lstStyle/>
                    <a:p>
                      <a:r>
                        <a:rPr lang="en-US" sz="1600" b="1" dirty="0"/>
                        <a:t>   24,663</a:t>
                      </a:r>
                    </a:p>
                  </a:txBody>
                  <a:tcPr/>
                </a:tc>
                <a:tc>
                  <a:txBody>
                    <a:bodyPr/>
                    <a:lstStyle/>
                    <a:p>
                      <a:r>
                        <a:rPr lang="en-US" sz="1600" b="1" dirty="0"/>
                        <a:t>Internal Loan</a:t>
                      </a:r>
                    </a:p>
                  </a:txBody>
                  <a:tcPr/>
                </a:tc>
                <a:extLst>
                  <a:ext uri="{0D108BD9-81ED-4DB2-BD59-A6C34878D82A}">
                    <a16:rowId xmlns:a16="http://schemas.microsoft.com/office/drawing/2014/main" val="3466493407"/>
                  </a:ext>
                </a:extLst>
              </a:tr>
              <a:tr h="322655">
                <a:tc>
                  <a:txBody>
                    <a:bodyPr/>
                    <a:lstStyle/>
                    <a:p>
                      <a:r>
                        <a:rPr lang="en-US" sz="1600" b="1" dirty="0"/>
                        <a:t>WB Condos LMI</a:t>
                      </a:r>
                    </a:p>
                  </a:txBody>
                  <a:tcPr/>
                </a:tc>
                <a:tc>
                  <a:txBody>
                    <a:bodyPr/>
                    <a:lstStyle/>
                    <a:p>
                      <a:r>
                        <a:rPr lang="en-US" sz="1600" b="1" dirty="0"/>
                        <a:t>     8,607</a:t>
                      </a:r>
                    </a:p>
                  </a:txBody>
                  <a:tcPr/>
                </a:tc>
                <a:tc>
                  <a:txBody>
                    <a:bodyPr/>
                    <a:lstStyle/>
                    <a:p>
                      <a:r>
                        <a:rPr lang="en-US" sz="1600" b="1" dirty="0"/>
                        <a:t>LMI Set Aside</a:t>
                      </a:r>
                    </a:p>
                  </a:txBody>
                  <a:tcPr/>
                </a:tc>
                <a:extLst>
                  <a:ext uri="{0D108BD9-81ED-4DB2-BD59-A6C34878D82A}">
                    <a16:rowId xmlns:a16="http://schemas.microsoft.com/office/drawing/2014/main" val="3723123546"/>
                  </a:ext>
                </a:extLst>
              </a:tr>
              <a:tr h="322779">
                <a:tc>
                  <a:txBody>
                    <a:bodyPr/>
                    <a:lstStyle/>
                    <a:p>
                      <a:r>
                        <a:rPr lang="en-US" sz="1600" b="1" dirty="0"/>
                        <a:t>Legal Services Loan 2018-45</a:t>
                      </a:r>
                    </a:p>
                  </a:txBody>
                  <a:tcPr/>
                </a:tc>
                <a:tc>
                  <a:txBody>
                    <a:bodyPr/>
                    <a:lstStyle/>
                    <a:p>
                      <a:r>
                        <a:rPr lang="en-US" sz="1600" b="1" dirty="0"/>
                        <a:t>     3,500</a:t>
                      </a:r>
                    </a:p>
                  </a:txBody>
                  <a:tcPr/>
                </a:tc>
                <a:tc>
                  <a:txBody>
                    <a:bodyPr/>
                    <a:lstStyle/>
                    <a:p>
                      <a:r>
                        <a:rPr lang="en-US" sz="1600" b="1" dirty="0"/>
                        <a:t>Internal Loan</a:t>
                      </a:r>
                    </a:p>
                  </a:txBody>
                  <a:tcPr/>
                </a:tc>
                <a:extLst>
                  <a:ext uri="{0D108BD9-81ED-4DB2-BD59-A6C34878D82A}">
                    <a16:rowId xmlns:a16="http://schemas.microsoft.com/office/drawing/2014/main" val="2914728181"/>
                  </a:ext>
                </a:extLst>
              </a:tr>
              <a:tr h="385821">
                <a:tc>
                  <a:txBody>
                    <a:bodyPr/>
                    <a:lstStyle/>
                    <a:p>
                      <a:r>
                        <a:rPr lang="en-US" sz="1600" b="1" dirty="0"/>
                        <a:t>Greater Burlington Partnership</a:t>
                      </a:r>
                    </a:p>
                  </a:txBody>
                  <a:tcPr/>
                </a:tc>
                <a:tc>
                  <a:txBody>
                    <a:bodyPr/>
                    <a:lstStyle/>
                    <a:p>
                      <a:r>
                        <a:rPr lang="en-US" sz="1600" b="1" dirty="0"/>
                        <a:t>     5,000</a:t>
                      </a:r>
                    </a:p>
                  </a:txBody>
                  <a:tcPr/>
                </a:tc>
                <a:tc>
                  <a:txBody>
                    <a:bodyPr/>
                    <a:lstStyle/>
                    <a:p>
                      <a:r>
                        <a:rPr lang="en-US" sz="1600" b="1" dirty="0"/>
                        <a:t>Internal Loan</a:t>
                      </a:r>
                    </a:p>
                  </a:txBody>
                  <a:tcPr/>
                </a:tc>
                <a:extLst>
                  <a:ext uri="{0D108BD9-81ED-4DB2-BD59-A6C34878D82A}">
                    <a16:rowId xmlns:a16="http://schemas.microsoft.com/office/drawing/2014/main" val="2541250186"/>
                  </a:ext>
                </a:extLst>
              </a:tr>
            </a:tbl>
          </a:graphicData>
        </a:graphic>
      </p:graphicFrame>
      <p:sp>
        <p:nvSpPr>
          <p:cNvPr id="6" name="TextBox 5">
            <a:extLst>
              <a:ext uri="{FF2B5EF4-FFF2-40B4-BE49-F238E27FC236}">
                <a16:creationId xmlns:a16="http://schemas.microsoft.com/office/drawing/2014/main" id="{ED29F511-B490-4A4B-9DFC-30DE8133223A}"/>
              </a:ext>
            </a:extLst>
          </p:cNvPr>
          <p:cNvSpPr txBox="1"/>
          <p:nvPr/>
        </p:nvSpPr>
        <p:spPr>
          <a:xfrm>
            <a:off x="457200" y="776624"/>
            <a:ext cx="7848600" cy="923330"/>
          </a:xfrm>
          <a:prstGeom prst="rect">
            <a:avLst/>
          </a:prstGeom>
          <a:noFill/>
        </p:spPr>
        <p:txBody>
          <a:bodyPr wrap="square" rtlCol="0">
            <a:spAutoFit/>
          </a:bodyPr>
          <a:lstStyle/>
          <a:p>
            <a:r>
              <a:rPr lang="en-US" b="1" i="1" dirty="0"/>
              <a:t>For FY20/21 the City budgeted to receive $800,000 in TIF property tax revenues.; down from $1.3 million for FY 19/20.  The following expenses are to be paid in FY20/21:</a:t>
            </a:r>
          </a:p>
        </p:txBody>
      </p:sp>
      <p:sp>
        <p:nvSpPr>
          <p:cNvPr id="7" name="Rectangle 6">
            <a:extLst>
              <a:ext uri="{FF2B5EF4-FFF2-40B4-BE49-F238E27FC236}">
                <a16:creationId xmlns:a16="http://schemas.microsoft.com/office/drawing/2014/main" id="{F59C3F88-9FE1-4F62-86C2-881B69139025}"/>
              </a:ext>
            </a:extLst>
          </p:cNvPr>
          <p:cNvSpPr/>
          <p:nvPr/>
        </p:nvSpPr>
        <p:spPr>
          <a:xfrm>
            <a:off x="233494" y="5715004"/>
            <a:ext cx="8763000" cy="9905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It is estimated the City will leave unclaimed $3,712,131 of TIF property tax revenues for FY 20/21.</a:t>
            </a:r>
          </a:p>
        </p:txBody>
      </p:sp>
    </p:spTree>
    <p:extLst>
      <p:ext uri="{BB962C8B-B14F-4D97-AF65-F5344CB8AC3E}">
        <p14:creationId xmlns:p14="http://schemas.microsoft.com/office/powerpoint/2010/main" val="1290678724"/>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743712"/>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a:r>
              <a:rPr lang="en-US" b="1" dirty="0">
                <a:solidFill>
                  <a:schemeClr val="bg1"/>
                </a:solidFill>
              </a:rPr>
              <a:t>Road Use Tax Fund</a:t>
            </a:r>
          </a:p>
        </p:txBody>
      </p:sp>
      <p:sp>
        <p:nvSpPr>
          <p:cNvPr id="4" name="Content Placeholder 3"/>
          <p:cNvSpPr>
            <a:spLocks noGrp="1"/>
          </p:cNvSpPr>
          <p:nvPr>
            <p:ph sz="half" idx="1"/>
          </p:nvPr>
        </p:nvSpPr>
        <p:spPr>
          <a:xfrm>
            <a:off x="457200" y="1524000"/>
            <a:ext cx="8153400" cy="4572000"/>
          </a:xfrm>
        </p:spPr>
        <p:txBody>
          <a:bodyPr>
            <a:normAutofit lnSpcReduction="10000"/>
          </a:bodyPr>
          <a:lstStyle/>
          <a:p>
            <a:pPr>
              <a:buNone/>
            </a:pPr>
            <a:r>
              <a:rPr lang="en-US" sz="2000" b="1" dirty="0">
                <a:latin typeface="Arial Rounded MT Bold" panose="020F0704030504030204" pitchFamily="34" charset="0"/>
              </a:rPr>
              <a:t>The Road Use Tax Fund  comes from vehicle registration fees, motor  vehicle fuel taxes, an excise tax imposed on rental of automobiles  and a use tax on trailers. Distribution is based upon population.  </a:t>
            </a:r>
          </a:p>
          <a:p>
            <a:pPr>
              <a:buNone/>
            </a:pPr>
            <a:r>
              <a:rPr lang="en-US" sz="2000" b="1" dirty="0">
                <a:latin typeface="Arial Rounded MT Bold" panose="020F0704030504030204" pitchFamily="34" charset="0"/>
              </a:rPr>
              <a:t>The amount estimated by the state for FY 20/21 is a distribution rate of $128 per capita.  When doing the budget an estimate of $127 was used.   Economic instability and fluctuating fuel costs can result in changes in the fund. In FY 14/15 the State increased the gas tax ten cents per gallons which resulted in an annual increase of approximately $50,000.</a:t>
            </a:r>
          </a:p>
          <a:p>
            <a:pPr>
              <a:buNone/>
            </a:pPr>
            <a:r>
              <a:rPr lang="en-US" sz="2000" b="1" dirty="0">
                <a:latin typeface="Arial Rounded MT Bold" panose="020F0704030504030204" pitchFamily="34" charset="0"/>
              </a:rPr>
              <a:t>The City budgeted to receive $382,524 from Road Use taxes with expenditures of $388,797. The expenditures includes an increase of an annual budget from $15,000 to $50,000 for seal coating to be paid from road use tax funds.</a:t>
            </a:r>
            <a:endParaRPr lang="en-US" sz="2000" dirty="0">
              <a:latin typeface="Arial Rounded MT Bold" panose="020F0704030504030204" pitchFamily="34" charset="0"/>
            </a:endParaRPr>
          </a:p>
        </p:txBody>
      </p:sp>
      <p:sp>
        <p:nvSpPr>
          <p:cNvPr id="5" name="Content Placeholder 4"/>
          <p:cNvSpPr>
            <a:spLocks noGrp="1"/>
          </p:cNvSpPr>
          <p:nvPr>
            <p:ph sz="half" idx="2"/>
          </p:nvPr>
        </p:nvSpPr>
        <p:spPr>
          <a:xfrm>
            <a:off x="9677400" y="2819400"/>
            <a:ext cx="3429000" cy="3124200"/>
          </a:xfrm>
        </p:spPr>
        <p:txBody>
          <a:bodyPr>
            <a:normAutofit lnSpcReduction="10000"/>
          </a:bodyPr>
          <a:lstStyle/>
          <a:p>
            <a:endParaRPr lang="en-US" dirty="0"/>
          </a:p>
          <a:p>
            <a:pPr>
              <a:buNone/>
            </a:pPr>
            <a:endParaRPr lang="en-US" dirty="0"/>
          </a:p>
        </p:txBody>
      </p:sp>
      <p:sp>
        <p:nvSpPr>
          <p:cNvPr id="2" name="Slide Number Placeholder 1"/>
          <p:cNvSpPr>
            <a:spLocks noGrp="1"/>
          </p:cNvSpPr>
          <p:nvPr>
            <p:ph type="sldNum" sz="quarter" idx="12"/>
          </p:nvPr>
        </p:nvSpPr>
        <p:spPr/>
        <p:txBody>
          <a:bodyPr>
            <a:normAutofit/>
          </a:bodyPr>
          <a:lstStyle/>
          <a:p>
            <a:pPr>
              <a:defRPr/>
            </a:pPr>
            <a:fld id="{55E1C4EA-6F7F-4B14-AA33-63F615685FA3}" type="slidenum">
              <a:rPr lang="en-US" sz="1200" smtClean="0"/>
              <a:pPr>
                <a:defRPr/>
              </a:pPr>
              <a:t>22</a:t>
            </a:fld>
            <a:endParaRPr lang="en-US" sz="1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0352" y="381000"/>
            <a:ext cx="7772400" cy="7620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r>
              <a:rPr lang="en-US" dirty="0"/>
              <a:t>  </a:t>
            </a:r>
            <a:r>
              <a:rPr lang="en-US" b="1" dirty="0"/>
              <a:t>Local Option Sales Tax Revenues</a:t>
            </a:r>
          </a:p>
        </p:txBody>
      </p:sp>
      <p:sp>
        <p:nvSpPr>
          <p:cNvPr id="3" name="Text Placeholder 2"/>
          <p:cNvSpPr>
            <a:spLocks noGrp="1"/>
          </p:cNvSpPr>
          <p:nvPr>
            <p:ph type="body" idx="1"/>
          </p:nvPr>
        </p:nvSpPr>
        <p:spPr>
          <a:xfrm>
            <a:off x="530352" y="1219200"/>
            <a:ext cx="7772400" cy="5334000"/>
          </a:xfrm>
          <a:solidFill>
            <a:schemeClr val="bg1"/>
          </a:solidFill>
        </p:spPr>
        <p:txBody>
          <a:bodyPr>
            <a:normAutofit/>
          </a:bodyPr>
          <a:lstStyle/>
          <a:p>
            <a:r>
              <a:rPr lang="en-US" sz="1600" b="1" dirty="0">
                <a:solidFill>
                  <a:schemeClr val="tx1"/>
                </a:solidFill>
              </a:rPr>
              <a:t>The City is obligated to use twenty-five percent of the proceeds for property tax relief to pay off outstanding general obligation debt.   The remainder of the proceeds shall by used for police department and fire department services, capital improvements, capital equipment or to pay off other debt obligations.</a:t>
            </a:r>
          </a:p>
          <a:p>
            <a:endParaRPr lang="en-US" b="1" dirty="0">
              <a:solidFill>
                <a:schemeClr val="tx1"/>
              </a:solidFill>
            </a:endParaRPr>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6F8CE899-CBAE-4C51-8CF2-1F2A12D5DCA4}" type="slidenum">
              <a:rPr lang="en-US" sz="1200" smtClean="0"/>
              <a:pPr>
                <a:defRPr/>
              </a:pPr>
              <a:t>23</a:t>
            </a:fld>
            <a:endParaRPr lang="en-US" sz="1200" dirty="0"/>
          </a:p>
        </p:txBody>
      </p:sp>
      <p:graphicFrame>
        <p:nvGraphicFramePr>
          <p:cNvPr id="6" name="Chart 5">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3068423784"/>
              </p:ext>
            </p:extLst>
          </p:nvPr>
        </p:nvGraphicFramePr>
        <p:xfrm>
          <a:off x="914400" y="2895600"/>
          <a:ext cx="6553200" cy="381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2438367379"/>
              </p:ext>
            </p:extLst>
          </p:nvPr>
        </p:nvGraphicFramePr>
        <p:xfrm>
          <a:off x="841249" y="2895600"/>
          <a:ext cx="6553200" cy="3429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2250297167"/>
              </p:ext>
            </p:extLst>
          </p:nvPr>
        </p:nvGraphicFramePr>
        <p:xfrm>
          <a:off x="685800" y="2590800"/>
          <a:ext cx="7391399" cy="3657603"/>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0C30D-4FC4-4CD6-9C53-2709F4AA4DC6}"/>
              </a:ext>
            </a:extLst>
          </p:cNvPr>
          <p:cNvSpPr>
            <a:spLocks noGrp="1"/>
          </p:cNvSpPr>
          <p:nvPr>
            <p:ph type="title"/>
          </p:nvPr>
        </p:nvSpPr>
        <p:spPr>
          <a:xfrm>
            <a:off x="380999" y="213992"/>
            <a:ext cx="8250333" cy="669925"/>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r>
              <a:rPr lang="en-US" b="1" dirty="0">
                <a:solidFill>
                  <a:srgbClr val="A56303"/>
                </a:solidFill>
              </a:rPr>
              <a:t>Local Option Sales Tax Expenditures</a:t>
            </a:r>
          </a:p>
        </p:txBody>
      </p:sp>
      <p:sp>
        <p:nvSpPr>
          <p:cNvPr id="3" name="Slide Number Placeholder 2">
            <a:extLst>
              <a:ext uri="{FF2B5EF4-FFF2-40B4-BE49-F238E27FC236}">
                <a16:creationId xmlns:a16="http://schemas.microsoft.com/office/drawing/2014/main" id="{3B1E8A27-78A2-4685-8AF6-105CC51FACF4}"/>
              </a:ext>
            </a:extLst>
          </p:cNvPr>
          <p:cNvSpPr>
            <a:spLocks noGrp="1"/>
          </p:cNvSpPr>
          <p:nvPr>
            <p:ph type="sldNum" sz="quarter" idx="12"/>
          </p:nvPr>
        </p:nvSpPr>
        <p:spPr/>
        <p:txBody>
          <a:bodyPr/>
          <a:lstStyle/>
          <a:p>
            <a:pPr>
              <a:defRPr/>
            </a:pPr>
            <a:fld id="{1F8DCCDB-82FC-4F4C-8AA4-E86C19ABBF26}" type="slidenum">
              <a:rPr lang="en-US" sz="1200" smtClean="0"/>
              <a:pPr>
                <a:defRPr/>
              </a:pPr>
              <a:t>24</a:t>
            </a:fld>
            <a:endParaRPr lang="en-US" sz="1200" dirty="0"/>
          </a:p>
        </p:txBody>
      </p:sp>
      <p:graphicFrame>
        <p:nvGraphicFramePr>
          <p:cNvPr id="4" name="Table 3">
            <a:extLst>
              <a:ext uri="{FF2B5EF4-FFF2-40B4-BE49-F238E27FC236}">
                <a16:creationId xmlns:a16="http://schemas.microsoft.com/office/drawing/2014/main" id="{D08BF43B-4A8D-4697-ABD6-72D3BC747BF6}"/>
              </a:ext>
            </a:extLst>
          </p:cNvPr>
          <p:cNvGraphicFramePr>
            <a:graphicFrameLocks noGrp="1"/>
          </p:cNvGraphicFramePr>
          <p:nvPr>
            <p:extLst>
              <p:ext uri="{D42A27DB-BD31-4B8C-83A1-F6EECF244321}">
                <p14:modId xmlns:p14="http://schemas.microsoft.com/office/powerpoint/2010/main" val="2308948153"/>
              </p:ext>
            </p:extLst>
          </p:nvPr>
        </p:nvGraphicFramePr>
        <p:xfrm>
          <a:off x="838200" y="1960245"/>
          <a:ext cx="7239000" cy="4683765"/>
        </p:xfrm>
        <a:graphic>
          <a:graphicData uri="http://schemas.openxmlformats.org/drawingml/2006/table">
            <a:tbl>
              <a:tblPr firstRow="1" bandRow="1">
                <a:tableStyleId>{5C22544A-7EE6-4342-B048-85BDC9FD1C3A}</a:tableStyleId>
              </a:tblPr>
              <a:tblGrid>
                <a:gridCol w="4792013">
                  <a:extLst>
                    <a:ext uri="{9D8B030D-6E8A-4147-A177-3AD203B41FA5}">
                      <a16:colId xmlns:a16="http://schemas.microsoft.com/office/drawing/2014/main" val="3364884710"/>
                    </a:ext>
                  </a:extLst>
                </a:gridCol>
                <a:gridCol w="2446987">
                  <a:extLst>
                    <a:ext uri="{9D8B030D-6E8A-4147-A177-3AD203B41FA5}">
                      <a16:colId xmlns:a16="http://schemas.microsoft.com/office/drawing/2014/main" val="4126783949"/>
                    </a:ext>
                  </a:extLst>
                </a:gridCol>
              </a:tblGrid>
              <a:tr h="462910">
                <a:tc>
                  <a:txBody>
                    <a:bodyPr/>
                    <a:lstStyle/>
                    <a:p>
                      <a:r>
                        <a:rPr lang="en-US" dirty="0"/>
                        <a:t>Budgeted Expenditure</a:t>
                      </a:r>
                    </a:p>
                  </a:txBody>
                  <a:tcPr/>
                </a:tc>
                <a:tc>
                  <a:txBody>
                    <a:bodyPr/>
                    <a:lstStyle/>
                    <a:p>
                      <a:r>
                        <a:rPr lang="en-US" dirty="0"/>
                        <a:t>Amount Budgeted</a:t>
                      </a:r>
                    </a:p>
                  </a:txBody>
                  <a:tcPr/>
                </a:tc>
                <a:extLst>
                  <a:ext uri="{0D108BD9-81ED-4DB2-BD59-A6C34878D82A}">
                    <a16:rowId xmlns:a16="http://schemas.microsoft.com/office/drawing/2014/main" val="3989119564"/>
                  </a:ext>
                </a:extLst>
              </a:tr>
              <a:tr h="457493">
                <a:tc>
                  <a:txBody>
                    <a:bodyPr/>
                    <a:lstStyle/>
                    <a:p>
                      <a:r>
                        <a:rPr lang="en-US" b="1" dirty="0"/>
                        <a:t>Police and Fire Expenditures</a:t>
                      </a:r>
                    </a:p>
                  </a:txBody>
                  <a:tcPr/>
                </a:tc>
                <a:tc>
                  <a:txBody>
                    <a:bodyPr/>
                    <a:lstStyle/>
                    <a:p>
                      <a:r>
                        <a:rPr lang="en-US" b="1" dirty="0"/>
                        <a:t>247,000</a:t>
                      </a:r>
                    </a:p>
                  </a:txBody>
                  <a:tcPr/>
                </a:tc>
                <a:extLst>
                  <a:ext uri="{0D108BD9-81ED-4DB2-BD59-A6C34878D82A}">
                    <a16:rowId xmlns:a16="http://schemas.microsoft.com/office/drawing/2014/main" val="2243419053"/>
                  </a:ext>
                </a:extLst>
              </a:tr>
              <a:tr h="1018404">
                <a:tc>
                  <a:txBody>
                    <a:bodyPr/>
                    <a:lstStyle/>
                    <a:p>
                      <a:r>
                        <a:rPr lang="en-US" b="1" dirty="0"/>
                        <a:t>Debt Service Payments</a:t>
                      </a:r>
                      <a:endParaRPr lang="en-US" sz="1400" b="1" dirty="0"/>
                    </a:p>
                    <a:p>
                      <a:r>
                        <a:rPr lang="en-US" b="1" dirty="0"/>
                        <a:t>  </a:t>
                      </a:r>
                      <a:r>
                        <a:rPr lang="en-US" sz="1200" b="1" dirty="0"/>
                        <a:t>Aerial Fire Truck $88,220</a:t>
                      </a:r>
                    </a:p>
                    <a:p>
                      <a:r>
                        <a:rPr lang="en-US" sz="1200" b="1" dirty="0"/>
                        <a:t>   Refurbish Squad 4 $36,550</a:t>
                      </a:r>
                    </a:p>
                    <a:p>
                      <a:r>
                        <a:rPr lang="en-US" sz="1200" b="1" dirty="0"/>
                        <a:t>   SRF Water Loan $24,781 </a:t>
                      </a:r>
                      <a:endParaRPr lang="en-US" b="1" dirty="0"/>
                    </a:p>
                  </a:txBody>
                  <a:tcPr/>
                </a:tc>
                <a:tc>
                  <a:txBody>
                    <a:bodyPr/>
                    <a:lstStyle/>
                    <a:p>
                      <a:r>
                        <a:rPr lang="en-US" b="1" dirty="0"/>
                        <a:t>149,551</a:t>
                      </a:r>
                    </a:p>
                  </a:txBody>
                  <a:tcPr/>
                </a:tc>
                <a:extLst>
                  <a:ext uri="{0D108BD9-81ED-4DB2-BD59-A6C34878D82A}">
                    <a16:rowId xmlns:a16="http://schemas.microsoft.com/office/drawing/2014/main" val="2396296012"/>
                  </a:ext>
                </a:extLst>
              </a:tr>
              <a:tr h="457493">
                <a:tc>
                  <a:txBody>
                    <a:bodyPr/>
                    <a:lstStyle/>
                    <a:p>
                      <a:r>
                        <a:rPr lang="en-US" b="1" dirty="0"/>
                        <a:t>Ambulance</a:t>
                      </a:r>
                    </a:p>
                  </a:txBody>
                  <a:tcPr/>
                </a:tc>
                <a:tc>
                  <a:txBody>
                    <a:bodyPr/>
                    <a:lstStyle/>
                    <a:p>
                      <a:r>
                        <a:rPr lang="en-US" b="1" dirty="0"/>
                        <a:t>  18,072</a:t>
                      </a:r>
                    </a:p>
                  </a:txBody>
                  <a:tcPr/>
                </a:tc>
                <a:extLst>
                  <a:ext uri="{0D108BD9-81ED-4DB2-BD59-A6C34878D82A}">
                    <a16:rowId xmlns:a16="http://schemas.microsoft.com/office/drawing/2014/main" val="2596267823"/>
                  </a:ext>
                </a:extLst>
              </a:tr>
              <a:tr h="457493">
                <a:tc>
                  <a:txBody>
                    <a:bodyPr/>
                    <a:lstStyle/>
                    <a:p>
                      <a:r>
                        <a:rPr lang="en-US" b="1" dirty="0"/>
                        <a:t>Library </a:t>
                      </a:r>
                    </a:p>
                  </a:txBody>
                  <a:tcPr/>
                </a:tc>
                <a:tc>
                  <a:txBody>
                    <a:bodyPr/>
                    <a:lstStyle/>
                    <a:p>
                      <a:r>
                        <a:rPr lang="en-US" b="1" dirty="0"/>
                        <a:t>  36,138</a:t>
                      </a:r>
                    </a:p>
                  </a:txBody>
                  <a:tcPr/>
                </a:tc>
                <a:extLst>
                  <a:ext uri="{0D108BD9-81ED-4DB2-BD59-A6C34878D82A}">
                    <a16:rowId xmlns:a16="http://schemas.microsoft.com/office/drawing/2014/main" val="1984818645"/>
                  </a:ext>
                </a:extLst>
              </a:tr>
              <a:tr h="457493">
                <a:tc>
                  <a:txBody>
                    <a:bodyPr/>
                    <a:lstStyle/>
                    <a:p>
                      <a:r>
                        <a:rPr lang="en-US" b="1" dirty="0"/>
                        <a:t>Airport</a:t>
                      </a:r>
                    </a:p>
                  </a:txBody>
                  <a:tcPr/>
                </a:tc>
                <a:tc>
                  <a:txBody>
                    <a:bodyPr/>
                    <a:lstStyle/>
                    <a:p>
                      <a:r>
                        <a:rPr lang="en-US" b="1" dirty="0"/>
                        <a:t>  22,540</a:t>
                      </a:r>
                    </a:p>
                  </a:txBody>
                  <a:tcPr/>
                </a:tc>
                <a:extLst>
                  <a:ext uri="{0D108BD9-81ED-4DB2-BD59-A6C34878D82A}">
                    <a16:rowId xmlns:a16="http://schemas.microsoft.com/office/drawing/2014/main" val="576323889"/>
                  </a:ext>
                </a:extLst>
              </a:tr>
              <a:tr h="457493">
                <a:tc>
                  <a:txBody>
                    <a:bodyPr/>
                    <a:lstStyle/>
                    <a:p>
                      <a:r>
                        <a:rPr lang="en-US" b="1" dirty="0"/>
                        <a:t>Economic Development</a:t>
                      </a:r>
                    </a:p>
                  </a:txBody>
                  <a:tcPr/>
                </a:tc>
                <a:tc>
                  <a:txBody>
                    <a:bodyPr/>
                    <a:lstStyle/>
                    <a:p>
                      <a:r>
                        <a:rPr lang="en-US" b="1" dirty="0"/>
                        <a:t>    2,500</a:t>
                      </a:r>
                    </a:p>
                  </a:txBody>
                  <a:tcPr/>
                </a:tc>
                <a:extLst>
                  <a:ext uri="{0D108BD9-81ED-4DB2-BD59-A6C34878D82A}">
                    <a16:rowId xmlns:a16="http://schemas.microsoft.com/office/drawing/2014/main" val="3920222072"/>
                  </a:ext>
                </a:extLst>
              </a:tr>
              <a:tr h="457493">
                <a:tc>
                  <a:txBody>
                    <a:bodyPr/>
                    <a:lstStyle/>
                    <a:p>
                      <a:r>
                        <a:rPr lang="en-US" b="1" dirty="0"/>
                        <a:t>Capital Street Projects &amp; Sidewalk</a:t>
                      </a:r>
                    </a:p>
                  </a:txBody>
                  <a:tcPr/>
                </a:tc>
                <a:tc>
                  <a:txBody>
                    <a:bodyPr/>
                    <a:lstStyle/>
                    <a:p>
                      <a:r>
                        <a:rPr lang="en-US" b="1" dirty="0"/>
                        <a:t>127,100</a:t>
                      </a:r>
                    </a:p>
                  </a:txBody>
                  <a:tcPr/>
                </a:tc>
                <a:extLst>
                  <a:ext uri="{0D108BD9-81ED-4DB2-BD59-A6C34878D82A}">
                    <a16:rowId xmlns:a16="http://schemas.microsoft.com/office/drawing/2014/main" val="1809763301"/>
                  </a:ext>
                </a:extLst>
              </a:tr>
              <a:tr h="457493">
                <a:tc>
                  <a:txBody>
                    <a:bodyPr/>
                    <a:lstStyle/>
                    <a:p>
                      <a:r>
                        <a:rPr lang="en-US" b="1" dirty="0"/>
                        <a:t>Airport Capital</a:t>
                      </a:r>
                    </a:p>
                  </a:txBody>
                  <a:tcPr/>
                </a:tc>
                <a:tc>
                  <a:txBody>
                    <a:bodyPr/>
                    <a:lstStyle/>
                    <a:p>
                      <a:r>
                        <a:rPr lang="en-US" b="1" dirty="0"/>
                        <a:t>   8,957</a:t>
                      </a:r>
                    </a:p>
                  </a:txBody>
                  <a:tcPr/>
                </a:tc>
                <a:extLst>
                  <a:ext uri="{0D108BD9-81ED-4DB2-BD59-A6C34878D82A}">
                    <a16:rowId xmlns:a16="http://schemas.microsoft.com/office/drawing/2014/main" val="926413944"/>
                  </a:ext>
                </a:extLst>
              </a:tr>
            </a:tbl>
          </a:graphicData>
        </a:graphic>
      </p:graphicFrame>
      <p:sp>
        <p:nvSpPr>
          <p:cNvPr id="6" name="TextBox 5">
            <a:extLst>
              <a:ext uri="{FF2B5EF4-FFF2-40B4-BE49-F238E27FC236}">
                <a16:creationId xmlns:a16="http://schemas.microsoft.com/office/drawing/2014/main" id="{AB3AC48F-1A39-4BE6-999C-9C63C7A07746}"/>
              </a:ext>
            </a:extLst>
          </p:cNvPr>
          <p:cNvSpPr txBox="1"/>
          <p:nvPr/>
        </p:nvSpPr>
        <p:spPr>
          <a:xfrm>
            <a:off x="838200" y="919477"/>
            <a:ext cx="6359768" cy="923330"/>
          </a:xfrm>
          <a:prstGeom prst="rect">
            <a:avLst/>
          </a:prstGeom>
          <a:noFill/>
        </p:spPr>
        <p:txBody>
          <a:bodyPr wrap="square" rtlCol="0">
            <a:spAutoFit/>
          </a:bodyPr>
          <a:lstStyle/>
          <a:p>
            <a:r>
              <a:rPr lang="en-US" b="1" dirty="0"/>
              <a:t>Revenues are estimated at $500,000 and expenditures are budgeted at $611,858, leaving a spenddown of reserves of $111,858 for FY20/21.</a:t>
            </a:r>
          </a:p>
        </p:txBody>
      </p:sp>
    </p:spTree>
    <p:extLst>
      <p:ext uri="{BB962C8B-B14F-4D97-AF65-F5344CB8AC3E}">
        <p14:creationId xmlns:p14="http://schemas.microsoft.com/office/powerpoint/2010/main" val="19023802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25" name="Rectangle 9"/>
          <p:cNvSpPr>
            <a:spLocks noGrp="1" noChangeArrowheads="1"/>
          </p:cNvSpPr>
          <p:nvPr>
            <p:ph type="title"/>
          </p:nvPr>
        </p:nvSpPr>
        <p:spPr>
          <a:xfrm>
            <a:off x="457200" y="228600"/>
            <a:ext cx="8229600" cy="1066803"/>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fontScale="90000"/>
          </a:bodyPr>
          <a:lstStyle/>
          <a:p>
            <a:pPr eaLnBrk="1" hangingPunct="1">
              <a:defRPr/>
            </a:pPr>
            <a:r>
              <a:rPr lang="en-US" b="1" dirty="0">
                <a:solidFill>
                  <a:schemeClr val="bg1"/>
                </a:solidFill>
              </a:rPr>
              <a:t>Revenues by Source</a:t>
            </a:r>
            <a:br>
              <a:rPr lang="en-US" sz="1800" dirty="0">
                <a:solidFill>
                  <a:schemeClr val="tx1"/>
                </a:solidFill>
              </a:rPr>
            </a:br>
            <a:r>
              <a:rPr lang="en-US" sz="1800" b="1" dirty="0">
                <a:solidFill>
                  <a:schemeClr val="tx1"/>
                </a:solidFill>
              </a:rPr>
              <a:t>The city has budgeted to receive $</a:t>
            </a:r>
            <a:r>
              <a:rPr lang="en-US" sz="1800" b="1" dirty="0"/>
              <a:t>8,191,463</a:t>
            </a:r>
            <a:r>
              <a:rPr lang="en-US" sz="1800" b="1" dirty="0">
                <a:solidFill>
                  <a:schemeClr val="tx1"/>
                </a:solidFill>
              </a:rPr>
              <a:t> in revenues </a:t>
            </a:r>
            <a:r>
              <a:rPr lang="en-US" sz="1100" b="1" dirty="0">
                <a:solidFill>
                  <a:schemeClr val="tx1"/>
                </a:solidFill>
              </a:rPr>
              <a:t>excluding Debt service borrowing of $4,210,000 and  transfers of $2.374,430</a:t>
            </a:r>
            <a:r>
              <a:rPr lang="en-US" sz="1800" b="1" dirty="0">
                <a:solidFill>
                  <a:schemeClr val="tx1"/>
                </a:solidFill>
              </a:rPr>
              <a:t>.</a:t>
            </a:r>
          </a:p>
        </p:txBody>
      </p:sp>
      <p:sp>
        <p:nvSpPr>
          <p:cNvPr id="12290" name="Slide Number Placeholder 5"/>
          <p:cNvSpPr>
            <a:spLocks noGrp="1"/>
          </p:cNvSpPr>
          <p:nvPr>
            <p:ph type="sldNum" sz="quarter" idx="12"/>
          </p:nvPr>
        </p:nvSpPr>
        <p:spPr>
          <a:noFill/>
        </p:spPr>
        <p:txBody>
          <a:bodyPr>
            <a:normAutofit/>
          </a:bodyPr>
          <a:lstStyle/>
          <a:p>
            <a:fld id="{0415358A-47F8-4382-B226-2CADDF3D6F84}" type="slidenum">
              <a:rPr lang="en-US" sz="1200" smtClean="0"/>
              <a:pPr/>
              <a:t>25</a:t>
            </a:fld>
            <a:endParaRPr lang="en-US" sz="1200" dirty="0"/>
          </a:p>
        </p:txBody>
      </p:sp>
      <p:graphicFrame>
        <p:nvGraphicFramePr>
          <p:cNvPr id="6" name="Chart 5">
            <a:extLst>
              <a:ext uri="{FF2B5EF4-FFF2-40B4-BE49-F238E27FC236}">
                <a16:creationId xmlns:a16="http://schemas.microsoft.com/office/drawing/2014/main" id="{101B607B-5CDF-49D6-8310-1593A83B4FCE}"/>
              </a:ext>
            </a:extLst>
          </p:cNvPr>
          <p:cNvGraphicFramePr>
            <a:graphicFrameLocks/>
          </p:cNvGraphicFramePr>
          <p:nvPr>
            <p:extLst>
              <p:ext uri="{D42A27DB-BD31-4B8C-83A1-F6EECF244321}">
                <p14:modId xmlns:p14="http://schemas.microsoft.com/office/powerpoint/2010/main" val="1611017387"/>
              </p:ext>
            </p:extLst>
          </p:nvPr>
        </p:nvGraphicFramePr>
        <p:xfrm>
          <a:off x="685800" y="1828800"/>
          <a:ext cx="7924800" cy="4953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BC5406B1-99A8-4DFC-8033-28767185B1EC}"/>
              </a:ext>
            </a:extLst>
          </p:cNvPr>
          <p:cNvGraphicFramePr>
            <a:graphicFrameLocks/>
          </p:cNvGraphicFramePr>
          <p:nvPr>
            <p:extLst>
              <p:ext uri="{D42A27DB-BD31-4B8C-83A1-F6EECF244321}">
                <p14:modId xmlns:p14="http://schemas.microsoft.com/office/powerpoint/2010/main" val="3273352551"/>
              </p:ext>
            </p:extLst>
          </p:nvPr>
        </p:nvGraphicFramePr>
        <p:xfrm>
          <a:off x="-1828800" y="2438400"/>
          <a:ext cx="10439400" cy="4724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CE0F0AC4-ACFD-43E2-8AD9-1DA947FFACB0}"/>
              </a:ext>
            </a:extLst>
          </p:cNvPr>
          <p:cNvGraphicFramePr>
            <a:graphicFrameLocks/>
          </p:cNvGraphicFramePr>
          <p:nvPr>
            <p:extLst>
              <p:ext uri="{D42A27DB-BD31-4B8C-83A1-F6EECF244321}">
                <p14:modId xmlns:p14="http://schemas.microsoft.com/office/powerpoint/2010/main" val="20240938"/>
              </p:ext>
            </p:extLst>
          </p:nvPr>
        </p:nvGraphicFramePr>
        <p:xfrm>
          <a:off x="-2209800" y="762000"/>
          <a:ext cx="13335000" cy="7619995"/>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228600"/>
            <a:ext cx="8229600" cy="914401"/>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eaLnBrk="1" hangingPunct="1">
              <a:defRPr/>
            </a:pPr>
            <a:r>
              <a:rPr lang="en-US" sz="4000" dirty="0">
                <a:solidFill>
                  <a:schemeClr val="bg1"/>
                </a:solidFill>
              </a:rPr>
              <a:t>Tax Revenue Breakdown</a:t>
            </a:r>
          </a:p>
        </p:txBody>
      </p:sp>
      <p:sp>
        <p:nvSpPr>
          <p:cNvPr id="13314" name="Slide Number Placeholder 5"/>
          <p:cNvSpPr>
            <a:spLocks noGrp="1"/>
          </p:cNvSpPr>
          <p:nvPr>
            <p:ph type="sldNum" sz="quarter" idx="12"/>
          </p:nvPr>
        </p:nvSpPr>
        <p:spPr>
          <a:noFill/>
        </p:spPr>
        <p:txBody>
          <a:bodyPr>
            <a:normAutofit/>
          </a:bodyPr>
          <a:lstStyle/>
          <a:p>
            <a:fld id="{D96662FD-F7D4-4F6C-A2DE-4A925AB8E14A}" type="slidenum">
              <a:rPr lang="en-US" sz="1200" smtClean="0"/>
              <a:pPr/>
              <a:t>26</a:t>
            </a:fld>
            <a:endParaRPr lang="en-US" sz="1200" dirty="0"/>
          </a:p>
        </p:txBody>
      </p:sp>
      <p:sp>
        <p:nvSpPr>
          <p:cNvPr id="13316" name="Text Box 10"/>
          <p:cNvSpPr txBox="1">
            <a:spLocks noChangeArrowheads="1"/>
          </p:cNvSpPr>
          <p:nvPr/>
        </p:nvSpPr>
        <p:spPr bwMode="auto">
          <a:xfrm>
            <a:off x="1447800" y="1066800"/>
            <a:ext cx="6326626" cy="861774"/>
          </a:xfrm>
          <a:prstGeom prst="rect">
            <a:avLst/>
          </a:prstGeom>
          <a:noFill/>
          <a:ln w="12700" cap="sq">
            <a:noFill/>
            <a:miter lim="800000"/>
            <a:headEnd type="none" w="sm" len="sm"/>
            <a:tailEnd type="none" w="sm" len="sm"/>
          </a:ln>
        </p:spPr>
        <p:txBody>
          <a:bodyPr wrap="square">
            <a:spAutoFit/>
          </a:bodyPr>
          <a:lstStyle/>
          <a:p>
            <a:pPr>
              <a:spcBef>
                <a:spcPct val="50000"/>
              </a:spcBef>
              <a:buFont typeface="Arial" pitchFamily="34" charset="0"/>
              <a:buChar char="•"/>
            </a:pPr>
            <a:r>
              <a:rPr lang="en-US" sz="1600" dirty="0"/>
              <a:t>The City receives approximately 3.5 million of its revenue from taxes.  The breakdown of where those taxes come from is shown below</a:t>
            </a:r>
            <a:r>
              <a:rPr lang="en-US" dirty="0"/>
              <a:t>.</a:t>
            </a:r>
          </a:p>
        </p:txBody>
      </p:sp>
      <p:graphicFrame>
        <p:nvGraphicFramePr>
          <p:cNvPr id="7" name="Chart 6">
            <a:extLst>
              <a:ext uri="{FF2B5EF4-FFF2-40B4-BE49-F238E27FC236}">
                <a16:creationId xmlns:a16="http://schemas.microsoft.com/office/drawing/2014/main" id="{65BF9286-EBE2-4596-BC2C-C29A47342474}"/>
              </a:ext>
            </a:extLst>
          </p:cNvPr>
          <p:cNvGraphicFramePr>
            <a:graphicFrameLocks/>
          </p:cNvGraphicFramePr>
          <p:nvPr>
            <p:extLst>
              <p:ext uri="{D42A27DB-BD31-4B8C-83A1-F6EECF244321}">
                <p14:modId xmlns:p14="http://schemas.microsoft.com/office/powerpoint/2010/main" val="3110721574"/>
              </p:ext>
            </p:extLst>
          </p:nvPr>
        </p:nvGraphicFramePr>
        <p:xfrm>
          <a:off x="152400" y="1781174"/>
          <a:ext cx="8362950" cy="44672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904538C7-FE8B-4546-B9CB-BE8479DB88CB}"/>
              </a:ext>
            </a:extLst>
          </p:cNvPr>
          <p:cNvGraphicFramePr>
            <a:graphicFrameLocks/>
          </p:cNvGraphicFramePr>
          <p:nvPr>
            <p:extLst>
              <p:ext uri="{D42A27DB-BD31-4B8C-83A1-F6EECF244321}">
                <p14:modId xmlns:p14="http://schemas.microsoft.com/office/powerpoint/2010/main" val="2607455951"/>
              </p:ext>
            </p:extLst>
          </p:nvPr>
        </p:nvGraphicFramePr>
        <p:xfrm>
          <a:off x="-304800" y="990601"/>
          <a:ext cx="9144000" cy="5867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6E8B882E-527E-421D-A526-0486FC501223}"/>
              </a:ext>
            </a:extLst>
          </p:cNvPr>
          <p:cNvGraphicFramePr>
            <a:graphicFrameLocks/>
          </p:cNvGraphicFramePr>
          <p:nvPr>
            <p:extLst>
              <p:ext uri="{D42A27DB-BD31-4B8C-83A1-F6EECF244321}">
                <p14:modId xmlns:p14="http://schemas.microsoft.com/office/powerpoint/2010/main" val="2622268282"/>
              </p:ext>
            </p:extLst>
          </p:nvPr>
        </p:nvGraphicFramePr>
        <p:xfrm>
          <a:off x="1295400" y="1676400"/>
          <a:ext cx="6629400" cy="5105400"/>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18" name="Rectangle 150"/>
          <p:cNvSpPr>
            <a:spLocks noGrp="1" noChangeArrowheads="1"/>
          </p:cNvSpPr>
          <p:nvPr>
            <p:ph type="title"/>
          </p:nvPr>
        </p:nvSpPr>
        <p:spPr>
          <a:xfrm>
            <a:off x="1294565" y="15875"/>
            <a:ext cx="6554867" cy="1127125"/>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r>
              <a:rPr lang="en-US" dirty="0">
                <a:solidFill>
                  <a:srgbClr val="0066FF"/>
                </a:solidFill>
              </a:rPr>
              <a:t>Expenditures by Function </a:t>
            </a:r>
            <a:r>
              <a:rPr lang="en-US" sz="1400" dirty="0"/>
              <a:t>excluding transfers</a:t>
            </a:r>
          </a:p>
        </p:txBody>
      </p:sp>
      <p:sp>
        <p:nvSpPr>
          <p:cNvPr id="14338" name="Slide Number Placeholder 5"/>
          <p:cNvSpPr>
            <a:spLocks noGrp="1"/>
          </p:cNvSpPr>
          <p:nvPr>
            <p:ph type="sldNum" sz="quarter" idx="12"/>
          </p:nvPr>
        </p:nvSpPr>
        <p:spPr/>
        <p:txBody>
          <a:bodyPr/>
          <a:lstStyle/>
          <a:p>
            <a:fld id="{16B10F0F-C82E-4DDA-A5E4-C9DA657A2D24}" type="slidenum">
              <a:rPr lang="en-US" sz="1200" smtClean="0"/>
              <a:pPr/>
              <a:t>27</a:t>
            </a:fld>
            <a:endParaRPr lang="en-US" sz="1200" dirty="0"/>
          </a:p>
        </p:txBody>
      </p:sp>
      <p:graphicFrame>
        <p:nvGraphicFramePr>
          <p:cNvPr id="8" name="Chart 7">
            <a:extLst>
              <a:ext uri="{FF2B5EF4-FFF2-40B4-BE49-F238E27FC236}">
                <a16:creationId xmlns:a16="http://schemas.microsoft.com/office/drawing/2014/main" id="{A1BD88C0-BD89-4D69-8EDA-6C34CE8AE3B6}"/>
              </a:ext>
            </a:extLst>
          </p:cNvPr>
          <p:cNvGraphicFramePr>
            <a:graphicFrameLocks/>
          </p:cNvGraphicFramePr>
          <p:nvPr>
            <p:extLst>
              <p:ext uri="{D42A27DB-BD31-4B8C-83A1-F6EECF244321}">
                <p14:modId xmlns:p14="http://schemas.microsoft.com/office/powerpoint/2010/main" val="3952998079"/>
              </p:ext>
            </p:extLst>
          </p:nvPr>
        </p:nvGraphicFramePr>
        <p:xfrm>
          <a:off x="685800" y="762001"/>
          <a:ext cx="7467601" cy="5786698"/>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31BF7AAE-7E3D-429A-B5B3-80FF056E0DE6}"/>
              </a:ext>
            </a:extLst>
          </p:cNvPr>
          <p:cNvSpPr txBox="1"/>
          <p:nvPr/>
        </p:nvSpPr>
        <p:spPr>
          <a:xfrm>
            <a:off x="914401" y="5963924"/>
            <a:ext cx="7239000" cy="584775"/>
          </a:xfrm>
          <a:prstGeom prst="rect">
            <a:avLst/>
          </a:prstGeom>
          <a:noFill/>
        </p:spPr>
        <p:txBody>
          <a:bodyPr wrap="square" rtlCol="0">
            <a:spAutoFit/>
          </a:bodyPr>
          <a:lstStyle/>
          <a:p>
            <a:r>
              <a:rPr lang="en-US" sz="1600" dirty="0"/>
              <a:t>Capital projects are included in sewer of $2,225,000 of which $1,375,000 are reimbursable and water for $3,442,000.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799" y="0"/>
            <a:ext cx="7945533" cy="609597"/>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a:bodyPr>
          <a:lstStyle/>
          <a:p>
            <a:pPr algn="ctr"/>
            <a:r>
              <a:rPr lang="en-US" b="1" dirty="0">
                <a:solidFill>
                  <a:schemeClr val="bg1"/>
                </a:solidFill>
              </a:rPr>
              <a:t>Capital Projects &amp; Equipment</a:t>
            </a:r>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3312559453"/>
              </p:ext>
            </p:extLst>
          </p:nvPr>
        </p:nvGraphicFramePr>
        <p:xfrm>
          <a:off x="152400" y="838200"/>
          <a:ext cx="8839200" cy="5800975"/>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375557">
                <a:tc>
                  <a:txBody>
                    <a:bodyPr/>
                    <a:lstStyle/>
                    <a:p>
                      <a:r>
                        <a:rPr lang="en-US" sz="1600" dirty="0"/>
                        <a:t>Project</a:t>
                      </a:r>
                    </a:p>
                  </a:txBody>
                  <a:tcPr/>
                </a:tc>
                <a:tc>
                  <a:txBody>
                    <a:bodyPr/>
                    <a:lstStyle/>
                    <a:p>
                      <a:pPr algn="just"/>
                      <a:r>
                        <a:rPr lang="en-US" sz="1600" dirty="0"/>
                        <a:t>Amount</a:t>
                      </a:r>
                    </a:p>
                  </a:txBody>
                  <a:tcPr/>
                </a:tc>
                <a:tc>
                  <a:txBody>
                    <a:bodyPr/>
                    <a:lstStyle/>
                    <a:p>
                      <a:r>
                        <a:rPr lang="en-US" sz="1600" dirty="0"/>
                        <a:t>Funding</a:t>
                      </a:r>
                      <a:endParaRPr lang="en-US" sz="1600" baseline="0" dirty="0"/>
                    </a:p>
                  </a:txBody>
                  <a:tcPr/>
                </a:tc>
                <a:extLst>
                  <a:ext uri="{0D108BD9-81ED-4DB2-BD59-A6C34878D82A}">
                    <a16:rowId xmlns:a16="http://schemas.microsoft.com/office/drawing/2014/main" val="10000"/>
                  </a:ext>
                </a:extLst>
              </a:tr>
              <a:tr h="300446">
                <a:tc>
                  <a:txBody>
                    <a:bodyPr/>
                    <a:lstStyle/>
                    <a:p>
                      <a:r>
                        <a:rPr lang="en-US" sz="1400" b="1" dirty="0"/>
                        <a:t>Police Dodge Durango V8 </a:t>
                      </a:r>
                    </a:p>
                  </a:txBody>
                  <a:tcPr/>
                </a:tc>
                <a:tc>
                  <a:txBody>
                    <a:bodyPr/>
                    <a:lstStyle/>
                    <a:p>
                      <a:pPr algn="just"/>
                      <a:r>
                        <a:rPr lang="en-US" sz="1200" b="1" dirty="0">
                          <a:latin typeface="Arial" pitchFamily="34" charset="0"/>
                          <a:cs typeface="Arial" pitchFamily="34" charset="0"/>
                        </a:rPr>
                        <a:t>$      36,000</a:t>
                      </a:r>
                    </a:p>
                  </a:txBody>
                  <a:tcPr/>
                </a:tc>
                <a:tc>
                  <a:txBody>
                    <a:bodyPr/>
                    <a:lstStyle/>
                    <a:p>
                      <a:r>
                        <a:rPr lang="en-US" sz="1400" b="1" dirty="0"/>
                        <a:t>General Fund</a:t>
                      </a:r>
                    </a:p>
                  </a:txBody>
                  <a:tcPr/>
                </a:tc>
                <a:extLst>
                  <a:ext uri="{0D108BD9-81ED-4DB2-BD59-A6C34878D82A}">
                    <a16:rowId xmlns:a16="http://schemas.microsoft.com/office/drawing/2014/main" val="10001"/>
                  </a:ext>
                </a:extLst>
              </a:tr>
              <a:tr h="300446">
                <a:tc>
                  <a:txBody>
                    <a:bodyPr/>
                    <a:lstStyle/>
                    <a:p>
                      <a:r>
                        <a:rPr lang="en-US" sz="1400" b="1" baseline="0" dirty="0">
                          <a:solidFill>
                            <a:schemeClr val="bg1"/>
                          </a:solidFill>
                        </a:rPr>
                        <a:t>Fire Dept. – Training Site Improvements</a:t>
                      </a:r>
                      <a:endParaRPr lang="en-US" sz="1400" b="1" dirty="0">
                        <a:solidFill>
                          <a:schemeClr val="bg1"/>
                        </a:solidFill>
                      </a:endParaRPr>
                    </a:p>
                  </a:txBody>
                  <a:tcPr/>
                </a:tc>
                <a:tc>
                  <a:txBody>
                    <a:bodyPr/>
                    <a:lstStyle/>
                    <a:p>
                      <a:pPr algn="just"/>
                      <a:r>
                        <a:rPr lang="en-US" sz="1200" b="1" dirty="0">
                          <a:solidFill>
                            <a:schemeClr val="bg1"/>
                          </a:solidFill>
                          <a:latin typeface="Arial" pitchFamily="34" charset="0"/>
                          <a:cs typeface="Arial" pitchFamily="34" charset="0"/>
                        </a:rPr>
                        <a:t>$       38,000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0002"/>
                  </a:ext>
                </a:extLst>
              </a:tr>
              <a:tr h="315708">
                <a:tc>
                  <a:txBody>
                    <a:bodyPr/>
                    <a:lstStyle/>
                    <a:p>
                      <a:r>
                        <a:rPr lang="en-US" sz="1400" b="1" dirty="0">
                          <a:solidFill>
                            <a:schemeClr val="bg1"/>
                          </a:solidFill>
                        </a:rPr>
                        <a:t>City Vehicle</a:t>
                      </a:r>
                    </a:p>
                  </a:txBody>
                  <a:tcPr/>
                </a:tc>
                <a:tc>
                  <a:txBody>
                    <a:bodyPr/>
                    <a:lstStyle/>
                    <a:p>
                      <a:pPr algn="just"/>
                      <a:r>
                        <a:rPr lang="en-US" sz="1200" b="1" dirty="0">
                          <a:solidFill>
                            <a:schemeClr val="bg1"/>
                          </a:solidFill>
                          <a:latin typeface="Arial" pitchFamily="34" charset="0"/>
                          <a:cs typeface="Arial" pitchFamily="34" charset="0"/>
                        </a:rPr>
                        <a:t>$       20,000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2040294732"/>
                  </a:ext>
                </a:extLst>
              </a:tr>
              <a:tr h="300446">
                <a:tc>
                  <a:txBody>
                    <a:bodyPr/>
                    <a:lstStyle/>
                    <a:p>
                      <a:r>
                        <a:rPr lang="en-US" sz="1400" b="1" dirty="0">
                          <a:solidFill>
                            <a:schemeClr val="bg1"/>
                          </a:solidFill>
                        </a:rPr>
                        <a:t>Gear Avenue Trail</a:t>
                      </a:r>
                    </a:p>
                  </a:txBody>
                  <a:tcPr/>
                </a:tc>
                <a:tc>
                  <a:txBody>
                    <a:bodyPr/>
                    <a:lstStyle/>
                    <a:p>
                      <a:pPr algn="just"/>
                      <a:r>
                        <a:rPr lang="en-US" sz="1200" b="1" dirty="0">
                          <a:solidFill>
                            <a:schemeClr val="bg1"/>
                          </a:solidFill>
                          <a:latin typeface="Arial" pitchFamily="34" charset="0"/>
                          <a:cs typeface="Arial" pitchFamily="34" charset="0"/>
                        </a:rPr>
                        <a:t>$       27,000</a:t>
                      </a:r>
                    </a:p>
                  </a:txBody>
                  <a:tcPr/>
                </a:tc>
                <a:tc>
                  <a:txBody>
                    <a:bodyPr/>
                    <a:lstStyle/>
                    <a:p>
                      <a:r>
                        <a:rPr lang="en-US" sz="1400" b="1" dirty="0">
                          <a:solidFill>
                            <a:schemeClr val="bg1"/>
                          </a:solidFill>
                        </a:rPr>
                        <a:t>General Fund/Hotel Motel</a:t>
                      </a:r>
                    </a:p>
                  </a:txBody>
                  <a:tcPr/>
                </a:tc>
                <a:extLst>
                  <a:ext uri="{0D108BD9-81ED-4DB2-BD59-A6C34878D82A}">
                    <a16:rowId xmlns:a16="http://schemas.microsoft.com/office/drawing/2014/main" val="575164461"/>
                  </a:ext>
                </a:extLst>
              </a:tr>
              <a:tr h="300446">
                <a:tc>
                  <a:txBody>
                    <a:bodyPr/>
                    <a:lstStyle/>
                    <a:p>
                      <a:r>
                        <a:rPr lang="en-US" sz="1400" b="1" dirty="0">
                          <a:solidFill>
                            <a:schemeClr val="bg1"/>
                          </a:solidFill>
                        </a:rPr>
                        <a:t>Sidewalks</a:t>
                      </a:r>
                    </a:p>
                  </a:txBody>
                  <a:tcPr/>
                </a:tc>
                <a:tc>
                  <a:txBody>
                    <a:bodyPr/>
                    <a:lstStyle/>
                    <a:p>
                      <a:pPr algn="just"/>
                      <a:r>
                        <a:rPr lang="en-US" sz="1200" b="1" dirty="0">
                          <a:solidFill>
                            <a:schemeClr val="bg1"/>
                          </a:solidFill>
                          <a:latin typeface="Arial" pitchFamily="34" charset="0"/>
                          <a:cs typeface="Arial" pitchFamily="34" charset="0"/>
                        </a:rPr>
                        <a:t>$       10,000</a:t>
                      </a:r>
                    </a:p>
                  </a:txBody>
                  <a:tcPr/>
                </a:tc>
                <a:tc>
                  <a:txBody>
                    <a:bodyPr/>
                    <a:lstStyle/>
                    <a:p>
                      <a:r>
                        <a:rPr lang="en-US" sz="1400" b="1" dirty="0">
                          <a:solidFill>
                            <a:schemeClr val="bg1"/>
                          </a:solidFill>
                        </a:rPr>
                        <a:t>Local Option Sales Tax</a:t>
                      </a:r>
                    </a:p>
                  </a:txBody>
                  <a:tcPr/>
                </a:tc>
                <a:extLst>
                  <a:ext uri="{0D108BD9-81ED-4DB2-BD59-A6C34878D82A}">
                    <a16:rowId xmlns:a16="http://schemas.microsoft.com/office/drawing/2014/main" val="10003"/>
                  </a:ext>
                </a:extLst>
              </a:tr>
              <a:tr h="300446">
                <a:tc>
                  <a:txBody>
                    <a:bodyPr/>
                    <a:lstStyle/>
                    <a:p>
                      <a:r>
                        <a:rPr lang="en-US" sz="1400" b="1" dirty="0">
                          <a:solidFill>
                            <a:schemeClr val="bg1"/>
                          </a:solidFill>
                        </a:rPr>
                        <a:t>Seal Coat Project</a:t>
                      </a:r>
                    </a:p>
                  </a:txBody>
                  <a:tcPr/>
                </a:tc>
                <a:tc>
                  <a:txBody>
                    <a:bodyPr/>
                    <a:lstStyle/>
                    <a:p>
                      <a:pPr algn="just"/>
                      <a:r>
                        <a:rPr lang="en-US" sz="1200" b="1" dirty="0">
                          <a:solidFill>
                            <a:schemeClr val="bg1"/>
                          </a:solidFill>
                          <a:latin typeface="Arial" pitchFamily="34" charset="0"/>
                          <a:cs typeface="Arial" pitchFamily="34" charset="0"/>
                        </a:rPr>
                        <a:t>$       80,000</a:t>
                      </a:r>
                    </a:p>
                  </a:txBody>
                  <a:tcPr/>
                </a:tc>
                <a:tc>
                  <a:txBody>
                    <a:bodyPr/>
                    <a:lstStyle/>
                    <a:p>
                      <a:r>
                        <a:rPr lang="en-US" sz="1400" b="1" dirty="0">
                          <a:solidFill>
                            <a:schemeClr val="bg1"/>
                          </a:solidFill>
                        </a:rPr>
                        <a:t>Road Use Funds 50,000 Local Option 30,000</a:t>
                      </a:r>
                    </a:p>
                  </a:txBody>
                  <a:tcPr/>
                </a:tc>
                <a:extLst>
                  <a:ext uri="{0D108BD9-81ED-4DB2-BD59-A6C34878D82A}">
                    <a16:rowId xmlns:a16="http://schemas.microsoft.com/office/drawing/2014/main" val="10004"/>
                  </a:ext>
                </a:extLst>
              </a:tr>
              <a:tr h="300446">
                <a:tc>
                  <a:txBody>
                    <a:bodyPr/>
                    <a:lstStyle/>
                    <a:p>
                      <a:r>
                        <a:rPr lang="en-US" sz="1400" b="1" dirty="0">
                          <a:solidFill>
                            <a:schemeClr val="bg1"/>
                          </a:solidFill>
                        </a:rPr>
                        <a:t>Ballard/Pennington Curve Repair</a:t>
                      </a:r>
                    </a:p>
                  </a:txBody>
                  <a:tcPr/>
                </a:tc>
                <a:tc>
                  <a:txBody>
                    <a:bodyPr/>
                    <a:lstStyle/>
                    <a:p>
                      <a:pPr algn="just"/>
                      <a:r>
                        <a:rPr lang="en-US" sz="1200" b="1" dirty="0">
                          <a:solidFill>
                            <a:schemeClr val="bg1"/>
                          </a:solidFill>
                          <a:latin typeface="Arial" pitchFamily="34" charset="0"/>
                          <a:cs typeface="Arial" pitchFamily="34" charset="0"/>
                        </a:rPr>
                        <a:t>$       23,100</a:t>
                      </a:r>
                    </a:p>
                  </a:txBody>
                  <a:tcPr/>
                </a:tc>
                <a:tc>
                  <a:txBody>
                    <a:bodyPr/>
                    <a:lstStyle/>
                    <a:p>
                      <a:r>
                        <a:rPr lang="en-US" sz="1400" b="1" dirty="0">
                          <a:solidFill>
                            <a:schemeClr val="bg1"/>
                          </a:solidFill>
                        </a:rPr>
                        <a:t>Local Option Sales Tax</a:t>
                      </a:r>
                    </a:p>
                  </a:txBody>
                  <a:tcPr/>
                </a:tc>
                <a:extLst>
                  <a:ext uri="{0D108BD9-81ED-4DB2-BD59-A6C34878D82A}">
                    <a16:rowId xmlns:a16="http://schemas.microsoft.com/office/drawing/2014/main" val="2260870075"/>
                  </a:ext>
                </a:extLst>
              </a:tr>
              <a:tr h="300446">
                <a:tc>
                  <a:txBody>
                    <a:bodyPr/>
                    <a:lstStyle/>
                    <a:p>
                      <a:r>
                        <a:rPr lang="en-US" sz="1400" b="1" dirty="0">
                          <a:solidFill>
                            <a:schemeClr val="bg1"/>
                          </a:solidFill>
                        </a:rPr>
                        <a:t>Street Repairs Wheeler/Schwartz</a:t>
                      </a:r>
                    </a:p>
                  </a:txBody>
                  <a:tcPr/>
                </a:tc>
                <a:tc>
                  <a:txBody>
                    <a:bodyPr/>
                    <a:lstStyle/>
                    <a:p>
                      <a:pPr algn="just"/>
                      <a:r>
                        <a:rPr lang="en-US" sz="1200" b="1" dirty="0">
                          <a:solidFill>
                            <a:schemeClr val="bg1"/>
                          </a:solidFill>
                          <a:latin typeface="Arial" pitchFamily="34" charset="0"/>
                          <a:cs typeface="Arial" pitchFamily="34" charset="0"/>
                        </a:rPr>
                        <a:t>$       64,000</a:t>
                      </a:r>
                    </a:p>
                  </a:txBody>
                  <a:tcPr/>
                </a:tc>
                <a:tc>
                  <a:txBody>
                    <a:bodyPr/>
                    <a:lstStyle/>
                    <a:p>
                      <a:r>
                        <a:rPr lang="en-US" sz="1400" b="1" dirty="0">
                          <a:solidFill>
                            <a:schemeClr val="bg1"/>
                          </a:solidFill>
                        </a:rPr>
                        <a:t>Local Option Sales Tax</a:t>
                      </a:r>
                    </a:p>
                  </a:txBody>
                  <a:tcPr/>
                </a:tc>
                <a:extLst>
                  <a:ext uri="{0D108BD9-81ED-4DB2-BD59-A6C34878D82A}">
                    <a16:rowId xmlns:a16="http://schemas.microsoft.com/office/drawing/2014/main" val="3777442514"/>
                  </a:ext>
                </a:extLst>
              </a:tr>
              <a:tr h="300446">
                <a:tc>
                  <a:txBody>
                    <a:bodyPr/>
                    <a:lstStyle/>
                    <a:p>
                      <a:r>
                        <a:rPr lang="en-US" sz="1400" b="1" dirty="0">
                          <a:solidFill>
                            <a:schemeClr val="bg1"/>
                          </a:solidFill>
                        </a:rPr>
                        <a:t>Airport Capital Improvement</a:t>
                      </a:r>
                    </a:p>
                  </a:txBody>
                  <a:tcPr/>
                </a:tc>
                <a:tc>
                  <a:txBody>
                    <a:bodyPr/>
                    <a:lstStyle/>
                    <a:p>
                      <a:pPr algn="just"/>
                      <a:r>
                        <a:rPr lang="en-US" sz="1200" b="1" dirty="0">
                          <a:solidFill>
                            <a:schemeClr val="bg1"/>
                          </a:solidFill>
                          <a:latin typeface="Arial" pitchFamily="34" charset="0"/>
                          <a:cs typeface="Arial" pitchFamily="34" charset="0"/>
                        </a:rPr>
                        <a:t>$     107,059</a:t>
                      </a:r>
                    </a:p>
                  </a:txBody>
                  <a:tcPr/>
                </a:tc>
                <a:tc>
                  <a:txBody>
                    <a:bodyPr/>
                    <a:lstStyle/>
                    <a:p>
                      <a:r>
                        <a:rPr lang="en-US" sz="1400" b="1" dirty="0">
                          <a:solidFill>
                            <a:schemeClr val="bg1"/>
                          </a:solidFill>
                        </a:rPr>
                        <a:t>Airport Capital – originally from local option</a:t>
                      </a:r>
                    </a:p>
                  </a:txBody>
                  <a:tcPr/>
                </a:tc>
                <a:extLst>
                  <a:ext uri="{0D108BD9-81ED-4DB2-BD59-A6C34878D82A}">
                    <a16:rowId xmlns:a16="http://schemas.microsoft.com/office/drawing/2014/main" val="755668394"/>
                  </a:ext>
                </a:extLst>
              </a:tr>
              <a:tr h="300446">
                <a:tc>
                  <a:txBody>
                    <a:bodyPr/>
                    <a:lstStyle/>
                    <a:p>
                      <a:r>
                        <a:rPr lang="en-US" sz="1400" b="1" dirty="0">
                          <a:solidFill>
                            <a:schemeClr val="bg1"/>
                          </a:solidFill>
                        </a:rPr>
                        <a:t>Flooring – Police Department</a:t>
                      </a:r>
                    </a:p>
                  </a:txBody>
                  <a:tcPr/>
                </a:tc>
                <a:tc>
                  <a:txBody>
                    <a:bodyPr/>
                    <a:lstStyle/>
                    <a:p>
                      <a:pPr algn="just"/>
                      <a:r>
                        <a:rPr lang="en-US" sz="1200" b="1" dirty="0">
                          <a:solidFill>
                            <a:schemeClr val="bg1"/>
                          </a:solidFill>
                          <a:latin typeface="Arial" pitchFamily="34" charset="0"/>
                          <a:cs typeface="Arial" pitchFamily="34" charset="0"/>
                        </a:rPr>
                        <a:t>$       10,000</a:t>
                      </a:r>
                    </a:p>
                  </a:txBody>
                  <a:tcPr/>
                </a:tc>
                <a:tc>
                  <a:txBody>
                    <a:bodyPr/>
                    <a:lstStyle/>
                    <a:p>
                      <a:r>
                        <a:rPr lang="en-US" sz="1400" b="1" dirty="0">
                          <a:solidFill>
                            <a:schemeClr val="bg1"/>
                          </a:solidFill>
                        </a:rPr>
                        <a:t>Police Capital – originally from general fund</a:t>
                      </a:r>
                    </a:p>
                  </a:txBody>
                  <a:tcPr/>
                </a:tc>
                <a:extLst>
                  <a:ext uri="{0D108BD9-81ED-4DB2-BD59-A6C34878D82A}">
                    <a16:rowId xmlns:a16="http://schemas.microsoft.com/office/drawing/2014/main" val="2189720145"/>
                  </a:ext>
                </a:extLst>
              </a:tr>
              <a:tr h="300446">
                <a:tc>
                  <a:txBody>
                    <a:bodyPr/>
                    <a:lstStyle/>
                    <a:p>
                      <a:r>
                        <a:rPr lang="en-US" sz="1400" b="1" dirty="0">
                          <a:solidFill>
                            <a:schemeClr val="bg1"/>
                          </a:solidFill>
                        </a:rPr>
                        <a:t>Water Tower Storage Elevation</a:t>
                      </a:r>
                    </a:p>
                  </a:txBody>
                  <a:tcPr/>
                </a:tc>
                <a:tc>
                  <a:txBody>
                    <a:bodyPr/>
                    <a:lstStyle/>
                    <a:p>
                      <a:pPr algn="just"/>
                      <a:r>
                        <a:rPr lang="en-US" sz="1200" b="1" dirty="0">
                          <a:solidFill>
                            <a:schemeClr val="bg1"/>
                          </a:solidFill>
                          <a:latin typeface="Arial" pitchFamily="34" charset="0"/>
                          <a:cs typeface="Arial" pitchFamily="34" charset="0"/>
                        </a:rPr>
                        <a:t>$   3,360,000</a:t>
                      </a:r>
                    </a:p>
                  </a:txBody>
                  <a:tcPr/>
                </a:tc>
                <a:tc>
                  <a:txBody>
                    <a:bodyPr/>
                    <a:lstStyle/>
                    <a:p>
                      <a:r>
                        <a:rPr lang="en-US" sz="1400" b="1" dirty="0">
                          <a:solidFill>
                            <a:schemeClr val="bg1"/>
                          </a:solidFill>
                        </a:rPr>
                        <a:t>SRF Loan</a:t>
                      </a:r>
                    </a:p>
                  </a:txBody>
                  <a:tcPr/>
                </a:tc>
                <a:extLst>
                  <a:ext uri="{0D108BD9-81ED-4DB2-BD59-A6C34878D82A}">
                    <a16:rowId xmlns:a16="http://schemas.microsoft.com/office/drawing/2014/main" val="884382617"/>
                  </a:ext>
                </a:extLst>
              </a:tr>
              <a:tr h="300446">
                <a:tc>
                  <a:txBody>
                    <a:bodyPr/>
                    <a:lstStyle/>
                    <a:p>
                      <a:r>
                        <a:rPr lang="en-US" sz="1400" b="1" dirty="0">
                          <a:solidFill>
                            <a:schemeClr val="bg1"/>
                          </a:solidFill>
                        </a:rPr>
                        <a:t>Water Main Replacement Meadow St.</a:t>
                      </a:r>
                    </a:p>
                  </a:txBody>
                  <a:tcPr/>
                </a:tc>
                <a:tc>
                  <a:txBody>
                    <a:bodyPr/>
                    <a:lstStyle/>
                    <a:p>
                      <a:pPr algn="just"/>
                      <a:r>
                        <a:rPr lang="en-US" sz="1200" b="1" dirty="0">
                          <a:solidFill>
                            <a:schemeClr val="bg1"/>
                          </a:solidFill>
                          <a:latin typeface="Arial" pitchFamily="34" charset="0"/>
                          <a:cs typeface="Arial" pitchFamily="34" charset="0"/>
                        </a:rPr>
                        <a:t>$        82,000</a:t>
                      </a:r>
                    </a:p>
                  </a:txBody>
                  <a:tcPr/>
                </a:tc>
                <a:tc>
                  <a:txBody>
                    <a:bodyPr/>
                    <a:lstStyle/>
                    <a:p>
                      <a:r>
                        <a:rPr lang="en-US" sz="1400" b="1" dirty="0">
                          <a:solidFill>
                            <a:schemeClr val="bg1"/>
                          </a:solidFill>
                        </a:rPr>
                        <a:t>Water Revenue</a:t>
                      </a:r>
                    </a:p>
                  </a:txBody>
                  <a:tcPr/>
                </a:tc>
                <a:extLst>
                  <a:ext uri="{0D108BD9-81ED-4DB2-BD59-A6C34878D82A}">
                    <a16:rowId xmlns:a16="http://schemas.microsoft.com/office/drawing/2014/main" val="3235752729"/>
                  </a:ext>
                </a:extLst>
              </a:tr>
              <a:tr h="300446">
                <a:tc>
                  <a:txBody>
                    <a:bodyPr/>
                    <a:lstStyle/>
                    <a:p>
                      <a:r>
                        <a:rPr lang="en-US" sz="1400" b="1" dirty="0">
                          <a:solidFill>
                            <a:schemeClr val="bg1"/>
                          </a:solidFill>
                        </a:rPr>
                        <a:t>South Lift Station</a:t>
                      </a:r>
                    </a:p>
                  </a:txBody>
                  <a:tcPr/>
                </a:tc>
                <a:tc>
                  <a:txBody>
                    <a:bodyPr/>
                    <a:lstStyle/>
                    <a:p>
                      <a:pPr algn="just"/>
                      <a:r>
                        <a:rPr lang="en-US" sz="1200" b="1" dirty="0">
                          <a:solidFill>
                            <a:schemeClr val="bg1"/>
                          </a:solidFill>
                          <a:latin typeface="Arial" pitchFamily="34" charset="0"/>
                          <a:cs typeface="Arial" pitchFamily="34" charset="0"/>
                        </a:rPr>
                        <a:t>$      850,000</a:t>
                      </a:r>
                    </a:p>
                  </a:txBody>
                  <a:tcPr/>
                </a:tc>
                <a:tc>
                  <a:txBody>
                    <a:bodyPr/>
                    <a:lstStyle/>
                    <a:p>
                      <a:r>
                        <a:rPr lang="en-US" sz="1400" b="1" dirty="0">
                          <a:solidFill>
                            <a:schemeClr val="bg1"/>
                          </a:solidFill>
                        </a:rPr>
                        <a:t>SRF Loan</a:t>
                      </a:r>
                    </a:p>
                  </a:txBody>
                  <a:tcPr/>
                </a:tc>
                <a:extLst>
                  <a:ext uri="{0D108BD9-81ED-4DB2-BD59-A6C34878D82A}">
                    <a16:rowId xmlns:a16="http://schemas.microsoft.com/office/drawing/2014/main" val="3661136586"/>
                  </a:ext>
                </a:extLst>
              </a:tr>
              <a:tr h="300446">
                <a:tc>
                  <a:txBody>
                    <a:bodyPr/>
                    <a:lstStyle/>
                    <a:p>
                      <a:r>
                        <a:rPr lang="en-US" sz="1400" b="1" dirty="0">
                          <a:solidFill>
                            <a:schemeClr val="bg1"/>
                          </a:solidFill>
                        </a:rPr>
                        <a:t>D.M. Co. Landfill Sewer Line</a:t>
                      </a:r>
                    </a:p>
                  </a:txBody>
                  <a:tcPr/>
                </a:tc>
                <a:tc>
                  <a:txBody>
                    <a:bodyPr/>
                    <a:lstStyle/>
                    <a:p>
                      <a:pPr algn="just"/>
                      <a:r>
                        <a:rPr lang="en-US" sz="1200" b="1" dirty="0">
                          <a:solidFill>
                            <a:schemeClr val="bg1"/>
                          </a:solidFill>
                          <a:latin typeface="Arial" pitchFamily="34" charset="0"/>
                          <a:cs typeface="Arial" pitchFamily="34" charset="0"/>
                        </a:rPr>
                        <a:t>$      725,000</a:t>
                      </a:r>
                    </a:p>
                  </a:txBody>
                  <a:tcPr/>
                </a:tc>
                <a:tc>
                  <a:txBody>
                    <a:bodyPr/>
                    <a:lstStyle/>
                    <a:p>
                      <a:r>
                        <a:rPr lang="en-US" sz="1400" b="1" dirty="0">
                          <a:solidFill>
                            <a:schemeClr val="bg1"/>
                          </a:solidFill>
                        </a:rPr>
                        <a:t>Reimbursement from Landfill</a:t>
                      </a:r>
                    </a:p>
                  </a:txBody>
                  <a:tcPr/>
                </a:tc>
                <a:extLst>
                  <a:ext uri="{0D108BD9-81ED-4DB2-BD59-A6C34878D82A}">
                    <a16:rowId xmlns:a16="http://schemas.microsoft.com/office/drawing/2014/main" val="434721730"/>
                  </a:ext>
                </a:extLst>
              </a:tr>
              <a:tr h="360295">
                <a:tc>
                  <a:txBody>
                    <a:bodyPr/>
                    <a:lstStyle/>
                    <a:p>
                      <a:r>
                        <a:rPr lang="en-US" sz="1400" b="1" dirty="0" err="1">
                          <a:solidFill>
                            <a:schemeClr val="bg1"/>
                          </a:solidFill>
                        </a:rPr>
                        <a:t>Luers</a:t>
                      </a:r>
                      <a:r>
                        <a:rPr lang="en-US" sz="1400" b="1" dirty="0">
                          <a:solidFill>
                            <a:schemeClr val="bg1"/>
                          </a:solidFill>
                        </a:rPr>
                        <a:t> Park Sponsored Project</a:t>
                      </a:r>
                    </a:p>
                  </a:txBody>
                  <a:tcPr/>
                </a:tc>
                <a:tc>
                  <a:txBody>
                    <a:bodyPr/>
                    <a:lstStyle/>
                    <a:p>
                      <a:pPr algn="just"/>
                      <a:r>
                        <a:rPr lang="en-US" sz="1200" b="1" dirty="0">
                          <a:solidFill>
                            <a:schemeClr val="bg1"/>
                          </a:solidFill>
                          <a:latin typeface="Arial" pitchFamily="34" charset="0"/>
                          <a:cs typeface="Arial" pitchFamily="34" charset="0"/>
                        </a:rPr>
                        <a:t>$      650,000</a:t>
                      </a:r>
                    </a:p>
                  </a:txBody>
                  <a:tcPr/>
                </a:tc>
                <a:tc>
                  <a:txBody>
                    <a:bodyPr/>
                    <a:lstStyle/>
                    <a:p>
                      <a:r>
                        <a:rPr lang="en-US" sz="1400" b="1" dirty="0">
                          <a:solidFill>
                            <a:schemeClr val="bg1"/>
                          </a:solidFill>
                        </a:rPr>
                        <a:t>Funds from SRF – non-repayable</a:t>
                      </a:r>
                    </a:p>
                  </a:txBody>
                  <a:tcPr/>
                </a:tc>
                <a:extLst>
                  <a:ext uri="{0D108BD9-81ED-4DB2-BD59-A6C34878D82A}">
                    <a16:rowId xmlns:a16="http://schemas.microsoft.com/office/drawing/2014/main" val="3371764260"/>
                  </a:ext>
                </a:extLst>
              </a:tr>
              <a:tr h="360295">
                <a:tc>
                  <a:txBody>
                    <a:bodyPr/>
                    <a:lstStyle/>
                    <a:p>
                      <a:r>
                        <a:rPr lang="en-US" sz="1400" b="1" dirty="0">
                          <a:solidFill>
                            <a:schemeClr val="bg1"/>
                          </a:solidFill>
                        </a:rPr>
                        <a:t>Total Projects &amp; Equipment</a:t>
                      </a:r>
                    </a:p>
                  </a:txBody>
                  <a:tcPr/>
                </a:tc>
                <a:tc>
                  <a:txBody>
                    <a:bodyPr/>
                    <a:lstStyle/>
                    <a:p>
                      <a:pPr algn="just"/>
                      <a:r>
                        <a:rPr lang="en-US" sz="1400" b="1" dirty="0">
                          <a:solidFill>
                            <a:schemeClr val="bg1"/>
                          </a:solidFill>
                          <a:latin typeface="Arial" pitchFamily="34" charset="0"/>
                          <a:cs typeface="Arial" pitchFamily="34" charset="0"/>
                        </a:rPr>
                        <a:t>$  6,082,159</a:t>
                      </a:r>
                    </a:p>
                  </a:txBody>
                  <a:tcPr/>
                </a:tc>
                <a:tc>
                  <a:txBody>
                    <a:bodyPr/>
                    <a:lstStyle/>
                    <a:p>
                      <a:endParaRPr lang="en-US" sz="1400" dirty="0">
                        <a:solidFill>
                          <a:schemeClr val="bg1"/>
                        </a:solidFill>
                      </a:endParaRPr>
                    </a:p>
                  </a:txBody>
                  <a:tcPr/>
                </a:tc>
                <a:extLst>
                  <a:ext uri="{0D108BD9-81ED-4DB2-BD59-A6C34878D82A}">
                    <a16:rowId xmlns:a16="http://schemas.microsoft.com/office/drawing/2014/main" val="1635522548"/>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28</a:t>
            </a:fld>
            <a:endParaRPr 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598" y="609600"/>
            <a:ext cx="7315201" cy="1320800"/>
          </a:xfrm>
        </p:spPr>
        <p:txBody>
          <a:bodyPr>
            <a:normAutofit/>
          </a:bodyPr>
          <a:lstStyle/>
          <a:p>
            <a:pPr algn="ctr"/>
            <a:r>
              <a:rPr lang="en-US" dirty="0">
                <a:solidFill>
                  <a:srgbClr val="003399"/>
                </a:solidFill>
              </a:rPr>
              <a:t>Transfers to Capital Funds</a:t>
            </a:r>
          </a:p>
        </p:txBody>
      </p:sp>
      <p:sp>
        <p:nvSpPr>
          <p:cNvPr id="3" name="Slide Number Placeholder 2"/>
          <p:cNvSpPr>
            <a:spLocks noGrp="1"/>
          </p:cNvSpPr>
          <p:nvPr>
            <p:ph type="sldNum" sz="quarter" idx="12"/>
          </p:nvPr>
        </p:nvSpPr>
        <p:spPr/>
        <p:txBody>
          <a:bodyPr/>
          <a:lstStyle/>
          <a:p>
            <a:pPr>
              <a:defRPr/>
            </a:pPr>
            <a:fld id="{1F8DCCDB-82FC-4F4C-8AA4-E86C19ABBF26}" type="slidenum">
              <a:rPr lang="en-US" sz="1200" smtClean="0"/>
              <a:pPr>
                <a:defRPr/>
              </a:pPr>
              <a:t>29</a:t>
            </a:fld>
            <a:endParaRPr lang="en-US" sz="1200" dirty="0"/>
          </a:p>
        </p:txBody>
      </p:sp>
      <p:graphicFrame>
        <p:nvGraphicFramePr>
          <p:cNvPr id="5" name="Table 4"/>
          <p:cNvGraphicFramePr>
            <a:graphicFrameLocks noGrp="1"/>
          </p:cNvGraphicFramePr>
          <p:nvPr>
            <p:extLst>
              <p:ext uri="{D42A27DB-BD31-4B8C-83A1-F6EECF244321}">
                <p14:modId xmlns:p14="http://schemas.microsoft.com/office/powerpoint/2010/main" val="539242937"/>
              </p:ext>
            </p:extLst>
          </p:nvPr>
        </p:nvGraphicFramePr>
        <p:xfrm>
          <a:off x="304801" y="2133600"/>
          <a:ext cx="8534398" cy="3566160"/>
        </p:xfrm>
        <a:graphic>
          <a:graphicData uri="http://schemas.openxmlformats.org/drawingml/2006/table">
            <a:tbl>
              <a:tblPr firstRow="1" bandRow="1">
                <a:tableStyleId>{5C22544A-7EE6-4342-B048-85BDC9FD1C3A}</a:tableStyleId>
              </a:tblPr>
              <a:tblGrid>
                <a:gridCol w="3328415">
                  <a:extLst>
                    <a:ext uri="{9D8B030D-6E8A-4147-A177-3AD203B41FA5}">
                      <a16:colId xmlns:a16="http://schemas.microsoft.com/office/drawing/2014/main" val="20000"/>
                    </a:ext>
                  </a:extLst>
                </a:gridCol>
                <a:gridCol w="1368812">
                  <a:extLst>
                    <a:ext uri="{9D8B030D-6E8A-4147-A177-3AD203B41FA5}">
                      <a16:colId xmlns:a16="http://schemas.microsoft.com/office/drawing/2014/main" val="20001"/>
                    </a:ext>
                  </a:extLst>
                </a:gridCol>
                <a:gridCol w="1191507">
                  <a:extLst>
                    <a:ext uri="{9D8B030D-6E8A-4147-A177-3AD203B41FA5}">
                      <a16:colId xmlns:a16="http://schemas.microsoft.com/office/drawing/2014/main" val="670072420"/>
                    </a:ext>
                  </a:extLst>
                </a:gridCol>
                <a:gridCol w="2645664">
                  <a:extLst>
                    <a:ext uri="{9D8B030D-6E8A-4147-A177-3AD203B41FA5}">
                      <a16:colId xmlns:a16="http://schemas.microsoft.com/office/drawing/2014/main" val="20002"/>
                    </a:ext>
                  </a:extLst>
                </a:gridCol>
              </a:tblGrid>
              <a:tr h="132080">
                <a:tc>
                  <a:txBody>
                    <a:bodyPr/>
                    <a:lstStyle/>
                    <a:p>
                      <a:r>
                        <a:rPr lang="en-US" sz="1400" dirty="0">
                          <a:solidFill>
                            <a:schemeClr val="tx1"/>
                          </a:solidFill>
                        </a:rPr>
                        <a:t>Description</a:t>
                      </a:r>
                    </a:p>
                  </a:txBody>
                  <a:tcPr/>
                </a:tc>
                <a:tc>
                  <a:txBody>
                    <a:bodyPr/>
                    <a:lstStyle/>
                    <a:p>
                      <a:pPr algn="r"/>
                      <a:r>
                        <a:rPr lang="en-US" sz="1400" dirty="0">
                          <a:solidFill>
                            <a:schemeClr val="tx1"/>
                          </a:solidFill>
                        </a:rPr>
                        <a:t>FY 19/20 Amount</a:t>
                      </a:r>
                    </a:p>
                  </a:txBody>
                  <a:tcPr/>
                </a:tc>
                <a:tc>
                  <a:txBody>
                    <a:bodyPr/>
                    <a:lstStyle/>
                    <a:p>
                      <a:pPr algn="r"/>
                      <a:r>
                        <a:rPr lang="en-US" sz="1400" dirty="0">
                          <a:solidFill>
                            <a:schemeClr val="tx1"/>
                          </a:solidFill>
                        </a:rPr>
                        <a:t>FY 20/21 Amount</a:t>
                      </a:r>
                    </a:p>
                  </a:txBody>
                  <a:tcPr/>
                </a:tc>
                <a:tc>
                  <a:txBody>
                    <a:bodyPr/>
                    <a:lstStyle/>
                    <a:p>
                      <a:r>
                        <a:rPr lang="en-US" sz="1400" dirty="0">
                          <a:solidFill>
                            <a:schemeClr val="tx1"/>
                          </a:solidFill>
                        </a:rPr>
                        <a:t>Funding</a:t>
                      </a:r>
                    </a:p>
                  </a:txBody>
                  <a:tcPr/>
                </a:tc>
                <a:extLst>
                  <a:ext uri="{0D108BD9-81ED-4DB2-BD59-A6C34878D82A}">
                    <a16:rowId xmlns:a16="http://schemas.microsoft.com/office/drawing/2014/main" val="10000"/>
                  </a:ext>
                </a:extLst>
              </a:tr>
              <a:tr h="132080">
                <a:tc>
                  <a:txBody>
                    <a:bodyPr/>
                    <a:lstStyle/>
                    <a:p>
                      <a:r>
                        <a:rPr lang="en-US" sz="1400" b="1" dirty="0">
                          <a:solidFill>
                            <a:schemeClr val="bg1"/>
                          </a:solidFill>
                        </a:rPr>
                        <a:t>Airport Capital Fund </a:t>
                      </a:r>
                    </a:p>
                  </a:txBody>
                  <a:tcPr/>
                </a:tc>
                <a:tc>
                  <a:txBody>
                    <a:bodyPr/>
                    <a:lstStyle/>
                    <a:p>
                      <a:pPr algn="r"/>
                      <a:r>
                        <a:rPr lang="en-US" sz="1400" b="1" dirty="0">
                          <a:solidFill>
                            <a:schemeClr val="bg1"/>
                          </a:solidFill>
                        </a:rPr>
                        <a:t>14,602</a:t>
                      </a:r>
                    </a:p>
                  </a:txBody>
                  <a:tcPr/>
                </a:tc>
                <a:tc>
                  <a:txBody>
                    <a:bodyPr/>
                    <a:lstStyle/>
                    <a:p>
                      <a:pPr algn="r"/>
                      <a:r>
                        <a:rPr lang="en-US" sz="1400" b="1" dirty="0">
                          <a:solidFill>
                            <a:schemeClr val="bg1"/>
                          </a:solidFill>
                        </a:rPr>
                        <a:t>   8,957</a:t>
                      </a:r>
                    </a:p>
                  </a:txBody>
                  <a:tcPr/>
                </a:tc>
                <a:tc>
                  <a:txBody>
                    <a:bodyPr/>
                    <a:lstStyle/>
                    <a:p>
                      <a:r>
                        <a:rPr lang="en-US" sz="1400" b="1" dirty="0">
                          <a:solidFill>
                            <a:schemeClr val="bg1"/>
                          </a:solidFill>
                        </a:rPr>
                        <a:t>Local Option Sales Tax</a:t>
                      </a:r>
                    </a:p>
                  </a:txBody>
                  <a:tcPr/>
                </a:tc>
                <a:extLst>
                  <a:ext uri="{0D108BD9-81ED-4DB2-BD59-A6C34878D82A}">
                    <a16:rowId xmlns:a16="http://schemas.microsoft.com/office/drawing/2014/main" val="10001"/>
                  </a:ext>
                </a:extLst>
              </a:tr>
              <a:tr h="132080">
                <a:tc>
                  <a:txBody>
                    <a:bodyPr/>
                    <a:lstStyle/>
                    <a:p>
                      <a:r>
                        <a:rPr lang="en-US" sz="1400" b="1" baseline="0" dirty="0">
                          <a:solidFill>
                            <a:schemeClr val="bg1"/>
                          </a:solidFill>
                        </a:rPr>
                        <a:t>City Hall Capital Reserve</a:t>
                      </a:r>
                      <a:endParaRPr lang="en-US" sz="1400" b="1" dirty="0">
                        <a:solidFill>
                          <a:schemeClr val="bg1"/>
                        </a:solidFill>
                      </a:endParaRPr>
                    </a:p>
                  </a:txBody>
                  <a:tcPr/>
                </a:tc>
                <a:tc>
                  <a:txBody>
                    <a:bodyPr/>
                    <a:lstStyle/>
                    <a:p>
                      <a:pPr algn="r"/>
                      <a:r>
                        <a:rPr lang="en-US" sz="1400" b="1" dirty="0">
                          <a:solidFill>
                            <a:schemeClr val="bg1"/>
                          </a:solidFill>
                        </a:rPr>
                        <a:t>5,000</a:t>
                      </a:r>
                    </a:p>
                  </a:txBody>
                  <a:tcPr/>
                </a:tc>
                <a:tc>
                  <a:txBody>
                    <a:bodyPr/>
                    <a:lstStyle/>
                    <a:p>
                      <a:pPr algn="r"/>
                      <a:r>
                        <a:rPr lang="en-US" sz="1400" b="1" dirty="0">
                          <a:solidFill>
                            <a:schemeClr val="bg1"/>
                          </a:solidFill>
                        </a:rPr>
                        <a:t>   5,000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0002"/>
                  </a:ext>
                </a:extLst>
              </a:tr>
              <a:tr h="132080">
                <a:tc>
                  <a:txBody>
                    <a:bodyPr/>
                    <a:lstStyle/>
                    <a:p>
                      <a:r>
                        <a:rPr lang="en-US" sz="1400" b="1" dirty="0">
                          <a:solidFill>
                            <a:schemeClr val="bg1"/>
                          </a:solidFill>
                        </a:rPr>
                        <a:t>Administration Capital Fund</a:t>
                      </a:r>
                    </a:p>
                  </a:txBody>
                  <a:tcPr/>
                </a:tc>
                <a:tc>
                  <a:txBody>
                    <a:bodyPr/>
                    <a:lstStyle/>
                    <a:p>
                      <a:pPr algn="r"/>
                      <a:r>
                        <a:rPr lang="en-US" sz="1400" b="1" dirty="0">
                          <a:solidFill>
                            <a:schemeClr val="bg1"/>
                          </a:solidFill>
                        </a:rPr>
                        <a:t>5,000</a:t>
                      </a:r>
                    </a:p>
                  </a:txBody>
                  <a:tcPr/>
                </a:tc>
                <a:tc>
                  <a:txBody>
                    <a:bodyPr/>
                    <a:lstStyle/>
                    <a:p>
                      <a:pPr algn="r"/>
                      <a:r>
                        <a:rPr lang="en-US" sz="1400" b="1" dirty="0">
                          <a:solidFill>
                            <a:schemeClr val="bg1"/>
                          </a:solidFill>
                        </a:rPr>
                        <a:t>   5,000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0004"/>
                  </a:ext>
                </a:extLst>
              </a:tr>
              <a:tr h="132080">
                <a:tc>
                  <a:txBody>
                    <a:bodyPr/>
                    <a:lstStyle/>
                    <a:p>
                      <a:r>
                        <a:rPr lang="en-US" sz="1400" b="1" dirty="0">
                          <a:solidFill>
                            <a:schemeClr val="bg1"/>
                          </a:solidFill>
                        </a:rPr>
                        <a:t>Fire Capital Equipment</a:t>
                      </a:r>
                      <a:r>
                        <a:rPr lang="en-US" sz="1400" b="1" baseline="0" dirty="0">
                          <a:solidFill>
                            <a:schemeClr val="bg1"/>
                          </a:solidFill>
                        </a:rPr>
                        <a:t> Fund</a:t>
                      </a:r>
                      <a:endParaRPr lang="en-US" sz="1400" b="1" dirty="0">
                        <a:solidFill>
                          <a:schemeClr val="bg1"/>
                        </a:solidFill>
                      </a:endParaRPr>
                    </a:p>
                  </a:txBody>
                  <a:tcPr/>
                </a:tc>
                <a:tc>
                  <a:txBody>
                    <a:bodyPr/>
                    <a:lstStyle/>
                    <a:p>
                      <a:pPr algn="r"/>
                      <a:r>
                        <a:rPr lang="en-US" sz="1400" b="1" dirty="0">
                          <a:solidFill>
                            <a:schemeClr val="bg1"/>
                          </a:solidFill>
                        </a:rPr>
                        <a:t>60,000</a:t>
                      </a:r>
                    </a:p>
                  </a:txBody>
                  <a:tcPr/>
                </a:tc>
                <a:tc>
                  <a:txBody>
                    <a:bodyPr/>
                    <a:lstStyle/>
                    <a:p>
                      <a:pPr algn="r"/>
                      <a:r>
                        <a:rPr lang="en-US" sz="1400" b="1" dirty="0">
                          <a:solidFill>
                            <a:schemeClr val="bg1"/>
                          </a:solidFill>
                        </a:rPr>
                        <a:t> 60,000</a:t>
                      </a:r>
                    </a:p>
                  </a:txBody>
                  <a:tcPr/>
                </a:tc>
                <a:tc>
                  <a:txBody>
                    <a:bodyPr/>
                    <a:lstStyle/>
                    <a:p>
                      <a:r>
                        <a:rPr lang="en-US" sz="1400" b="1" dirty="0">
                          <a:solidFill>
                            <a:schemeClr val="bg1"/>
                          </a:solidFill>
                        </a:rPr>
                        <a:t>General</a:t>
                      </a:r>
                      <a:r>
                        <a:rPr lang="en-US" sz="1400" b="1" baseline="0" dirty="0">
                          <a:solidFill>
                            <a:schemeClr val="bg1"/>
                          </a:solidFill>
                        </a:rPr>
                        <a:t> Fund</a:t>
                      </a:r>
                      <a:endParaRPr lang="en-US" sz="1400" b="1" dirty="0">
                        <a:solidFill>
                          <a:schemeClr val="bg1"/>
                        </a:solidFill>
                      </a:endParaRPr>
                    </a:p>
                  </a:txBody>
                  <a:tcPr/>
                </a:tc>
                <a:extLst>
                  <a:ext uri="{0D108BD9-81ED-4DB2-BD59-A6C34878D82A}">
                    <a16:rowId xmlns:a16="http://schemas.microsoft.com/office/drawing/2014/main" val="10005"/>
                  </a:ext>
                </a:extLst>
              </a:tr>
              <a:tr h="132080">
                <a:tc>
                  <a:txBody>
                    <a:bodyPr/>
                    <a:lstStyle/>
                    <a:p>
                      <a:r>
                        <a:rPr lang="en-US" sz="1400" b="1" dirty="0">
                          <a:solidFill>
                            <a:schemeClr val="bg1"/>
                          </a:solidFill>
                        </a:rPr>
                        <a:t>Police Department Capital Fund</a:t>
                      </a:r>
                    </a:p>
                  </a:txBody>
                  <a:tcPr/>
                </a:tc>
                <a:tc>
                  <a:txBody>
                    <a:bodyPr/>
                    <a:lstStyle/>
                    <a:p>
                      <a:pPr algn="r"/>
                      <a:r>
                        <a:rPr lang="en-US" sz="1400" b="1" dirty="0">
                          <a:solidFill>
                            <a:schemeClr val="bg1"/>
                          </a:solidFill>
                        </a:rPr>
                        <a:t>20,000</a:t>
                      </a:r>
                    </a:p>
                  </a:txBody>
                  <a:tcPr/>
                </a:tc>
                <a:tc>
                  <a:txBody>
                    <a:bodyPr/>
                    <a:lstStyle/>
                    <a:p>
                      <a:pPr algn="r"/>
                      <a:r>
                        <a:rPr lang="en-US" sz="1400" b="1" dirty="0">
                          <a:solidFill>
                            <a:schemeClr val="bg1"/>
                          </a:solidFill>
                        </a:rPr>
                        <a:t> 20,000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240075115"/>
                  </a:ext>
                </a:extLst>
              </a:tr>
              <a:tr h="147320">
                <a:tc>
                  <a:txBody>
                    <a:bodyPr/>
                    <a:lstStyle/>
                    <a:p>
                      <a:r>
                        <a:rPr lang="en-US" sz="1400" b="1" dirty="0">
                          <a:solidFill>
                            <a:schemeClr val="bg1"/>
                          </a:solidFill>
                        </a:rPr>
                        <a:t>Pool Capital Equipment Fund</a:t>
                      </a:r>
                    </a:p>
                  </a:txBody>
                  <a:tcPr/>
                </a:tc>
                <a:tc>
                  <a:txBody>
                    <a:bodyPr/>
                    <a:lstStyle/>
                    <a:p>
                      <a:pPr algn="r"/>
                      <a:r>
                        <a:rPr lang="en-US" sz="1400" b="1" dirty="0">
                          <a:solidFill>
                            <a:schemeClr val="bg1"/>
                          </a:solidFill>
                        </a:rPr>
                        <a:t>5,000</a:t>
                      </a:r>
                    </a:p>
                  </a:txBody>
                  <a:tcPr/>
                </a:tc>
                <a:tc>
                  <a:txBody>
                    <a:bodyPr/>
                    <a:lstStyle/>
                    <a:p>
                      <a:pPr algn="r"/>
                      <a:r>
                        <a:rPr lang="en-US" sz="1400" b="1" dirty="0">
                          <a:solidFill>
                            <a:schemeClr val="bg1"/>
                          </a:solidFill>
                        </a:rPr>
                        <a:t> 10,000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2769188977"/>
                  </a:ext>
                </a:extLst>
              </a:tr>
              <a:tr h="132080">
                <a:tc>
                  <a:txBody>
                    <a:bodyPr/>
                    <a:lstStyle/>
                    <a:p>
                      <a:r>
                        <a:rPr lang="en-US" sz="1400" b="1" dirty="0">
                          <a:solidFill>
                            <a:schemeClr val="bg1"/>
                          </a:solidFill>
                        </a:rPr>
                        <a:t>IT Capital Equipment Fund</a:t>
                      </a:r>
                    </a:p>
                  </a:txBody>
                  <a:tcPr/>
                </a:tc>
                <a:tc>
                  <a:txBody>
                    <a:bodyPr/>
                    <a:lstStyle/>
                    <a:p>
                      <a:pPr algn="r"/>
                      <a:r>
                        <a:rPr lang="en-US" sz="1400" b="1" dirty="0">
                          <a:solidFill>
                            <a:schemeClr val="bg1"/>
                          </a:solidFill>
                        </a:rPr>
                        <a:t>0</a:t>
                      </a:r>
                    </a:p>
                  </a:txBody>
                  <a:tcPr/>
                </a:tc>
                <a:tc>
                  <a:txBody>
                    <a:bodyPr/>
                    <a:lstStyle/>
                    <a:p>
                      <a:pPr algn="r"/>
                      <a:r>
                        <a:rPr lang="en-US" sz="1400" b="1" dirty="0">
                          <a:solidFill>
                            <a:schemeClr val="bg1"/>
                          </a:solidFill>
                        </a:rPr>
                        <a:t> 10,000</a:t>
                      </a:r>
                    </a:p>
                  </a:txBody>
                  <a:tcPr/>
                </a:tc>
                <a:tc>
                  <a:txBody>
                    <a:bodyPr/>
                    <a:lstStyle/>
                    <a:p>
                      <a:r>
                        <a:rPr lang="en-US" sz="1400" b="1" dirty="0">
                          <a:solidFill>
                            <a:schemeClr val="bg1"/>
                          </a:solidFill>
                        </a:rPr>
                        <a:t>General Fund/Water/Sewer</a:t>
                      </a:r>
                    </a:p>
                  </a:txBody>
                  <a:tcPr/>
                </a:tc>
                <a:extLst>
                  <a:ext uri="{0D108BD9-81ED-4DB2-BD59-A6C34878D82A}">
                    <a16:rowId xmlns:a16="http://schemas.microsoft.com/office/drawing/2014/main" val="96055183"/>
                  </a:ext>
                </a:extLst>
              </a:tr>
              <a:tr h="132080">
                <a:tc>
                  <a:txBody>
                    <a:bodyPr/>
                    <a:lstStyle/>
                    <a:p>
                      <a:r>
                        <a:rPr lang="en-US" sz="1400" b="1" dirty="0">
                          <a:solidFill>
                            <a:schemeClr val="bg1"/>
                          </a:solidFill>
                        </a:rPr>
                        <a:t>Parks Capital Equipment Fund</a:t>
                      </a:r>
                    </a:p>
                  </a:txBody>
                  <a:tcPr/>
                </a:tc>
                <a:tc>
                  <a:txBody>
                    <a:bodyPr/>
                    <a:lstStyle/>
                    <a:p>
                      <a:pPr algn="r"/>
                      <a:r>
                        <a:rPr lang="en-US" sz="1400" b="1" dirty="0">
                          <a:solidFill>
                            <a:schemeClr val="bg1"/>
                          </a:solidFill>
                        </a:rPr>
                        <a:t>0</a:t>
                      </a:r>
                    </a:p>
                  </a:txBody>
                  <a:tcPr/>
                </a:tc>
                <a:tc>
                  <a:txBody>
                    <a:bodyPr/>
                    <a:lstStyle/>
                    <a:p>
                      <a:pPr algn="r"/>
                      <a:r>
                        <a:rPr lang="en-US" sz="1400" b="1" dirty="0">
                          <a:solidFill>
                            <a:schemeClr val="bg1"/>
                          </a:solidFill>
                        </a:rPr>
                        <a:t>   5,000</a:t>
                      </a:r>
                    </a:p>
                  </a:txBody>
                  <a:tcPr/>
                </a:tc>
                <a:tc>
                  <a:txBody>
                    <a:bodyPr/>
                    <a:lstStyle/>
                    <a:p>
                      <a:r>
                        <a:rPr lang="en-US" sz="1400" b="1" dirty="0">
                          <a:solidFill>
                            <a:schemeClr val="bg1"/>
                          </a:solidFill>
                        </a:rPr>
                        <a:t>General Fund</a:t>
                      </a:r>
                    </a:p>
                  </a:txBody>
                  <a:tcPr/>
                </a:tc>
                <a:extLst>
                  <a:ext uri="{0D108BD9-81ED-4DB2-BD59-A6C34878D82A}">
                    <a16:rowId xmlns:a16="http://schemas.microsoft.com/office/drawing/2014/main" val="10006"/>
                  </a:ext>
                </a:extLst>
              </a:tr>
              <a:tr h="132080">
                <a:tc>
                  <a:txBody>
                    <a:bodyPr/>
                    <a:lstStyle/>
                    <a:p>
                      <a:r>
                        <a:rPr lang="en-US" sz="1400" b="1" dirty="0">
                          <a:solidFill>
                            <a:schemeClr val="bg1"/>
                          </a:solidFill>
                        </a:rPr>
                        <a:t>Water Capital Account</a:t>
                      </a:r>
                    </a:p>
                  </a:txBody>
                  <a:tcPr/>
                </a:tc>
                <a:tc>
                  <a:txBody>
                    <a:bodyPr/>
                    <a:lstStyle/>
                    <a:p>
                      <a:pPr algn="r"/>
                      <a:r>
                        <a:rPr lang="en-US" sz="1400" b="1" dirty="0">
                          <a:solidFill>
                            <a:schemeClr val="bg1"/>
                          </a:solidFill>
                        </a:rPr>
                        <a:t>10,000</a:t>
                      </a:r>
                    </a:p>
                  </a:txBody>
                  <a:tcPr/>
                </a:tc>
                <a:tc>
                  <a:txBody>
                    <a:bodyPr/>
                    <a:lstStyle/>
                    <a:p>
                      <a:pPr algn="r"/>
                      <a:r>
                        <a:rPr lang="en-US" sz="1400" b="1" dirty="0">
                          <a:solidFill>
                            <a:schemeClr val="bg1"/>
                          </a:solidFill>
                        </a:rPr>
                        <a:t> 10,000</a:t>
                      </a:r>
                    </a:p>
                  </a:txBody>
                  <a:tcPr/>
                </a:tc>
                <a:tc>
                  <a:txBody>
                    <a:bodyPr/>
                    <a:lstStyle/>
                    <a:p>
                      <a:r>
                        <a:rPr lang="en-US" sz="1400" b="1" dirty="0">
                          <a:solidFill>
                            <a:schemeClr val="bg1"/>
                          </a:solidFill>
                        </a:rPr>
                        <a:t>Water Fund</a:t>
                      </a:r>
                    </a:p>
                  </a:txBody>
                  <a:tcPr/>
                </a:tc>
                <a:extLst>
                  <a:ext uri="{0D108BD9-81ED-4DB2-BD59-A6C34878D82A}">
                    <a16:rowId xmlns:a16="http://schemas.microsoft.com/office/drawing/2014/main" val="602782058"/>
                  </a:ext>
                </a:extLst>
              </a:tr>
              <a:tr h="132080">
                <a:tc>
                  <a:txBody>
                    <a:bodyPr/>
                    <a:lstStyle/>
                    <a:p>
                      <a:r>
                        <a:rPr lang="en-US" sz="1400" b="1" dirty="0">
                          <a:solidFill>
                            <a:schemeClr val="bg1"/>
                          </a:solidFill>
                        </a:rPr>
                        <a:t>Sewer Capital Account</a:t>
                      </a:r>
                    </a:p>
                  </a:txBody>
                  <a:tcPr/>
                </a:tc>
                <a:tc>
                  <a:txBody>
                    <a:bodyPr/>
                    <a:lstStyle/>
                    <a:p>
                      <a:pPr algn="r"/>
                      <a:r>
                        <a:rPr lang="en-US" sz="1400" b="1" dirty="0">
                          <a:solidFill>
                            <a:schemeClr val="bg1"/>
                          </a:solidFill>
                        </a:rPr>
                        <a:t>10,000</a:t>
                      </a:r>
                    </a:p>
                  </a:txBody>
                  <a:tcPr/>
                </a:tc>
                <a:tc>
                  <a:txBody>
                    <a:bodyPr/>
                    <a:lstStyle/>
                    <a:p>
                      <a:pPr algn="r"/>
                      <a:r>
                        <a:rPr lang="en-US" sz="1400" b="1" dirty="0">
                          <a:solidFill>
                            <a:schemeClr val="bg1"/>
                          </a:solidFill>
                        </a:rPr>
                        <a:t> 10,000</a:t>
                      </a:r>
                    </a:p>
                  </a:txBody>
                  <a:tcPr/>
                </a:tc>
                <a:tc>
                  <a:txBody>
                    <a:bodyPr/>
                    <a:lstStyle/>
                    <a:p>
                      <a:r>
                        <a:rPr lang="en-US" sz="1400" b="1" dirty="0">
                          <a:solidFill>
                            <a:schemeClr val="bg1"/>
                          </a:solidFill>
                        </a:rPr>
                        <a:t>Sewer Fund</a:t>
                      </a:r>
                    </a:p>
                  </a:txBody>
                  <a:tcPr/>
                </a:tc>
                <a:extLst>
                  <a:ext uri="{0D108BD9-81ED-4DB2-BD59-A6C34878D82A}">
                    <a16:rowId xmlns:a16="http://schemas.microsoft.com/office/drawing/2014/main" val="3751549950"/>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2133600"/>
          </a:xfrm>
        </p:spPr>
        <p:txBody>
          <a:bodyPr>
            <a:normAutofit/>
          </a:bodyPr>
          <a:lstStyle/>
          <a:p>
            <a:r>
              <a:rPr lang="en-US" b="1" dirty="0">
                <a:solidFill>
                  <a:schemeClr val="bg1"/>
                </a:solidFill>
              </a:rPr>
              <a:t>Levy Rate Comparison With Other Cities in Des Moines County</a:t>
            </a:r>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624444108"/>
              </p:ext>
            </p:extLst>
          </p:nvPr>
        </p:nvGraphicFramePr>
        <p:xfrm>
          <a:off x="762000" y="2514600"/>
          <a:ext cx="7315200" cy="3725334"/>
        </p:xfrm>
        <a:graphic>
          <a:graphicData uri="http://schemas.openxmlformats.org/drawingml/2006/table">
            <a:tbl>
              <a:tblPr firstRow="1" bandRow="1">
                <a:tableStyleId>{5C22544A-7EE6-4342-B048-85BDC9FD1C3A}</a:tableStyleId>
              </a:tblPr>
              <a:tblGrid>
                <a:gridCol w="3902808">
                  <a:extLst>
                    <a:ext uri="{9D8B030D-6E8A-4147-A177-3AD203B41FA5}">
                      <a16:colId xmlns:a16="http://schemas.microsoft.com/office/drawing/2014/main" val="20000"/>
                    </a:ext>
                  </a:extLst>
                </a:gridCol>
                <a:gridCol w="3412392">
                  <a:extLst>
                    <a:ext uri="{9D8B030D-6E8A-4147-A177-3AD203B41FA5}">
                      <a16:colId xmlns:a16="http://schemas.microsoft.com/office/drawing/2014/main" val="20001"/>
                    </a:ext>
                  </a:extLst>
                </a:gridCol>
              </a:tblGrid>
              <a:tr h="620889">
                <a:tc>
                  <a:txBody>
                    <a:bodyPr/>
                    <a:lstStyle/>
                    <a:p>
                      <a:r>
                        <a:rPr lang="en-US" sz="3200" dirty="0"/>
                        <a:t>Entity</a:t>
                      </a:r>
                    </a:p>
                  </a:txBody>
                  <a:tcPr/>
                </a:tc>
                <a:tc>
                  <a:txBody>
                    <a:bodyPr/>
                    <a:lstStyle/>
                    <a:p>
                      <a:r>
                        <a:rPr lang="en-US" sz="3200" dirty="0"/>
                        <a:t>Levy Rate 19/20</a:t>
                      </a:r>
                    </a:p>
                  </a:txBody>
                  <a:tcPr/>
                </a:tc>
                <a:extLst>
                  <a:ext uri="{0D108BD9-81ED-4DB2-BD59-A6C34878D82A}">
                    <a16:rowId xmlns:a16="http://schemas.microsoft.com/office/drawing/2014/main" val="10000"/>
                  </a:ext>
                </a:extLst>
              </a:tr>
              <a:tr h="620889">
                <a:tc>
                  <a:txBody>
                    <a:bodyPr/>
                    <a:lstStyle/>
                    <a:p>
                      <a:r>
                        <a:rPr lang="en-US" sz="3200" dirty="0"/>
                        <a:t>Burlington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$16.33632</a:t>
                      </a:r>
                    </a:p>
                  </a:txBody>
                  <a:tcPr/>
                </a:tc>
                <a:extLst>
                  <a:ext uri="{0D108BD9-81ED-4DB2-BD59-A6C34878D82A}">
                    <a16:rowId xmlns:a16="http://schemas.microsoft.com/office/drawing/2014/main" val="10001"/>
                  </a:ext>
                </a:extLst>
              </a:tr>
              <a:tr h="620889">
                <a:tc>
                  <a:txBody>
                    <a:bodyPr/>
                    <a:lstStyle/>
                    <a:p>
                      <a:r>
                        <a:rPr lang="en-US" sz="3200" dirty="0"/>
                        <a:t>Danville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  12.45995</a:t>
                      </a:r>
                    </a:p>
                  </a:txBody>
                  <a:tcPr/>
                </a:tc>
                <a:extLst>
                  <a:ext uri="{0D108BD9-81ED-4DB2-BD59-A6C34878D82A}">
                    <a16:rowId xmlns:a16="http://schemas.microsoft.com/office/drawing/2014/main" val="10002"/>
                  </a:ext>
                </a:extLst>
              </a:tr>
              <a:tr h="620889">
                <a:tc>
                  <a:txBody>
                    <a:bodyPr/>
                    <a:lstStyle/>
                    <a:p>
                      <a:r>
                        <a:rPr lang="en-US" sz="3200" dirty="0"/>
                        <a:t>Mediapolis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  11.68447</a:t>
                      </a:r>
                    </a:p>
                  </a:txBody>
                  <a:tcPr/>
                </a:tc>
                <a:extLst>
                  <a:ext uri="{0D108BD9-81ED-4DB2-BD59-A6C34878D82A}">
                    <a16:rowId xmlns:a16="http://schemas.microsoft.com/office/drawing/2014/main" val="10003"/>
                  </a:ext>
                </a:extLst>
              </a:tr>
              <a:tr h="620889">
                <a:tc>
                  <a:txBody>
                    <a:bodyPr/>
                    <a:lstStyle/>
                    <a:p>
                      <a:r>
                        <a:rPr lang="en-US" sz="3200" dirty="0"/>
                        <a:t>Middletown</a:t>
                      </a:r>
                    </a:p>
                  </a:txBody>
                  <a:tcPr/>
                </a:tc>
                <a:tc>
                  <a:txBody>
                    <a:bodyPr/>
                    <a:lstStyle/>
                    <a:p>
                      <a:r>
                        <a:rPr lang="en-US" sz="3200" dirty="0">
                          <a:latin typeface="Arial" pitchFamily="34" charset="0"/>
                          <a:cs typeface="Arial" pitchFamily="34" charset="0"/>
                        </a:rPr>
                        <a:t>  13.27771</a:t>
                      </a:r>
                    </a:p>
                  </a:txBody>
                  <a:tcPr/>
                </a:tc>
                <a:extLst>
                  <a:ext uri="{0D108BD9-81ED-4DB2-BD59-A6C34878D82A}">
                    <a16:rowId xmlns:a16="http://schemas.microsoft.com/office/drawing/2014/main" val="10004"/>
                  </a:ext>
                </a:extLst>
              </a:tr>
              <a:tr h="620889">
                <a:tc>
                  <a:txBody>
                    <a:bodyPr/>
                    <a:lstStyle/>
                    <a:p>
                      <a:r>
                        <a:rPr lang="en-US" sz="3200" dirty="0"/>
                        <a:t>West Burlington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  10.00</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3</a:t>
            </a:fld>
            <a:endParaRPr lang="en-US" sz="1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381000"/>
            <a:ext cx="533400" cy="6248400"/>
          </a:xfrm>
        </p:spPr>
        <p:txBody>
          <a:bodyPr>
            <a:normAutofit/>
          </a:bodyPr>
          <a:lstStyle/>
          <a:p>
            <a:pPr algn="ctr" eaLnBrk="1" hangingPunct="1">
              <a:defRPr/>
            </a:pPr>
            <a:r>
              <a:rPr lang="en-US" dirty="0" err="1">
                <a:solidFill>
                  <a:schemeClr val="tx1"/>
                </a:solidFill>
              </a:rPr>
              <a:t>Payro</a:t>
            </a:r>
            <a:r>
              <a:rPr lang="en-US" dirty="0">
                <a:solidFill>
                  <a:schemeClr val="tx1"/>
                </a:solidFill>
              </a:rPr>
              <a:t> </a:t>
            </a:r>
            <a:r>
              <a:rPr lang="en-US" dirty="0" err="1">
                <a:solidFill>
                  <a:schemeClr val="tx1"/>
                </a:solidFill>
              </a:rPr>
              <a:t>ll</a:t>
            </a:r>
            <a:br>
              <a:rPr lang="en-US" dirty="0">
                <a:solidFill>
                  <a:schemeClr val="tx1"/>
                </a:solidFill>
              </a:rPr>
            </a:br>
            <a:endParaRPr lang="en-US" dirty="0">
              <a:solidFill>
                <a:schemeClr val="tx1"/>
              </a:solidFill>
            </a:endParaRPr>
          </a:p>
        </p:txBody>
      </p:sp>
      <p:sp>
        <p:nvSpPr>
          <p:cNvPr id="15363" name="Text Box 3"/>
          <p:cNvSpPr txBox="1">
            <a:spLocks noChangeArrowheads="1"/>
          </p:cNvSpPr>
          <p:nvPr/>
        </p:nvSpPr>
        <p:spPr bwMode="auto">
          <a:xfrm>
            <a:off x="762000" y="1676400"/>
            <a:ext cx="6584950" cy="457200"/>
          </a:xfrm>
          <a:prstGeom prst="rect">
            <a:avLst/>
          </a:prstGeom>
          <a:noFill/>
          <a:ln w="12700" cap="sq">
            <a:noFill/>
            <a:miter lim="800000"/>
            <a:headEnd type="none" w="sm" len="sm"/>
            <a:tailEnd type="none" w="sm" len="sm"/>
          </a:ln>
        </p:spPr>
        <p:txBody>
          <a:bodyPr>
            <a:spAutoFit/>
          </a:bodyPr>
          <a:lstStyle/>
          <a:p>
            <a:endParaRPr lang="en-US" dirty="0"/>
          </a:p>
        </p:txBody>
      </p:sp>
      <p:sp>
        <p:nvSpPr>
          <p:cNvPr id="15364" name="Text Box 4"/>
          <p:cNvSpPr txBox="1">
            <a:spLocks noChangeArrowheads="1"/>
          </p:cNvSpPr>
          <p:nvPr/>
        </p:nvSpPr>
        <p:spPr bwMode="auto">
          <a:xfrm>
            <a:off x="1050925" y="1717675"/>
            <a:ext cx="7026275" cy="457200"/>
          </a:xfrm>
          <a:prstGeom prst="rect">
            <a:avLst/>
          </a:prstGeom>
          <a:noFill/>
          <a:ln w="12700" cap="sq">
            <a:noFill/>
            <a:miter lim="800000"/>
            <a:headEnd type="none" w="sm" len="sm"/>
            <a:tailEnd type="none" w="sm" len="sm"/>
          </a:ln>
        </p:spPr>
        <p:txBody>
          <a:bodyPr>
            <a:spAutoFit/>
          </a:bodyPr>
          <a:lstStyle/>
          <a:p>
            <a:endParaRPr lang="en-US" dirty="0"/>
          </a:p>
        </p:txBody>
      </p:sp>
      <p:sp>
        <p:nvSpPr>
          <p:cNvPr id="15365" name="Text Box 6"/>
          <p:cNvSpPr txBox="1">
            <a:spLocks noChangeArrowheads="1"/>
          </p:cNvSpPr>
          <p:nvPr/>
        </p:nvSpPr>
        <p:spPr bwMode="auto">
          <a:xfrm>
            <a:off x="1584326" y="135046"/>
            <a:ext cx="6902450" cy="6740307"/>
          </a:xfrm>
          <a:prstGeom prst="rect">
            <a:avLst/>
          </a:prstGeom>
          <a:noFill/>
          <a:ln w="12700" cap="sq">
            <a:noFill/>
            <a:miter lim="800000"/>
            <a:headEnd type="none" w="sm" len="sm"/>
            <a:tailEnd type="none" w="sm" len="sm"/>
          </a:ln>
        </p:spPr>
        <p:txBody>
          <a:bodyPr wrap="square">
            <a:spAutoFit/>
          </a:bodyPr>
          <a:lstStyle/>
          <a:p>
            <a:pPr>
              <a:spcBef>
                <a:spcPct val="50000"/>
              </a:spcBef>
            </a:pPr>
            <a:endParaRPr lang="en-US" dirty="0">
              <a:solidFill>
                <a:srgbClr val="003300"/>
              </a:solidFill>
            </a:endParaRPr>
          </a:p>
          <a:p>
            <a:pPr>
              <a:spcBef>
                <a:spcPts val="0"/>
              </a:spcBef>
            </a:pPr>
            <a:endParaRPr lang="en-US" dirty="0">
              <a:solidFill>
                <a:srgbClr val="003300"/>
              </a:solidFill>
            </a:endParaRPr>
          </a:p>
          <a:p>
            <a:pPr>
              <a:spcBef>
                <a:spcPts val="0"/>
              </a:spcBef>
            </a:pPr>
            <a:r>
              <a:rPr lang="en-US" b="1" dirty="0">
                <a:solidFill>
                  <a:srgbClr val="003300"/>
                </a:solidFill>
              </a:rPr>
              <a:t>Employer share of IPERS:</a:t>
            </a:r>
          </a:p>
          <a:p>
            <a:pPr>
              <a:spcBef>
                <a:spcPts val="0"/>
              </a:spcBef>
            </a:pPr>
            <a:r>
              <a:rPr lang="en-US" b="1" dirty="0">
                <a:solidFill>
                  <a:srgbClr val="003300"/>
                </a:solidFill>
              </a:rPr>
              <a:t>    9.44% for regular employees – no change</a:t>
            </a:r>
          </a:p>
          <a:p>
            <a:pPr>
              <a:spcBef>
                <a:spcPts val="0"/>
              </a:spcBef>
            </a:pPr>
            <a:r>
              <a:rPr lang="en-US" b="1" dirty="0">
                <a:solidFill>
                  <a:srgbClr val="003300"/>
                </a:solidFill>
              </a:rPr>
              <a:t>    9.61% for police and fire – decrease of .3%</a:t>
            </a:r>
          </a:p>
          <a:p>
            <a:pPr>
              <a:spcBef>
                <a:spcPts val="0"/>
              </a:spcBef>
            </a:pPr>
            <a:endParaRPr lang="en-US" b="1" dirty="0">
              <a:solidFill>
                <a:srgbClr val="003300"/>
              </a:solidFill>
            </a:endParaRPr>
          </a:p>
          <a:p>
            <a:pPr>
              <a:spcBef>
                <a:spcPts val="0"/>
              </a:spcBef>
            </a:pPr>
            <a:r>
              <a:rPr lang="en-US" b="1" dirty="0">
                <a:solidFill>
                  <a:srgbClr val="003300"/>
                </a:solidFill>
              </a:rPr>
              <a:t>Employee share of IPERS:</a:t>
            </a:r>
          </a:p>
          <a:p>
            <a:pPr>
              <a:spcBef>
                <a:spcPts val="0"/>
              </a:spcBef>
            </a:pPr>
            <a:r>
              <a:rPr lang="en-US" b="1" dirty="0">
                <a:solidFill>
                  <a:srgbClr val="003300"/>
                </a:solidFill>
              </a:rPr>
              <a:t>     6.29% for regular employees – no change</a:t>
            </a:r>
          </a:p>
          <a:p>
            <a:pPr>
              <a:spcBef>
                <a:spcPts val="0"/>
              </a:spcBef>
            </a:pPr>
            <a:r>
              <a:rPr lang="en-US" b="1" dirty="0">
                <a:solidFill>
                  <a:srgbClr val="003300"/>
                </a:solidFill>
              </a:rPr>
              <a:t>     6.41% for police and fire – decrease of .2%</a:t>
            </a:r>
          </a:p>
          <a:p>
            <a:pPr>
              <a:spcBef>
                <a:spcPts val="0"/>
              </a:spcBef>
            </a:pPr>
            <a:endParaRPr lang="en-US" b="1" dirty="0">
              <a:solidFill>
                <a:srgbClr val="003300"/>
              </a:solidFill>
            </a:endParaRPr>
          </a:p>
          <a:p>
            <a:pPr>
              <a:spcBef>
                <a:spcPct val="50000"/>
              </a:spcBef>
            </a:pPr>
            <a:r>
              <a:rPr lang="en-US" b="1" dirty="0">
                <a:solidFill>
                  <a:srgbClr val="003300"/>
                </a:solidFill>
              </a:rPr>
              <a:t>Budgeted a 2.5% wage increase.</a:t>
            </a:r>
          </a:p>
          <a:p>
            <a:pPr>
              <a:spcBef>
                <a:spcPct val="50000"/>
              </a:spcBef>
            </a:pPr>
            <a:r>
              <a:rPr lang="en-US" b="1" dirty="0">
                <a:solidFill>
                  <a:srgbClr val="003300"/>
                </a:solidFill>
              </a:rPr>
              <a:t>The City has budgeted to expend $1,611,049 for wages for FY 20/21.</a:t>
            </a:r>
          </a:p>
          <a:p>
            <a:pPr>
              <a:spcBef>
                <a:spcPct val="50000"/>
              </a:spcBef>
            </a:pPr>
            <a:r>
              <a:rPr lang="en-US" b="1" dirty="0">
                <a:solidFill>
                  <a:srgbClr val="003300"/>
                </a:solidFill>
              </a:rPr>
              <a:t>Health, dental and life insurance costs including partial self-funding: $418,026.</a:t>
            </a:r>
          </a:p>
          <a:p>
            <a:pPr>
              <a:spcBef>
                <a:spcPct val="50000"/>
              </a:spcBef>
            </a:pPr>
            <a:r>
              <a:rPr lang="en-US" b="1" dirty="0">
                <a:solidFill>
                  <a:srgbClr val="003300"/>
                </a:solidFill>
              </a:rPr>
              <a:t>Employer share of IPERS Cost: $150,491</a:t>
            </a:r>
          </a:p>
          <a:p>
            <a:pPr>
              <a:spcBef>
                <a:spcPct val="50000"/>
              </a:spcBef>
            </a:pPr>
            <a:r>
              <a:rPr lang="en-US" b="1" dirty="0">
                <a:solidFill>
                  <a:srgbClr val="003300"/>
                </a:solidFill>
              </a:rPr>
              <a:t>Employer share of FICA  &amp; Medicare Costs:  $123,598.</a:t>
            </a:r>
          </a:p>
          <a:p>
            <a:pPr>
              <a:spcBef>
                <a:spcPct val="50000"/>
              </a:spcBef>
            </a:pPr>
            <a:endParaRPr lang="en-US" dirty="0">
              <a:solidFill>
                <a:srgbClr val="003300"/>
              </a:solidFill>
            </a:endParaRPr>
          </a:p>
          <a:p>
            <a:pPr>
              <a:spcBef>
                <a:spcPct val="50000"/>
              </a:spcBef>
            </a:pPr>
            <a:endParaRPr lang="en-US" dirty="0">
              <a:solidFill>
                <a:srgbClr val="003300"/>
              </a:solidFill>
            </a:endParaRPr>
          </a:p>
          <a:p>
            <a:pPr>
              <a:spcBef>
                <a:spcPct val="50000"/>
              </a:spcBef>
            </a:pPr>
            <a:endParaRPr lang="en-US" dirty="0">
              <a:solidFill>
                <a:srgbClr val="003300"/>
              </a:solidFill>
            </a:endParaRPr>
          </a:p>
        </p:txBody>
      </p:sp>
      <p:sp>
        <p:nvSpPr>
          <p:cNvPr id="7" name="Rectangle 6"/>
          <p:cNvSpPr/>
          <p:nvPr/>
        </p:nvSpPr>
        <p:spPr>
          <a:xfrm>
            <a:off x="8458200" y="6248400"/>
            <a:ext cx="338554" cy="276999"/>
          </a:xfrm>
          <a:prstGeom prst="rect">
            <a:avLst/>
          </a:prstGeom>
        </p:spPr>
        <p:txBody>
          <a:bodyPr wrap="none">
            <a:spAutoFit/>
          </a:bodyPr>
          <a:lstStyle/>
          <a:p>
            <a:fld id="{16B10F0F-C82E-4DDA-A5E4-C9DA657A2D24}" type="slidenum">
              <a:rPr lang="en-US" sz="1200" smtClean="0"/>
              <a:pPr/>
              <a:t>30</a:t>
            </a:fld>
            <a:endParaRPr lang="en-US" sz="1200" dirty="0"/>
          </a:p>
        </p:txBody>
      </p:sp>
    </p:spTree>
  </p:cSld>
  <p:clrMapOvr>
    <a:masterClrMapping/>
  </p:clrMapOvr>
  <p:transition>
    <p:pull dir="r"/>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391400" cy="609600"/>
          </a:xfrm>
          <a:gradFill>
            <a:gsLst>
              <a:gs pos="0">
                <a:schemeClr val="bg2">
                  <a:tint val="97000"/>
                  <a:hueMod val="162000"/>
                  <a:satMod val="200000"/>
                  <a:lumMod val="124000"/>
                </a:schemeClr>
              </a:gs>
              <a:gs pos="100000">
                <a:schemeClr val="bg2">
                  <a:shade val="96000"/>
                  <a:hueMod val="88000"/>
                  <a:satMod val="220000"/>
                  <a:lumMod val="82000"/>
                </a:schemeClr>
              </a:gs>
            </a:gsLst>
            <a:lin ang="6120000" scaled="1"/>
          </a:gradFill>
        </p:spPr>
        <p:txBody>
          <a:bodyPr>
            <a:normAutofit fontScale="90000"/>
          </a:bodyPr>
          <a:lstStyle/>
          <a:p>
            <a:pPr algn="ctr" eaLnBrk="1" hangingPunct="1">
              <a:defRPr/>
            </a:pPr>
            <a:br>
              <a:rPr lang="en-US" b="1" dirty="0">
                <a:solidFill>
                  <a:schemeClr val="tx1"/>
                </a:solidFill>
              </a:rPr>
            </a:br>
            <a:r>
              <a:rPr lang="en-US" b="1" dirty="0">
                <a:solidFill>
                  <a:schemeClr val="tx1"/>
                </a:solidFill>
              </a:rPr>
              <a:t>Utilities - Water</a:t>
            </a:r>
            <a:br>
              <a:rPr lang="en-US" dirty="0">
                <a:solidFill>
                  <a:schemeClr val="tx1"/>
                </a:solidFill>
              </a:rPr>
            </a:br>
            <a:endParaRPr lang="en-US" dirty="0">
              <a:solidFill>
                <a:schemeClr val="tx1"/>
              </a:solidFill>
            </a:endParaRPr>
          </a:p>
        </p:txBody>
      </p:sp>
      <p:sp>
        <p:nvSpPr>
          <p:cNvPr id="16387" name="Slide Number Placeholder 2"/>
          <p:cNvSpPr>
            <a:spLocks noGrp="1"/>
          </p:cNvSpPr>
          <p:nvPr>
            <p:ph type="sldNum" sz="quarter" idx="12"/>
          </p:nvPr>
        </p:nvSpPr>
        <p:spPr>
          <a:noFill/>
        </p:spPr>
        <p:txBody>
          <a:bodyPr>
            <a:normAutofit/>
          </a:bodyPr>
          <a:lstStyle/>
          <a:p>
            <a:fld id="{FF8B73D8-52E1-4190-B441-D05BEBEF4DC8}" type="slidenum">
              <a:rPr lang="en-US" sz="1200" smtClean="0"/>
              <a:pPr/>
              <a:t>31</a:t>
            </a:fld>
            <a:endParaRPr lang="en-US" sz="1200" dirty="0"/>
          </a:p>
        </p:txBody>
      </p:sp>
      <p:sp>
        <p:nvSpPr>
          <p:cNvPr id="4" name="TextBox 3"/>
          <p:cNvSpPr txBox="1"/>
          <p:nvPr/>
        </p:nvSpPr>
        <p:spPr>
          <a:xfrm>
            <a:off x="228600" y="838200"/>
            <a:ext cx="8763000" cy="8348439"/>
          </a:xfrm>
          <a:prstGeom prst="rect">
            <a:avLst/>
          </a:prstGeom>
          <a:noFill/>
        </p:spPr>
        <p:txBody>
          <a:bodyPr wrap="square">
            <a:spAutoFit/>
          </a:bodyPr>
          <a:lstStyle/>
          <a:p>
            <a:pPr>
              <a:spcBef>
                <a:spcPct val="50000"/>
              </a:spcBef>
              <a:defRPr/>
            </a:pPr>
            <a:endParaRPr lang="en-US" sz="1800" b="1" dirty="0">
              <a:solidFill>
                <a:srgbClr val="003300"/>
              </a:solidFill>
            </a:endParaRPr>
          </a:p>
          <a:p>
            <a:pPr>
              <a:spcBef>
                <a:spcPct val="50000"/>
              </a:spcBef>
              <a:defRPr/>
            </a:pPr>
            <a:r>
              <a:rPr lang="en-US" sz="1800" b="1" dirty="0">
                <a:solidFill>
                  <a:srgbClr val="003300"/>
                </a:solidFill>
              </a:rPr>
              <a:t>Water rates – budgeted </a:t>
            </a:r>
            <a:r>
              <a:rPr lang="en-US" b="1" dirty="0">
                <a:solidFill>
                  <a:srgbClr val="003300"/>
                </a:solidFill>
              </a:rPr>
              <a:t>to increase</a:t>
            </a:r>
            <a:r>
              <a:rPr lang="en-US" sz="1800" b="1" dirty="0">
                <a:solidFill>
                  <a:srgbClr val="003300"/>
                </a:solidFill>
              </a:rPr>
              <a:t> $.7</a:t>
            </a:r>
            <a:r>
              <a:rPr lang="en-US" b="1" dirty="0">
                <a:solidFill>
                  <a:srgbClr val="003300"/>
                </a:solidFill>
              </a:rPr>
              <a:t>5</a:t>
            </a:r>
            <a:r>
              <a:rPr lang="en-US" sz="1800" b="1" dirty="0">
                <a:solidFill>
                  <a:srgbClr val="003300"/>
                </a:solidFill>
              </a:rPr>
              <a:t>/1,000 gallon increase.</a:t>
            </a:r>
            <a:endParaRPr lang="en-US" sz="1800" b="1" dirty="0">
              <a:solidFill>
                <a:srgbClr val="FF0000"/>
              </a:solidFill>
            </a:endParaRPr>
          </a:p>
          <a:p>
            <a:pPr>
              <a:spcBef>
                <a:spcPct val="50000"/>
              </a:spcBef>
              <a:defRPr/>
            </a:pPr>
            <a:r>
              <a:rPr lang="en-US" sz="1800" b="1" dirty="0">
                <a:solidFill>
                  <a:srgbClr val="003300"/>
                </a:solidFill>
              </a:rPr>
              <a:t>Monthly distribution charge:		    </a:t>
            </a:r>
            <a:r>
              <a:rPr lang="en-US" b="1" dirty="0">
                <a:solidFill>
                  <a:srgbClr val="003300"/>
                </a:solidFill>
              </a:rPr>
              <a:t>22.00</a:t>
            </a:r>
            <a:r>
              <a:rPr lang="en-US" sz="1800" b="1" dirty="0">
                <a:solidFill>
                  <a:srgbClr val="003300"/>
                </a:solidFill>
              </a:rPr>
              <a:t>			         </a:t>
            </a:r>
            <a:r>
              <a:rPr lang="en-US" b="1" dirty="0">
                <a:solidFill>
                  <a:srgbClr val="003300"/>
                </a:solidFill>
              </a:rPr>
              <a:t>24.25</a:t>
            </a:r>
            <a:endParaRPr lang="en-US" sz="1800" b="1" dirty="0">
              <a:solidFill>
                <a:srgbClr val="003300"/>
              </a:solidFill>
            </a:endParaRPr>
          </a:p>
          <a:p>
            <a:pPr>
              <a:spcBef>
                <a:spcPct val="50000"/>
              </a:spcBef>
              <a:defRPr/>
            </a:pPr>
            <a:r>
              <a:rPr lang="en-US" sz="1800" b="1" dirty="0">
                <a:solidFill>
                  <a:srgbClr val="003300"/>
                </a:solidFill>
              </a:rPr>
              <a:t>First 3,000 gallons		no charge with payment monthly distribution charge</a:t>
            </a:r>
          </a:p>
          <a:p>
            <a:pPr>
              <a:spcBef>
                <a:spcPct val="50000"/>
              </a:spcBef>
              <a:defRPr/>
            </a:pPr>
            <a:r>
              <a:rPr lang="en-US" sz="1800" b="1" dirty="0">
                <a:solidFill>
                  <a:srgbClr val="003300"/>
                </a:solidFill>
              </a:rPr>
              <a:t>3,000 to 1,000,000 gallons		   </a:t>
            </a:r>
            <a:r>
              <a:rPr lang="en-US" b="1" dirty="0">
                <a:solidFill>
                  <a:srgbClr val="003300"/>
                </a:solidFill>
              </a:rPr>
              <a:t>7.65</a:t>
            </a:r>
            <a:r>
              <a:rPr lang="en-US" sz="1800" b="1" dirty="0">
                <a:solidFill>
                  <a:srgbClr val="003300"/>
                </a:solidFill>
              </a:rPr>
              <a:t>/thousand		8.40/thousand</a:t>
            </a:r>
          </a:p>
          <a:p>
            <a:pPr>
              <a:spcBef>
                <a:spcPct val="50000"/>
              </a:spcBef>
              <a:defRPr/>
            </a:pPr>
            <a:r>
              <a:rPr lang="en-US" sz="1800" b="1" dirty="0">
                <a:solidFill>
                  <a:srgbClr val="003300"/>
                </a:solidFill>
              </a:rPr>
              <a:t>Next 500,000 gallons		                 </a:t>
            </a:r>
            <a:r>
              <a:rPr lang="en-US" b="1" dirty="0">
                <a:solidFill>
                  <a:srgbClr val="003300"/>
                </a:solidFill>
              </a:rPr>
              <a:t>5.39</a:t>
            </a:r>
            <a:r>
              <a:rPr lang="en-US" sz="1800" b="1" dirty="0">
                <a:solidFill>
                  <a:srgbClr val="003300"/>
                </a:solidFill>
              </a:rPr>
              <a:t>/thousand		6.14/thousand</a:t>
            </a:r>
          </a:p>
          <a:p>
            <a:pPr>
              <a:spcBef>
                <a:spcPct val="50000"/>
              </a:spcBef>
              <a:defRPr/>
            </a:pPr>
            <a:r>
              <a:rPr lang="en-US" sz="1800" b="1" dirty="0">
                <a:solidFill>
                  <a:srgbClr val="003300"/>
                </a:solidFill>
              </a:rPr>
              <a:t>All water over 1,500,000 gallons      </a:t>
            </a:r>
            <a:r>
              <a:rPr lang="en-US" b="1" dirty="0">
                <a:solidFill>
                  <a:srgbClr val="003300"/>
                </a:solidFill>
              </a:rPr>
              <a:t>3.44</a:t>
            </a:r>
            <a:r>
              <a:rPr lang="en-US" sz="1800" b="1" dirty="0">
                <a:solidFill>
                  <a:srgbClr val="003300"/>
                </a:solidFill>
              </a:rPr>
              <a:t>/thousand		4.19/thousand</a:t>
            </a:r>
          </a:p>
          <a:p>
            <a:pPr>
              <a:spcBef>
                <a:spcPct val="50000"/>
              </a:spcBef>
              <a:defRPr/>
            </a:pPr>
            <a:r>
              <a:rPr lang="en-US" sz="1600" b="1" dirty="0">
                <a:solidFill>
                  <a:srgbClr val="003300"/>
                </a:solidFill>
              </a:rPr>
              <a:t>Water is purchased from the City of Burlington.  They are increasing rates 5% for FY 20/21.</a:t>
            </a:r>
          </a:p>
          <a:p>
            <a:pPr>
              <a:spcBef>
                <a:spcPct val="50000"/>
              </a:spcBef>
              <a:defRPr/>
            </a:pPr>
            <a:endParaRPr lang="en-US" sz="1800" b="1" dirty="0">
              <a:solidFill>
                <a:srgbClr val="003300"/>
              </a:solidFill>
            </a:endParaRPr>
          </a:p>
          <a:p>
            <a:pPr>
              <a:spcBef>
                <a:spcPct val="50000"/>
              </a:spcBef>
              <a:defRPr/>
            </a:pPr>
            <a:r>
              <a:rPr lang="en-US" sz="1800" b="1" dirty="0">
                <a:solidFill>
                  <a:srgbClr val="003300"/>
                </a:solidFill>
              </a:rPr>
              <a:t>User of 3,000 gallons of water would see increase of $2.25 per month or $27 per year.</a:t>
            </a:r>
          </a:p>
          <a:p>
            <a:pPr>
              <a:spcBef>
                <a:spcPct val="50000"/>
              </a:spcBef>
              <a:defRPr/>
            </a:pPr>
            <a:r>
              <a:rPr lang="en-US" sz="1800" b="1" dirty="0">
                <a:solidFill>
                  <a:srgbClr val="003300"/>
                </a:solidFill>
              </a:rPr>
              <a:t>User of 5,000 gallons of water would see increase of $3.75 per month or $4</a:t>
            </a:r>
            <a:r>
              <a:rPr lang="en-US" b="1" dirty="0">
                <a:solidFill>
                  <a:srgbClr val="003300"/>
                </a:solidFill>
              </a:rPr>
              <a:t>5</a:t>
            </a:r>
            <a:r>
              <a:rPr lang="en-US" sz="1800" b="1" dirty="0">
                <a:solidFill>
                  <a:srgbClr val="003300"/>
                </a:solidFill>
              </a:rPr>
              <a:t>.00 per year.</a:t>
            </a:r>
          </a:p>
          <a:p>
            <a:pPr>
              <a:spcBef>
                <a:spcPct val="50000"/>
              </a:spcBef>
              <a:defRPr/>
            </a:pPr>
            <a:endParaRPr lang="en-US" sz="1300" dirty="0">
              <a:solidFill>
                <a:srgbClr val="003300"/>
              </a:solidFill>
            </a:endParaRPr>
          </a:p>
          <a:p>
            <a:pPr>
              <a:spcBef>
                <a:spcPct val="50000"/>
              </a:spcBef>
              <a:defRPr/>
            </a:pPr>
            <a:endParaRPr lang="en-US" sz="1400" dirty="0">
              <a:solidFill>
                <a:srgbClr val="003300"/>
              </a:solidFill>
            </a:endParaRPr>
          </a:p>
          <a:p>
            <a:pPr>
              <a:spcBef>
                <a:spcPct val="50000"/>
              </a:spcBef>
              <a:defRPr/>
            </a:pPr>
            <a:endParaRPr lang="en-US" sz="1400" dirty="0">
              <a:solidFill>
                <a:srgbClr val="003300"/>
              </a:solidFill>
            </a:endParaRPr>
          </a:p>
          <a:p>
            <a:pPr>
              <a:spcBef>
                <a:spcPct val="50000"/>
              </a:spcBef>
              <a:defRPr/>
            </a:pPr>
            <a:endParaRPr lang="en-US" sz="1400" dirty="0"/>
          </a:p>
          <a:p>
            <a:pPr>
              <a:spcBef>
                <a:spcPct val="50000"/>
              </a:spcBef>
              <a:defRPr/>
            </a:pPr>
            <a:endParaRPr lang="en-US" sz="1400" dirty="0"/>
          </a:p>
          <a:p>
            <a:pPr>
              <a:spcBef>
                <a:spcPct val="50000"/>
              </a:spcBef>
              <a:defRPr/>
            </a:pPr>
            <a:endParaRPr lang="en-US" sz="1400" dirty="0"/>
          </a:p>
          <a:p>
            <a:pPr>
              <a:spcBef>
                <a:spcPct val="50000"/>
              </a:spcBef>
              <a:defRPr/>
            </a:pPr>
            <a:endParaRPr lang="en-US" sz="1400" dirty="0">
              <a:solidFill>
                <a:srgbClr val="0000FF"/>
              </a:solidFill>
            </a:endParaRPr>
          </a:p>
          <a:p>
            <a:pPr>
              <a:spcBef>
                <a:spcPct val="50000"/>
              </a:spcBef>
              <a:defRPr/>
            </a:pPr>
            <a:endParaRPr lang="en-US" dirty="0">
              <a:solidFill>
                <a:schemeClr val="bg1"/>
              </a:solidFill>
            </a:endParaRPr>
          </a:p>
          <a:p>
            <a:pPr>
              <a:spcBef>
                <a:spcPct val="50000"/>
              </a:spcBef>
              <a:defRPr/>
            </a:pPr>
            <a:endParaRPr lang="en-US" dirty="0">
              <a:solidFill>
                <a:schemeClr val="bg1"/>
              </a:solidFill>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4088"/>
            <a:ext cx="8229600" cy="743712"/>
          </a:xfrm>
        </p:spPr>
        <p:txBody>
          <a:bodyPr>
            <a:normAutofit/>
          </a:bodyPr>
          <a:lstStyle/>
          <a:p>
            <a:pPr algn="ctr"/>
            <a:r>
              <a:rPr b="1" dirty="0">
                <a:solidFill>
                  <a:schemeClr val="tx1"/>
                </a:solidFill>
              </a:rPr>
              <a:t>Sewer, Garbage &amp; Recycling</a:t>
            </a:r>
            <a:endParaRPr lang="en-US" b="1" dirty="0">
              <a:solidFill>
                <a:schemeClr val="tx1"/>
              </a:solidFill>
            </a:endParaRPr>
          </a:p>
        </p:txBody>
      </p:sp>
      <p:sp>
        <p:nvSpPr>
          <p:cNvPr id="2" name="Content Placeholder 1"/>
          <p:cNvSpPr>
            <a:spLocks noGrp="1"/>
          </p:cNvSpPr>
          <p:nvPr>
            <p:ph idx="1"/>
          </p:nvPr>
        </p:nvSpPr>
        <p:spPr>
          <a:xfrm>
            <a:off x="457200" y="1524000"/>
            <a:ext cx="8229600" cy="5029200"/>
          </a:xfrm>
        </p:spPr>
        <p:txBody>
          <a:bodyPr>
            <a:normAutofit fontScale="32500" lnSpcReduction="20000"/>
          </a:bodyPr>
          <a:lstStyle/>
          <a:p>
            <a:pPr>
              <a:spcBef>
                <a:spcPct val="50000"/>
              </a:spcBef>
              <a:defRPr/>
            </a:pPr>
            <a:endParaRPr lang="en-US" sz="2800" b="1" dirty="0">
              <a:solidFill>
                <a:srgbClr val="003300"/>
              </a:solidFill>
            </a:endParaRPr>
          </a:p>
          <a:p>
            <a:pPr>
              <a:spcBef>
                <a:spcPts val="0"/>
              </a:spcBef>
              <a:defRPr/>
            </a:pPr>
            <a:r>
              <a:rPr lang="en-US" sz="5000" b="1" dirty="0">
                <a:solidFill>
                  <a:srgbClr val="663300"/>
                </a:solidFill>
                <a:latin typeface="Albertus MT Lt"/>
              </a:rPr>
              <a:t>Due to DNR mandates sewer rates have increased significantly the last few years.  For FY20/21 a 5.5% increase has been budgeted for sewer rates. The rate will be $10.61 per thousand in addition to a $9.70 monthly user fee.      </a:t>
            </a:r>
          </a:p>
          <a:p>
            <a:pPr>
              <a:spcBef>
                <a:spcPct val="50000"/>
              </a:spcBef>
              <a:defRPr/>
            </a:pPr>
            <a:r>
              <a:rPr lang="en-US" sz="5000" b="1" dirty="0">
                <a:solidFill>
                  <a:srgbClr val="4B206C"/>
                </a:solidFill>
                <a:latin typeface="Albertus MT Lt"/>
              </a:rPr>
              <a:t>Sewer Capital Project Charge of $1.00/month/user is budgeted to remain the same - $1.00 per month.  This generates about $20,000 annually.</a:t>
            </a:r>
          </a:p>
          <a:p>
            <a:pPr>
              <a:spcBef>
                <a:spcPts val="0"/>
              </a:spcBef>
              <a:defRPr/>
            </a:pPr>
            <a:endParaRPr lang="en-US" sz="5000" b="1" dirty="0">
              <a:solidFill>
                <a:srgbClr val="990000"/>
              </a:solidFill>
              <a:latin typeface="Albertus MT Lt"/>
            </a:endParaRPr>
          </a:p>
          <a:p>
            <a:pPr>
              <a:spcBef>
                <a:spcPts val="0"/>
              </a:spcBef>
              <a:defRPr/>
            </a:pPr>
            <a:r>
              <a:rPr lang="en-US" sz="5000" b="1" dirty="0">
                <a:solidFill>
                  <a:srgbClr val="990000"/>
                </a:solidFill>
                <a:latin typeface="Albertus MT Lt"/>
              </a:rPr>
              <a:t>Garbage rates – presently are at $13.25 per month and no increase is budgeted for FY20/21.</a:t>
            </a:r>
          </a:p>
          <a:p>
            <a:pPr>
              <a:spcBef>
                <a:spcPct val="50000"/>
              </a:spcBef>
              <a:defRPr/>
            </a:pPr>
            <a:r>
              <a:rPr lang="en-US" sz="5000" b="1" dirty="0">
                <a:solidFill>
                  <a:srgbClr val="006600"/>
                </a:solidFill>
                <a:latin typeface="Albertus MT Lt"/>
              </a:rPr>
              <a:t>Recycling fees are presently $3.85 and will increase to $3.95 per month.  This will be a .10 per month increase or $1.20 annually.</a:t>
            </a:r>
          </a:p>
          <a:p>
            <a:pPr>
              <a:spcBef>
                <a:spcPts val="0"/>
              </a:spcBef>
              <a:defRPr/>
            </a:pPr>
            <a:endParaRPr lang="en-US" sz="5000" b="1" dirty="0">
              <a:solidFill>
                <a:srgbClr val="0000FF"/>
              </a:solidFill>
              <a:latin typeface="Albertus MT Lt"/>
            </a:endParaRPr>
          </a:p>
          <a:p>
            <a:pPr>
              <a:spcBef>
                <a:spcPts val="0"/>
              </a:spcBef>
              <a:defRPr/>
            </a:pPr>
            <a:r>
              <a:rPr lang="en-US" sz="5000" b="1" dirty="0">
                <a:solidFill>
                  <a:srgbClr val="0000FF"/>
                </a:solidFill>
                <a:latin typeface="Albertus MT Lt"/>
              </a:rPr>
              <a:t>Total increase for water, sewer, sewer capital project, garbage, and recycling based upon water usage:</a:t>
            </a:r>
          </a:p>
          <a:p>
            <a:pPr>
              <a:spcBef>
                <a:spcPts val="0"/>
              </a:spcBef>
              <a:buNone/>
              <a:defRPr/>
            </a:pPr>
            <a:r>
              <a:rPr lang="en-US" sz="5000" b="1" dirty="0">
                <a:solidFill>
                  <a:srgbClr val="0000FF"/>
                </a:solidFill>
                <a:latin typeface="Albertus MT Lt"/>
              </a:rPr>
              <a:t>         3,000  gallons $4.50/month or $54.00 annually.</a:t>
            </a:r>
          </a:p>
          <a:p>
            <a:pPr>
              <a:spcBef>
                <a:spcPts val="0"/>
              </a:spcBef>
              <a:buNone/>
              <a:defRPr/>
            </a:pPr>
            <a:r>
              <a:rPr lang="en-US" sz="5000" b="1" dirty="0">
                <a:solidFill>
                  <a:srgbClr val="0000FF"/>
                </a:solidFill>
                <a:latin typeface="Albertus MT Lt"/>
              </a:rPr>
              <a:t>         5,000 gallons $7.10/month or $85.20 annually.  </a:t>
            </a:r>
          </a:p>
          <a:p>
            <a:endParaRPr lang="en-US" sz="5000" b="1" dirty="0">
              <a:solidFill>
                <a:schemeClr val="accent1">
                  <a:lumMod val="25000"/>
                </a:schemeClr>
              </a:solidFill>
            </a:endParaRPr>
          </a:p>
          <a:p>
            <a:pPr>
              <a:buNone/>
            </a:pPr>
            <a:endParaRPr lang="en-US" sz="3800" b="1" dirty="0"/>
          </a:p>
        </p:txBody>
      </p:sp>
      <p:sp>
        <p:nvSpPr>
          <p:cNvPr id="3" name="Slide Number Placeholder 2"/>
          <p:cNvSpPr>
            <a:spLocks noGrp="1"/>
          </p:cNvSpPr>
          <p:nvPr>
            <p:ph type="sldNum" sz="quarter" idx="12"/>
          </p:nvPr>
        </p:nvSpPr>
        <p:spPr/>
        <p:txBody>
          <a:bodyPr>
            <a:normAutofit/>
          </a:bodyPr>
          <a:lstStyle/>
          <a:p>
            <a:pPr>
              <a:defRPr/>
            </a:pPr>
            <a:fld id="{FC51C7F1-EA46-494D-9C25-24C064569549}" type="slidenum">
              <a:rPr lang="en-US" sz="1200" smtClean="0"/>
              <a:pPr>
                <a:defRPr/>
              </a:pPr>
              <a:t>32</a:t>
            </a:fld>
            <a:endParaRPr lang="en-US" sz="1200"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858933" y="-45013"/>
            <a:ext cx="7772400" cy="807013"/>
          </a:xfrm>
          <a:noFill/>
        </p:spPr>
        <p:txBody>
          <a:bodyPr/>
          <a:lstStyle/>
          <a:p>
            <a:pPr algn="ctr" eaLnBrk="1" hangingPunct="1">
              <a:defRPr/>
            </a:pPr>
            <a:r>
              <a:rPr lang="en-US" b="1" dirty="0">
                <a:solidFill>
                  <a:schemeClr val="bg1"/>
                </a:solidFill>
              </a:rPr>
              <a:t>Debt</a:t>
            </a:r>
          </a:p>
        </p:txBody>
      </p:sp>
      <p:graphicFrame>
        <p:nvGraphicFramePr>
          <p:cNvPr id="7" name="Table Placeholder 6"/>
          <p:cNvGraphicFramePr>
            <a:graphicFrameLocks noGrp="1"/>
          </p:cNvGraphicFramePr>
          <p:nvPr>
            <p:ph type="tbl" idx="1"/>
            <p:extLst>
              <p:ext uri="{D42A27DB-BD31-4B8C-83A1-F6EECF244321}">
                <p14:modId xmlns:p14="http://schemas.microsoft.com/office/powerpoint/2010/main" val="3508622372"/>
              </p:ext>
            </p:extLst>
          </p:nvPr>
        </p:nvGraphicFramePr>
        <p:xfrm>
          <a:off x="152401" y="762000"/>
          <a:ext cx="8839199" cy="4441549"/>
        </p:xfrm>
        <a:graphic>
          <a:graphicData uri="http://schemas.openxmlformats.org/drawingml/2006/table">
            <a:tbl>
              <a:tblPr/>
              <a:tblGrid>
                <a:gridCol w="1752599">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9906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990600">
                  <a:extLst>
                    <a:ext uri="{9D8B030D-6E8A-4147-A177-3AD203B41FA5}">
                      <a16:colId xmlns:a16="http://schemas.microsoft.com/office/drawing/2014/main" val="20007"/>
                    </a:ext>
                  </a:extLst>
                </a:gridCol>
              </a:tblGrid>
              <a:tr h="408190">
                <a:tc>
                  <a:txBody>
                    <a:bodyPr/>
                    <a:lstStyle/>
                    <a:p>
                      <a:pPr algn="l" fontAlgn="t"/>
                      <a:r>
                        <a:rPr lang="en-US" sz="1200" b="0" i="0" u="none" strike="noStrike" dirty="0">
                          <a:solidFill>
                            <a:srgbClr val="FF3300"/>
                          </a:solidFill>
                          <a:latin typeface="Arial Black"/>
                        </a:rPr>
                        <a:t>Issue</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dirty="0">
                          <a:solidFill>
                            <a:srgbClr val="FF3300"/>
                          </a:solidFill>
                          <a:latin typeface="Arial Black"/>
                        </a:rPr>
                        <a:t>Purpose</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t"/>
                      <a:r>
                        <a:rPr lang="en-US" sz="1200" b="0" i="0" u="none" strike="noStrike" dirty="0">
                          <a:solidFill>
                            <a:srgbClr val="FF3300"/>
                          </a:solidFill>
                          <a:latin typeface="Arial Black"/>
                        </a:rPr>
                        <a:t>Amt. of Issue</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Fund</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Principal</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Interest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Fees</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FF3300"/>
                          </a:solidFill>
                          <a:latin typeface="Arial Black"/>
                        </a:rPr>
                        <a:t>Total Payment</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0"/>
                  </a:ext>
                </a:extLst>
              </a:tr>
              <a:tr h="429988">
                <a:tc>
                  <a:txBody>
                    <a:bodyPr/>
                    <a:lstStyle/>
                    <a:p>
                      <a:pPr algn="l" rtl="0" fontAlgn="t"/>
                      <a:r>
                        <a:rPr lang="en-US" sz="1200" b="0" i="0" u="none" strike="noStrike" dirty="0">
                          <a:solidFill>
                            <a:srgbClr val="000099"/>
                          </a:solidFill>
                          <a:latin typeface="Arial Black"/>
                        </a:rPr>
                        <a:t>2011A GO Bond</a:t>
                      </a:r>
                    </a:p>
                    <a:p>
                      <a:pPr algn="l" rtl="0" fontAlgn="t"/>
                      <a:r>
                        <a:rPr lang="en-US" sz="1200" b="0" i="0" u="none" strike="noStrike" dirty="0">
                          <a:solidFill>
                            <a:srgbClr val="000099"/>
                          </a:solidFill>
                          <a:latin typeface="Arial Black"/>
                        </a:rPr>
                        <a:t>Maturity 2020/2021</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Rescue Fire Vehicle</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300,000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LOST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35,000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1,050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500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36,550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6179378"/>
                  </a:ext>
                </a:extLst>
              </a:tr>
              <a:tr h="429988">
                <a:tc>
                  <a:txBody>
                    <a:bodyPr/>
                    <a:lstStyle/>
                    <a:p>
                      <a:pPr algn="l" rtl="0" fontAlgn="t"/>
                      <a:r>
                        <a:rPr lang="en-US" sz="1200" b="0" i="0" u="none" strike="noStrike" dirty="0">
                          <a:solidFill>
                            <a:srgbClr val="000099"/>
                          </a:solidFill>
                          <a:latin typeface="Arial Black"/>
                        </a:rPr>
                        <a:t>2011B GO Bond</a:t>
                      </a:r>
                    </a:p>
                    <a:p>
                      <a:pPr algn="l" rtl="0" fontAlgn="t"/>
                      <a:r>
                        <a:rPr lang="en-US" sz="1200" b="0" i="0" u="none" strike="noStrike" dirty="0">
                          <a:solidFill>
                            <a:srgbClr val="000099"/>
                          </a:solidFill>
                          <a:latin typeface="Arial Black"/>
                        </a:rPr>
                        <a:t>Maturity 2020/2021</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Aerial Fire Truck</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750,000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LOST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85,000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2,720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500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88,220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52299233"/>
                  </a:ext>
                </a:extLst>
              </a:tr>
              <a:tr h="429988">
                <a:tc>
                  <a:txBody>
                    <a:bodyPr/>
                    <a:lstStyle/>
                    <a:p>
                      <a:pPr algn="l" rtl="0" fontAlgn="t"/>
                      <a:r>
                        <a:rPr lang="en-US" sz="1200" b="0" i="0" u="none" strike="noStrike" dirty="0">
                          <a:solidFill>
                            <a:srgbClr val="000099"/>
                          </a:solidFill>
                          <a:latin typeface="Arial Black"/>
                        </a:rPr>
                        <a:t>2017 GO Bond</a:t>
                      </a:r>
                    </a:p>
                    <a:p>
                      <a:pPr algn="l" rtl="0" fontAlgn="t"/>
                      <a:r>
                        <a:rPr lang="en-US" sz="1200" b="0" i="0" u="none" strike="noStrike" dirty="0">
                          <a:solidFill>
                            <a:srgbClr val="000099"/>
                          </a:solidFill>
                          <a:latin typeface="Arial Black"/>
                        </a:rPr>
                        <a:t>Maturity 2026/2027</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Street Resurface/</a:t>
                      </a:r>
                      <a:r>
                        <a:rPr lang="en-US" sz="1200" b="0" i="0" u="none" strike="noStrike" dirty="0" err="1">
                          <a:solidFill>
                            <a:srgbClr val="000099"/>
                          </a:solidFill>
                          <a:latin typeface="Arial Black"/>
                        </a:rPr>
                        <a:t>Reconst</a:t>
                      </a:r>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3,780,000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TIF</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505,000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106,235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500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611,735</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371428"/>
                  </a:ext>
                </a:extLst>
              </a:tr>
              <a:tr h="429988">
                <a:tc>
                  <a:txBody>
                    <a:bodyPr/>
                    <a:lstStyle/>
                    <a:p>
                      <a:pPr algn="l" rtl="0" fontAlgn="t"/>
                      <a:r>
                        <a:rPr lang="en-US" sz="1200" b="0" i="0" u="none" strike="noStrike" dirty="0">
                          <a:solidFill>
                            <a:srgbClr val="000099"/>
                          </a:solidFill>
                          <a:latin typeface="Arial Black"/>
                        </a:rPr>
                        <a:t>SRF GO Bond</a:t>
                      </a:r>
                    </a:p>
                    <a:p>
                      <a:pPr algn="l" rtl="0" fontAlgn="t"/>
                      <a:r>
                        <a:rPr lang="en-US" sz="1200" b="0" i="0" u="none" strike="noStrike" dirty="0">
                          <a:solidFill>
                            <a:srgbClr val="000099"/>
                          </a:solidFill>
                          <a:latin typeface="Arial Black"/>
                        </a:rPr>
                        <a:t>Maturity 2027/2028</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Water Project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400,000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LOST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21,000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3,308</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473</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24,781</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0569807"/>
                  </a:ext>
                </a:extLst>
              </a:tr>
              <a:tr h="429988">
                <a:tc>
                  <a:txBody>
                    <a:bodyPr/>
                    <a:lstStyle/>
                    <a:p>
                      <a:pPr algn="l" rtl="0" fontAlgn="t"/>
                      <a:r>
                        <a:rPr lang="en-US" sz="1200" b="0" i="0" u="none" strike="noStrike" dirty="0">
                          <a:solidFill>
                            <a:srgbClr val="000099"/>
                          </a:solidFill>
                          <a:latin typeface="Arial Black"/>
                        </a:rPr>
                        <a:t>SRF Water Revenue Bond</a:t>
                      </a:r>
                    </a:p>
                    <a:p>
                      <a:pPr algn="l" rtl="0" fontAlgn="t"/>
                      <a:r>
                        <a:rPr lang="en-US" sz="1200" b="0" i="0" u="none" strike="noStrike" dirty="0">
                          <a:solidFill>
                            <a:srgbClr val="000099"/>
                          </a:solidFill>
                          <a:latin typeface="Arial Black"/>
                        </a:rPr>
                        <a:t>Maturity 2027/2028</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Water Project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330,000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Water</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3,045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435</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23,480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169121"/>
                  </a:ext>
                </a:extLst>
              </a:tr>
              <a:tr h="570836">
                <a:tc>
                  <a:txBody>
                    <a:bodyPr/>
                    <a:lstStyle/>
                    <a:p>
                      <a:pPr algn="l" rtl="0" fontAlgn="t"/>
                      <a:r>
                        <a:rPr lang="en-US" sz="1200" b="0" i="0" u="none" strike="noStrike" dirty="0">
                          <a:solidFill>
                            <a:srgbClr val="000099"/>
                          </a:solidFill>
                          <a:latin typeface="Arial Black"/>
                        </a:rPr>
                        <a:t>SRF Sewer Revenue  Bond</a:t>
                      </a:r>
                    </a:p>
                    <a:p>
                      <a:pPr algn="l" rtl="0" fontAlgn="t"/>
                      <a:r>
                        <a:rPr lang="en-US" sz="1200" b="0" i="0" u="none" strike="noStrike" dirty="0">
                          <a:solidFill>
                            <a:srgbClr val="000099"/>
                          </a:solidFill>
                          <a:latin typeface="Arial Black"/>
                        </a:rPr>
                        <a:t>Maturity 2037/2038</a:t>
                      </a:r>
                    </a:p>
                    <a:p>
                      <a:pPr algn="l" rtl="0" fontAlgn="t"/>
                      <a:r>
                        <a:rPr lang="en-US" sz="1200" b="0" i="0" u="none" strike="noStrike" dirty="0">
                          <a:solidFill>
                            <a:srgbClr val="000099"/>
                          </a:solidFill>
                          <a:latin typeface="Arial Black"/>
                        </a:rPr>
                        <a:t>*Estimated Payment</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Wastewater Plant Improvement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10,985,000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Sewer</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470,000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176,260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25,180</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671,440</a:t>
                      </a:r>
                    </a:p>
                  </a:txBody>
                  <a:tcPr marL="7831" marR="7831" marT="7831"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6255924"/>
                  </a:ext>
                </a:extLst>
              </a:tr>
              <a:tr h="386641">
                <a:tc>
                  <a:txBody>
                    <a:bodyPr/>
                    <a:lstStyle/>
                    <a:p>
                      <a:pPr algn="l" rtl="0" fontAlgn="t"/>
                      <a:r>
                        <a:rPr lang="en-US" sz="1200" b="0" i="0" u="none" strike="noStrike" dirty="0">
                          <a:solidFill>
                            <a:srgbClr val="000099"/>
                          </a:solidFill>
                          <a:latin typeface="Arial Black"/>
                        </a:rPr>
                        <a:t>Campus Community Developers Rebates</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r>
                        <a:rPr lang="en-US" sz="1200" b="0" i="0" u="none" strike="noStrike" dirty="0">
                          <a:solidFill>
                            <a:srgbClr val="000099"/>
                          </a:solidFill>
                          <a:latin typeface="Arial Black"/>
                        </a:rPr>
                        <a:t>Rebate Agreement</a:t>
                      </a: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TIF</a:t>
                      </a:r>
                    </a:p>
                  </a:txBody>
                  <a:tcPr marL="7831" marR="7831" marT="7831" marB="0">
                    <a:lnT w="12700" cap="flat" cmpd="sng" algn="ctr">
                      <a:solidFill>
                        <a:srgbClr val="000000"/>
                      </a:solidFill>
                      <a:prstDash val="solid"/>
                      <a:round/>
                      <a:headEnd type="none" w="med" len="med"/>
                      <a:tailEnd type="none" w="med" len="med"/>
                    </a:lnT>
                    <a:noFill/>
                  </a:tcPr>
                </a:tc>
                <a:tc>
                  <a:txBody>
                    <a:bodyPr/>
                    <a:lstStyle/>
                    <a:p>
                      <a:pPr algn="r" rtl="0" fontAlgn="t"/>
                      <a:endParaRPr lang="en-US" sz="1200" b="0" i="0" u="none" strike="noStrike" dirty="0">
                        <a:solidFill>
                          <a:srgbClr val="000099"/>
                        </a:solidFill>
                        <a:latin typeface="Arial Black"/>
                      </a:endParaRPr>
                    </a:p>
                  </a:txBody>
                  <a:tcPr marL="7831" marR="7831" marT="7831" marB="0">
                    <a:lnT w="12700" cap="flat" cmpd="sng" algn="ctr">
                      <a:solidFill>
                        <a:srgbClr val="000000"/>
                      </a:solidFill>
                      <a:prstDash val="solid"/>
                      <a:round/>
                      <a:headEnd type="none" w="med" len="med"/>
                      <a:tailEnd type="none" w="med" len="med"/>
                    </a:lnT>
                    <a:noFill/>
                  </a:tcPr>
                </a:tc>
                <a:tc>
                  <a:txBody>
                    <a:bodyPr/>
                    <a:lstStyle/>
                    <a:p>
                      <a:pPr algn="r" rtl="0" fontAlgn="t"/>
                      <a:endParaRPr lang="en-US" sz="1200" b="0" i="0" u="none" strike="noStrike" dirty="0">
                        <a:solidFill>
                          <a:srgbClr val="000099"/>
                        </a:solidFill>
                        <a:latin typeface="Arial Black"/>
                      </a:endParaRPr>
                    </a:p>
                  </a:txBody>
                  <a:tcPr marL="7831" marR="7831" marT="7831" marB="0">
                    <a:lnT w="12700" cap="flat" cmpd="sng" algn="ctr">
                      <a:solidFill>
                        <a:srgbClr val="000000"/>
                      </a:solidFill>
                      <a:prstDash val="solid"/>
                      <a:round/>
                      <a:headEnd type="none" w="med" len="med"/>
                      <a:tailEnd type="none" w="med" len="med"/>
                    </a:lnT>
                    <a:noFill/>
                  </a:tcPr>
                </a:tc>
                <a:tc>
                  <a:txBody>
                    <a:bodyPr/>
                    <a:lstStyle/>
                    <a:p>
                      <a:pPr algn="r" rtl="0" fontAlgn="t"/>
                      <a:endParaRPr lang="en-US" sz="1200" b="0" i="0" u="none" strike="noStrike" dirty="0">
                        <a:solidFill>
                          <a:srgbClr val="000099"/>
                        </a:solidFill>
                        <a:latin typeface="Arial Black"/>
                      </a:endParaRPr>
                    </a:p>
                  </a:txBody>
                  <a:tcPr marL="7831" marR="7831" marT="7831"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78,205</a:t>
                      </a: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noFill/>
                  </a:tcPr>
                </a:tc>
                <a:extLst>
                  <a:ext uri="{0D108BD9-81ED-4DB2-BD59-A6C34878D82A}">
                    <a16:rowId xmlns:a16="http://schemas.microsoft.com/office/drawing/2014/main" val="10007"/>
                  </a:ext>
                </a:extLst>
              </a:tr>
              <a:tr h="386641">
                <a:tc>
                  <a:txBody>
                    <a:bodyPr/>
                    <a:lstStyle/>
                    <a:p>
                      <a:pPr algn="l" rtl="0" fontAlgn="t"/>
                      <a:r>
                        <a:rPr lang="en-US" sz="1200" b="0" i="0" u="none" strike="noStrike" dirty="0">
                          <a:solidFill>
                            <a:srgbClr val="000099"/>
                          </a:solidFill>
                          <a:latin typeface="Arial Black"/>
                        </a:rPr>
                        <a:t>Totals</a:t>
                      </a:r>
                    </a:p>
                  </a:txBody>
                  <a:tcPr marL="7831" marR="7831" marT="7831"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t"/>
                      <a:endParaRPr lang="en-US" sz="1200" b="0" i="0" u="none" strike="noStrike" dirty="0">
                        <a:solidFill>
                          <a:srgbClr val="000099"/>
                        </a:solidFill>
                        <a:latin typeface="Arial Black"/>
                      </a:endParaRPr>
                    </a:p>
                  </a:txBody>
                  <a:tcPr marL="7831" marR="7831" marT="7831" marB="0">
                    <a:noFill/>
                  </a:tcPr>
                </a:tc>
                <a:tc>
                  <a:txBody>
                    <a:bodyPr/>
                    <a:lstStyle/>
                    <a:p>
                      <a:pPr algn="r" rtl="0" fontAlgn="t"/>
                      <a:r>
                        <a:rPr lang="en-US" sz="1200" b="0" i="0" u="none" strike="noStrike" dirty="0">
                          <a:solidFill>
                            <a:srgbClr val="000099"/>
                          </a:solidFill>
                          <a:latin typeface="Arial Black"/>
                        </a:rPr>
                        <a:t>1,136,000</a:t>
                      </a:r>
                    </a:p>
                  </a:txBody>
                  <a:tcPr marL="7831" marR="7831" marT="7831" marB="0">
                    <a:noFill/>
                  </a:tcPr>
                </a:tc>
                <a:tc>
                  <a:txBody>
                    <a:bodyPr/>
                    <a:lstStyle/>
                    <a:p>
                      <a:pPr algn="r" rtl="0" fontAlgn="t"/>
                      <a:r>
                        <a:rPr lang="en-US" sz="1200" b="0" i="0" u="none" strike="noStrike" dirty="0">
                          <a:solidFill>
                            <a:srgbClr val="000099"/>
                          </a:solidFill>
                          <a:latin typeface="Arial Black"/>
                        </a:rPr>
                        <a:t>292,618</a:t>
                      </a:r>
                    </a:p>
                  </a:txBody>
                  <a:tcPr marL="7831" marR="7831" marT="7831" marB="0">
                    <a:noFill/>
                  </a:tcPr>
                </a:tc>
                <a:tc>
                  <a:txBody>
                    <a:bodyPr/>
                    <a:lstStyle/>
                    <a:p>
                      <a:pPr algn="r" rtl="0" fontAlgn="t"/>
                      <a:r>
                        <a:rPr lang="en-US" sz="1200" b="0" i="0" u="none" strike="noStrike" dirty="0">
                          <a:solidFill>
                            <a:srgbClr val="000099"/>
                          </a:solidFill>
                          <a:latin typeface="Arial Black"/>
                        </a:rPr>
                        <a:t>27,588</a:t>
                      </a:r>
                    </a:p>
                    <a:p>
                      <a:pPr algn="r" rtl="0" fontAlgn="t"/>
                      <a:endParaRPr lang="en-US" sz="1200" b="0" i="0" u="none" strike="noStrike" dirty="0">
                        <a:solidFill>
                          <a:srgbClr val="000099"/>
                        </a:solidFill>
                        <a:latin typeface="Arial Black"/>
                      </a:endParaRPr>
                    </a:p>
                  </a:txBody>
                  <a:tcPr marL="7831" marR="7831" marT="7831"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rtl="0" fontAlgn="t"/>
                      <a:r>
                        <a:rPr lang="en-US" sz="1200" b="0" i="0" u="none" strike="noStrike" dirty="0">
                          <a:solidFill>
                            <a:srgbClr val="000099"/>
                          </a:solidFill>
                          <a:latin typeface="Arial Black"/>
                        </a:rPr>
                        <a:t>1,456,206</a:t>
                      </a:r>
                    </a:p>
                    <a:p>
                      <a:pPr algn="r" rtl="0" fontAlgn="t"/>
                      <a:endParaRPr lang="en-US" sz="1200" b="0" i="0" u="none" strike="noStrike" dirty="0">
                        <a:solidFill>
                          <a:srgbClr val="000099"/>
                        </a:solidFill>
                        <a:latin typeface="Arial Black"/>
                      </a:endParaRPr>
                    </a:p>
                  </a:txBody>
                  <a:tcPr marL="7831" marR="7831" marT="7831" marB="0">
                    <a:lnL w="12700" cap="flat" cmpd="sng" algn="ctr">
                      <a:solidFill>
                        <a:srgbClr val="000000"/>
                      </a:solidFill>
                      <a:prstDash val="solid"/>
                      <a:round/>
                      <a:headEnd type="none" w="med" len="med"/>
                      <a:tailEnd type="none" w="med" len="med"/>
                    </a:lnL>
                    <a:noFill/>
                  </a:tcPr>
                </a:tc>
                <a:extLst>
                  <a:ext uri="{0D108BD9-81ED-4DB2-BD59-A6C34878D82A}">
                    <a16:rowId xmlns:a16="http://schemas.microsoft.com/office/drawing/2014/main" val="467186459"/>
                  </a:ext>
                </a:extLst>
              </a:tr>
              <a:tr h="244303">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US" sz="800" b="0" i="0" u="none" strike="noStrike" dirty="0">
                        <a:solidFill>
                          <a:srgbClr val="000000"/>
                        </a:solidFill>
                        <a:latin typeface="Arial"/>
                      </a:endParaRPr>
                    </a:p>
                  </a:txBody>
                  <a:tcPr marL="7831" marR="7831" marT="7831" marB="0" anchor="b">
                    <a:lnL>
                      <a:noFill/>
                    </a:lnL>
                    <a:lnR>
                      <a:noFill/>
                    </a:lnR>
                    <a:lnB>
                      <a:noFill/>
                    </a:lnB>
                    <a:noFill/>
                  </a:tcPr>
                </a:tc>
                <a:extLst>
                  <a:ext uri="{0D108BD9-81ED-4DB2-BD59-A6C34878D82A}">
                    <a16:rowId xmlns:a16="http://schemas.microsoft.com/office/drawing/2014/main" val="10012"/>
                  </a:ext>
                </a:extLst>
              </a:tr>
            </a:tbl>
          </a:graphicData>
        </a:graphic>
      </p:graphicFrame>
      <p:sp>
        <p:nvSpPr>
          <p:cNvPr id="17410" name="Slide Number Placeholder 5"/>
          <p:cNvSpPr>
            <a:spLocks noGrp="1"/>
          </p:cNvSpPr>
          <p:nvPr>
            <p:ph type="sldNum" sz="quarter" idx="12"/>
          </p:nvPr>
        </p:nvSpPr>
        <p:spPr>
          <a:noFill/>
        </p:spPr>
        <p:txBody>
          <a:bodyPr>
            <a:normAutofit/>
          </a:bodyPr>
          <a:lstStyle/>
          <a:p>
            <a:fld id="{F68EE3E3-6DAC-43AB-80FC-3B5DD361DD19}" type="slidenum">
              <a:rPr lang="en-US" sz="1200" smtClean="0"/>
              <a:pPr/>
              <a:t>33</a:t>
            </a:fld>
            <a:endParaRPr lang="en-US" sz="1200" dirty="0"/>
          </a:p>
        </p:txBody>
      </p:sp>
      <p:sp>
        <p:nvSpPr>
          <p:cNvPr id="2" name="Rectangle 1">
            <a:extLst>
              <a:ext uri="{FF2B5EF4-FFF2-40B4-BE49-F238E27FC236}">
                <a16:creationId xmlns:a16="http://schemas.microsoft.com/office/drawing/2014/main" id="{86A2FB1A-9B24-4EB8-95C5-69B0441890DC}"/>
              </a:ext>
            </a:extLst>
          </p:cNvPr>
          <p:cNvSpPr/>
          <p:nvPr/>
        </p:nvSpPr>
        <p:spPr>
          <a:xfrm>
            <a:off x="152401" y="4993702"/>
            <a:ext cx="8839200" cy="1169551"/>
          </a:xfrm>
          <a:prstGeom prst="rect">
            <a:avLst/>
          </a:prstGeom>
        </p:spPr>
        <p:txBody>
          <a:bodyPr wrap="square">
            <a:spAutoFit/>
          </a:bodyPr>
          <a:lstStyle/>
          <a:p>
            <a:r>
              <a:rPr lang="en-US" sz="1400" b="1" dirty="0"/>
              <a:t>According to the Iowa Constitution a City’s maximum debt capacity is 5% of the City’s 100% assessed value (304,954,559) which would be a maximum debt capacity of 15,247,728.  </a:t>
            </a:r>
          </a:p>
          <a:p>
            <a:r>
              <a:rPr lang="en-US" sz="1400" b="1" dirty="0"/>
              <a:t>The City will begin FY20/21 at 27.20% of debt limit capacity (4,147,205) and will end the year 22.48% (3,428,000).  Water and sewer revenue debt and internal loans are not included in maximum debt capacity calculations.</a:t>
            </a:r>
          </a:p>
        </p:txBody>
      </p:sp>
      <p:sp>
        <p:nvSpPr>
          <p:cNvPr id="3" name="TextBox 2">
            <a:extLst>
              <a:ext uri="{FF2B5EF4-FFF2-40B4-BE49-F238E27FC236}">
                <a16:creationId xmlns:a16="http://schemas.microsoft.com/office/drawing/2014/main" id="{EE9D896A-CC91-40A9-8B8E-20C430100A1E}"/>
              </a:ext>
            </a:extLst>
          </p:cNvPr>
          <p:cNvSpPr txBox="1"/>
          <p:nvPr/>
        </p:nvSpPr>
        <p:spPr>
          <a:xfrm>
            <a:off x="152401" y="6248403"/>
            <a:ext cx="8686799" cy="523220"/>
          </a:xfrm>
          <a:prstGeom prst="rect">
            <a:avLst/>
          </a:prstGeom>
          <a:noFill/>
        </p:spPr>
        <p:txBody>
          <a:bodyPr wrap="square" rtlCol="0">
            <a:spAutoFit/>
          </a:bodyPr>
          <a:lstStyle/>
          <a:p>
            <a:r>
              <a:rPr lang="en-US" sz="1400" b="1" dirty="0"/>
              <a:t>The City has budgeted to have $4.21 million of SRF loans for water and sewer projects for FY20/21.  Unless they are substantially complete by May, no payment will be due in FY 20/21.</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bg2">
                <a:tint val="97000"/>
                <a:hueMod val="162000"/>
                <a:satMod val="200000"/>
                <a:lumMod val="124000"/>
              </a:schemeClr>
            </a:gs>
            <a:gs pos="100000">
              <a:srgbClr val="FFC000"/>
            </a:gs>
          </a:gsLst>
          <a:lin ang="612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5807074"/>
            <a:ext cx="7241026" cy="669925"/>
          </a:xfrm>
          <a:ln>
            <a:noFill/>
          </a:ln>
        </p:spPr>
        <p:txBody>
          <a:bodyPr>
            <a:normAutofit/>
          </a:bodyPr>
          <a:lstStyle/>
          <a:p>
            <a:pPr algn="ctr"/>
            <a:r>
              <a:rPr lang="en-US" dirty="0">
                <a:solidFill>
                  <a:srgbClr val="FB9B0D"/>
                </a:solidFill>
              </a:rPr>
              <a:t>100% Valuation History</a:t>
            </a:r>
          </a:p>
        </p:txBody>
      </p:sp>
      <p:sp>
        <p:nvSpPr>
          <p:cNvPr id="3" name="Slide Number Placeholder 2"/>
          <p:cNvSpPr>
            <a:spLocks noGrp="1"/>
          </p:cNvSpPr>
          <p:nvPr>
            <p:ph type="sldNum" sz="quarter" idx="12"/>
          </p:nvPr>
        </p:nvSpPr>
        <p:spPr/>
        <p:txBody>
          <a:bodyPr/>
          <a:lstStyle/>
          <a:p>
            <a:pPr>
              <a:defRPr/>
            </a:pPr>
            <a:fld id="{1F8DCCDB-82FC-4F4C-8AA4-E86C19ABBF26}" type="slidenum">
              <a:rPr lang="en-US" sz="1200" smtClean="0"/>
              <a:pPr>
                <a:defRPr/>
              </a:pPr>
              <a:t>4</a:t>
            </a:fld>
            <a:endParaRPr lang="en-US" sz="1200" dirty="0"/>
          </a:p>
        </p:txBody>
      </p:sp>
      <p:graphicFrame>
        <p:nvGraphicFramePr>
          <p:cNvPr id="4" name="Table 3"/>
          <p:cNvGraphicFramePr>
            <a:graphicFrameLocks noGrp="1"/>
          </p:cNvGraphicFramePr>
          <p:nvPr>
            <p:extLst>
              <p:ext uri="{D42A27DB-BD31-4B8C-83A1-F6EECF244321}">
                <p14:modId xmlns:p14="http://schemas.microsoft.com/office/powerpoint/2010/main" val="186614401"/>
              </p:ext>
            </p:extLst>
          </p:nvPr>
        </p:nvGraphicFramePr>
        <p:xfrm>
          <a:off x="76201" y="407367"/>
          <a:ext cx="8915399" cy="5250483"/>
        </p:xfrm>
        <a:graphic>
          <a:graphicData uri="http://schemas.openxmlformats.org/drawingml/2006/table">
            <a:tbl>
              <a:tblPr/>
              <a:tblGrid>
                <a:gridCol w="1309510">
                  <a:extLst>
                    <a:ext uri="{9D8B030D-6E8A-4147-A177-3AD203B41FA5}">
                      <a16:colId xmlns:a16="http://schemas.microsoft.com/office/drawing/2014/main" val="20000"/>
                    </a:ext>
                  </a:extLst>
                </a:gridCol>
                <a:gridCol w="1145822">
                  <a:extLst>
                    <a:ext uri="{9D8B030D-6E8A-4147-A177-3AD203B41FA5}">
                      <a16:colId xmlns:a16="http://schemas.microsoft.com/office/drawing/2014/main" val="20001"/>
                    </a:ext>
                  </a:extLst>
                </a:gridCol>
                <a:gridCol w="900290">
                  <a:extLst>
                    <a:ext uri="{9D8B030D-6E8A-4147-A177-3AD203B41FA5}">
                      <a16:colId xmlns:a16="http://schemas.microsoft.com/office/drawing/2014/main" val="20002"/>
                    </a:ext>
                  </a:extLst>
                </a:gridCol>
                <a:gridCol w="811955">
                  <a:extLst>
                    <a:ext uri="{9D8B030D-6E8A-4147-A177-3AD203B41FA5}">
                      <a16:colId xmlns:a16="http://schemas.microsoft.com/office/drawing/2014/main" val="20003"/>
                    </a:ext>
                  </a:extLst>
                </a:gridCol>
                <a:gridCol w="415712">
                  <a:extLst>
                    <a:ext uri="{9D8B030D-6E8A-4147-A177-3AD203B41FA5}">
                      <a16:colId xmlns:a16="http://schemas.microsoft.com/office/drawing/2014/main" val="20004"/>
                    </a:ext>
                  </a:extLst>
                </a:gridCol>
                <a:gridCol w="1227667">
                  <a:extLst>
                    <a:ext uri="{9D8B030D-6E8A-4147-A177-3AD203B41FA5}">
                      <a16:colId xmlns:a16="http://schemas.microsoft.com/office/drawing/2014/main" val="20005"/>
                    </a:ext>
                  </a:extLst>
                </a:gridCol>
                <a:gridCol w="1227667">
                  <a:extLst>
                    <a:ext uri="{9D8B030D-6E8A-4147-A177-3AD203B41FA5}">
                      <a16:colId xmlns:a16="http://schemas.microsoft.com/office/drawing/2014/main" val="20006"/>
                    </a:ext>
                  </a:extLst>
                </a:gridCol>
                <a:gridCol w="818445">
                  <a:extLst>
                    <a:ext uri="{9D8B030D-6E8A-4147-A177-3AD203B41FA5}">
                      <a16:colId xmlns:a16="http://schemas.microsoft.com/office/drawing/2014/main" val="20007"/>
                    </a:ext>
                  </a:extLst>
                </a:gridCol>
                <a:gridCol w="1058331">
                  <a:extLst>
                    <a:ext uri="{9D8B030D-6E8A-4147-A177-3AD203B41FA5}">
                      <a16:colId xmlns:a16="http://schemas.microsoft.com/office/drawing/2014/main" val="20008"/>
                    </a:ext>
                  </a:extLst>
                </a:gridCol>
              </a:tblGrid>
              <a:tr h="315064">
                <a:tc>
                  <a:txBody>
                    <a:bodyPr/>
                    <a:lstStyle/>
                    <a:p>
                      <a:pPr algn="l" fontAlgn="b"/>
                      <a:endParaRPr lang="en-US" sz="700" b="0" i="0" u="none" strike="noStrike" dirty="0">
                        <a:solidFill>
                          <a:srgbClr val="000000"/>
                        </a:solidFill>
                        <a:latin typeface="Calibri"/>
                      </a:endParaRPr>
                    </a:p>
                    <a:p>
                      <a:pPr algn="l" fontAlgn="b"/>
                      <a:endParaRPr lang="en-US" sz="700" b="0" i="0" u="none" strike="noStrike" dirty="0">
                        <a:solidFill>
                          <a:srgbClr val="000000"/>
                        </a:solidFill>
                        <a:latin typeface="Calibri"/>
                      </a:endParaRPr>
                    </a:p>
                    <a:p>
                      <a:pPr algn="l" fontAlgn="b"/>
                      <a:endParaRPr lang="en-US" sz="700" b="0" i="0" u="none" strike="noStrike" dirty="0">
                        <a:solidFill>
                          <a:srgbClr val="000000"/>
                        </a:solidFill>
                        <a:latin typeface="Calibri"/>
                      </a:endParaRPr>
                    </a:p>
                  </a:txBody>
                  <a:tcPr marL="4521" marR="4521" marT="4521" marB="0" anchor="b">
                    <a:lnL>
                      <a:noFill/>
                    </a:lnL>
                    <a:lnR>
                      <a:noFill/>
                    </a:lnR>
                    <a:lnT>
                      <a:noFill/>
                    </a:lnT>
                    <a:lnB>
                      <a:noFill/>
                    </a:lnB>
                    <a:noFill/>
                  </a:tcPr>
                </a:tc>
                <a:tc>
                  <a:txBody>
                    <a:bodyPr/>
                    <a:lstStyle/>
                    <a:p>
                      <a:pPr algn="l" fontAlgn="b"/>
                      <a:endParaRPr lang="en-US" sz="700" b="0" i="0" u="none" strike="noStrike" dirty="0">
                        <a:solidFill>
                          <a:srgbClr val="000000"/>
                        </a:solidFill>
                        <a:latin typeface="Calibri"/>
                      </a:endParaRPr>
                    </a:p>
                  </a:txBody>
                  <a:tcPr marL="4521" marR="4521" marT="4521" marB="0" anchor="b">
                    <a:lnL>
                      <a:noFill/>
                    </a:lnL>
                    <a:lnR>
                      <a:noFill/>
                    </a:lnR>
                    <a:lnT>
                      <a:noFill/>
                    </a:lnT>
                    <a:lnB>
                      <a:noFill/>
                    </a:lnB>
                    <a:noFill/>
                  </a:tcPr>
                </a:tc>
                <a:tc>
                  <a:txBody>
                    <a:bodyPr/>
                    <a:lstStyle/>
                    <a:p>
                      <a:pPr algn="l" fontAlgn="b"/>
                      <a:endParaRPr lang="en-US" sz="1400" b="0" i="0" u="none" strike="noStrike" dirty="0">
                        <a:solidFill>
                          <a:srgbClr val="000000"/>
                        </a:solidFill>
                        <a:latin typeface="Calibri"/>
                      </a:endParaRPr>
                    </a:p>
                  </a:txBody>
                  <a:tcPr marL="4521" marR="4521" marT="4521" marB="0" anchor="b">
                    <a:lnL>
                      <a:noFill/>
                    </a:lnL>
                    <a:lnR>
                      <a:noFill/>
                    </a:lnR>
                    <a:lnT>
                      <a:noFill/>
                    </a:lnT>
                    <a:lnB>
                      <a:noFill/>
                    </a:lnB>
                    <a:noFill/>
                  </a:tcPr>
                </a:tc>
                <a:tc>
                  <a:txBody>
                    <a:bodyPr/>
                    <a:lstStyle/>
                    <a:p>
                      <a:pPr algn="l" fontAlgn="b"/>
                      <a:endParaRPr lang="en-US" sz="1400" b="0" i="0" u="none" strike="noStrike" dirty="0">
                        <a:solidFill>
                          <a:srgbClr val="000000"/>
                        </a:solidFill>
                        <a:latin typeface="Calibri"/>
                      </a:endParaRPr>
                    </a:p>
                  </a:txBody>
                  <a:tcPr marL="4521" marR="4521" marT="4521" marB="0" anchor="b">
                    <a:lnL>
                      <a:noFill/>
                    </a:lnL>
                    <a:lnR>
                      <a:noFill/>
                    </a:lnR>
                    <a:lnT>
                      <a:noFill/>
                    </a:lnT>
                    <a:lnB>
                      <a:noFill/>
                    </a:lnB>
                    <a:noFill/>
                  </a:tcPr>
                </a:tc>
                <a:tc>
                  <a:txBody>
                    <a:bodyPr/>
                    <a:lstStyle/>
                    <a:p>
                      <a:pPr algn="l" fontAlgn="b"/>
                      <a:endParaRPr lang="en-US" sz="1400" b="0" i="0" u="none" strike="noStrike" dirty="0">
                        <a:solidFill>
                          <a:srgbClr val="000000"/>
                        </a:solidFill>
                        <a:latin typeface="Calibri"/>
                      </a:endParaRPr>
                    </a:p>
                  </a:txBody>
                  <a:tcPr marL="4521" marR="4521" marT="4521" marB="0" anchor="b">
                    <a:lnL>
                      <a:noFill/>
                    </a:lnL>
                    <a:lnR>
                      <a:noFill/>
                    </a:lnR>
                    <a:lnT>
                      <a:noFill/>
                    </a:lnT>
                    <a:lnB>
                      <a:noFill/>
                    </a:lnB>
                    <a:noFill/>
                  </a:tcPr>
                </a:tc>
                <a:tc gridSpan="4">
                  <a:txBody>
                    <a:bodyPr/>
                    <a:lstStyle/>
                    <a:p>
                      <a:pPr algn="ctr" fontAlgn="b"/>
                      <a:r>
                        <a:rPr lang="en-US" sz="1400" b="1" i="0" u="none" strike="noStrike" dirty="0">
                          <a:solidFill>
                            <a:srgbClr val="000000"/>
                          </a:solidFill>
                          <a:latin typeface="Calibri"/>
                        </a:rPr>
                        <a:t>Valuations by Major Classes</a:t>
                      </a:r>
                    </a:p>
                  </a:txBody>
                  <a:tcPr marL="4521" marR="4521" marT="4521"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718979">
                <a:tc>
                  <a:txBody>
                    <a:bodyPr/>
                    <a:lstStyle/>
                    <a:p>
                      <a:pPr algn="l" fontAlgn="b"/>
                      <a:r>
                        <a:rPr lang="en-US" sz="1400" b="1" i="0" u="none" strike="noStrike" dirty="0">
                          <a:solidFill>
                            <a:srgbClr val="000000"/>
                          </a:solidFill>
                          <a:latin typeface="Calibri"/>
                        </a:rPr>
                        <a:t>Date of Valuations</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1400" b="1" i="0" u="none" strike="noStrike" dirty="0">
                          <a:solidFill>
                            <a:srgbClr val="000000"/>
                          </a:solidFill>
                          <a:latin typeface="Calibri"/>
                        </a:rPr>
                        <a:t>Used for Budget Year</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rgbClr val="000000"/>
                          </a:solidFill>
                          <a:latin typeface="Calibri"/>
                        </a:rPr>
                        <a:t>100% Valuations w/o Ag </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rgbClr val="000000"/>
                          </a:solidFill>
                          <a:latin typeface="Calibri"/>
                        </a:rPr>
                        <a:t>Rate of Growth</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dirty="0">
                          <a:solidFill>
                            <a:srgbClr val="000000"/>
                          </a:solidFill>
                          <a:latin typeface="Calibri"/>
                        </a:rPr>
                        <a:t> </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rgbClr val="000000"/>
                          </a:solidFill>
                          <a:latin typeface="Calibri"/>
                        </a:rPr>
                        <a:t>Residential</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chemeClr val="bg1"/>
                          </a:solidFill>
                          <a:latin typeface="Calibri"/>
                        </a:rPr>
                        <a:t>  Commercial</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chemeClr val="bg1"/>
                          </a:solidFill>
                          <a:latin typeface="Calibri"/>
                        </a:rPr>
                        <a:t>Industrial</a:t>
                      </a: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en-US" sz="1400" b="1" i="0" u="none" strike="noStrike" dirty="0">
                          <a:solidFill>
                            <a:schemeClr val="bg1"/>
                          </a:solidFill>
                          <a:latin typeface="Calibri"/>
                        </a:rPr>
                        <a:t>Multi-</a:t>
                      </a:r>
                      <a:r>
                        <a:rPr lang="en-US" sz="1400" b="1" i="0" u="none" strike="noStrike" dirty="0" err="1">
                          <a:solidFill>
                            <a:schemeClr val="bg1"/>
                          </a:solidFill>
                          <a:latin typeface="Calibri"/>
                        </a:rPr>
                        <a:t>Resdiential</a:t>
                      </a:r>
                      <a:endParaRPr lang="en-US" sz="1400" b="1" i="0" u="none" strike="noStrike" dirty="0">
                        <a:solidFill>
                          <a:schemeClr val="bg1"/>
                        </a:solidFill>
                        <a:latin typeface="Calibri"/>
                      </a:endParaRPr>
                    </a:p>
                  </a:txBody>
                  <a:tcPr marL="4521" marR="4521" marT="4521"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414088">
                <a:tc>
                  <a:txBody>
                    <a:bodyPr/>
                    <a:lstStyle/>
                    <a:p>
                      <a:pPr algn="l" fontAlgn="b"/>
                      <a:r>
                        <a:rPr lang="en-US" sz="1100" b="1" i="0" u="none" strike="noStrike" dirty="0">
                          <a:solidFill>
                            <a:srgbClr val="000000"/>
                          </a:solidFill>
                          <a:effectLst/>
                          <a:latin typeface="Calibri" panose="020F0502020204030204" pitchFamily="34" charset="0"/>
                        </a:rPr>
                        <a:t>January 1 2019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20/21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304,954,559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3.74%</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131,175,100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123,963,895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12,124580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7,971,040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925827"/>
                  </a:ext>
                </a:extLst>
              </a:tr>
              <a:tr h="0">
                <a:tc>
                  <a:txBody>
                    <a:bodyPr/>
                    <a:lstStyle/>
                    <a:p>
                      <a:pPr algn="l" fontAlgn="b"/>
                      <a:r>
                        <a:rPr lang="en-US" sz="1100" b="1" i="0" u="none" strike="noStrike" dirty="0">
                          <a:solidFill>
                            <a:srgbClr val="000000"/>
                          </a:solidFill>
                          <a:effectLst/>
                          <a:latin typeface="Calibri" panose="020F0502020204030204" pitchFamily="34" charset="0"/>
                        </a:rPr>
                        <a:t>January 1, 2018</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19/20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293,959,946</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endParaRPr lang="en-US" sz="1100" b="1" i="0" u="none" strike="noStrike" dirty="0">
                        <a:solidFill>
                          <a:srgbClr val="000000"/>
                        </a:solidFill>
                        <a:effectLst/>
                        <a:latin typeface="Calibri" panose="020F0502020204030204" pitchFamily="34" charset="0"/>
                      </a:endParaRPr>
                    </a:p>
                    <a:p>
                      <a:pPr algn="r" fontAlgn="b"/>
                      <a:r>
                        <a:rPr lang="en-US" sz="1100" b="1" i="0" u="none" strike="noStrike" dirty="0">
                          <a:solidFill>
                            <a:srgbClr val="000000"/>
                          </a:solidFill>
                          <a:effectLst/>
                          <a:latin typeface="Calibri" panose="020F0502020204030204" pitchFamily="34" charset="0"/>
                        </a:rPr>
                        <a:t>7.58%</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115,149,100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129,458,833</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12,003,850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7,971,040</a:t>
                      </a:r>
                    </a:p>
                  </a:txBody>
                  <a:tcPr marL="9525" marR="9525" marT="9525" marB="0" anchor="b">
                    <a:lnL>
                      <a:noFill/>
                    </a:lnL>
                    <a:lnR>
                      <a:noFill/>
                    </a:lnR>
                    <a:lnT w="6350" cap="flat" cmpd="sng" algn="ctr">
                      <a:noFill/>
                      <a:prstDash val="solid"/>
                      <a:round/>
                      <a:headEnd type="none" w="med" len="med"/>
                      <a:tailEnd type="none" w="med" len="med"/>
                    </a:lnT>
                    <a:lnB>
                      <a:noFill/>
                    </a:lnB>
                    <a:noFill/>
                  </a:tcPr>
                </a:tc>
                <a:extLst>
                  <a:ext uri="{0D108BD9-81ED-4DB2-BD59-A6C34878D82A}">
                    <a16:rowId xmlns:a16="http://schemas.microsoft.com/office/drawing/2014/main" val="2452044464"/>
                  </a:ext>
                </a:extLst>
              </a:tr>
              <a:tr h="334716">
                <a:tc>
                  <a:txBody>
                    <a:bodyPr/>
                    <a:lstStyle/>
                    <a:p>
                      <a:pPr algn="l" fontAlgn="b"/>
                      <a:r>
                        <a:rPr lang="en-US" sz="1100" b="1" i="0" u="none" strike="noStrike" dirty="0">
                          <a:solidFill>
                            <a:srgbClr val="000000"/>
                          </a:solidFill>
                          <a:effectLst/>
                          <a:latin typeface="Calibri" panose="020F0502020204030204" pitchFamily="34" charset="0"/>
                        </a:rPr>
                        <a:t>January 1 2017</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18/19</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273,251,737</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5.25%</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112,451,800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118,989,130</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13,472,920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6,157,022</a:t>
                      </a:r>
                    </a:p>
                  </a:txBody>
                  <a:tcPr marL="9525" marR="9525" marT="9525" marB="0" anchor="b">
                    <a:lnL>
                      <a:noFill/>
                    </a:lnL>
                    <a:lnR>
                      <a:noFill/>
                    </a:lnR>
                    <a:lnT w="6350" cap="flat" cmpd="sng" algn="ctr">
                      <a:noFill/>
                      <a:prstDash val="solid"/>
                      <a:round/>
                      <a:headEnd type="none" w="med" len="med"/>
                      <a:tailEnd type="none" w="med" len="med"/>
                    </a:lnT>
                    <a:lnB>
                      <a:noFill/>
                    </a:lnB>
                    <a:noFill/>
                  </a:tcPr>
                </a:tc>
                <a:extLst>
                  <a:ext uri="{0D108BD9-81ED-4DB2-BD59-A6C34878D82A}">
                    <a16:rowId xmlns:a16="http://schemas.microsoft.com/office/drawing/2014/main" val="3188426844"/>
                  </a:ext>
                </a:extLst>
              </a:tr>
              <a:tr h="334716">
                <a:tc>
                  <a:txBody>
                    <a:bodyPr/>
                    <a:lstStyle/>
                    <a:p>
                      <a:pPr algn="l" fontAlgn="b"/>
                      <a:r>
                        <a:rPr lang="en-US" sz="1100" b="1" i="0" u="none" strike="noStrike" dirty="0">
                          <a:solidFill>
                            <a:srgbClr val="000000"/>
                          </a:solidFill>
                          <a:effectLst/>
                          <a:latin typeface="Calibri" panose="020F0502020204030204" pitchFamily="34" charset="0"/>
                        </a:rPr>
                        <a:t>January 1 2016</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17/18</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259,624,705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5.13%</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108,563,700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113,647,076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13,356,990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2,478,492 </a:t>
                      </a:r>
                    </a:p>
                  </a:txBody>
                  <a:tcPr marL="9525" marR="9525" marT="9525" marB="0" anchor="b">
                    <a:lnL>
                      <a:noFill/>
                    </a:lnL>
                    <a:lnR>
                      <a:noFill/>
                    </a:lnR>
                    <a:lnT w="6350" cap="flat" cmpd="sng" algn="ctr">
                      <a:noFill/>
                      <a:prstDash val="solid"/>
                      <a:round/>
                      <a:headEnd type="none" w="med" len="med"/>
                      <a:tailEnd type="none" w="med" len="med"/>
                    </a:lnT>
                    <a:lnB>
                      <a:noFill/>
                    </a:lnB>
                    <a:noFill/>
                  </a:tcPr>
                </a:tc>
                <a:extLst>
                  <a:ext uri="{0D108BD9-81ED-4DB2-BD59-A6C34878D82A}">
                    <a16:rowId xmlns:a16="http://schemas.microsoft.com/office/drawing/2014/main" val="1213109839"/>
                  </a:ext>
                </a:extLst>
              </a:tr>
              <a:tr h="334716">
                <a:tc>
                  <a:txBody>
                    <a:bodyPr/>
                    <a:lstStyle/>
                    <a:p>
                      <a:pPr algn="l" fontAlgn="b"/>
                      <a:r>
                        <a:rPr lang="en-US" sz="1100" b="1" i="0" u="none" strike="noStrike" dirty="0">
                          <a:solidFill>
                            <a:srgbClr val="000000"/>
                          </a:solidFill>
                          <a:effectLst/>
                          <a:latin typeface="Calibri" panose="020F0502020204030204" pitchFamily="34" charset="0"/>
                        </a:rPr>
                        <a:t>January 1 2015</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16/17</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246,960,856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a:solidFill>
                            <a:srgbClr val="000000"/>
                          </a:solidFill>
                          <a:effectLst/>
                          <a:latin typeface="Calibri" panose="020F0502020204030204" pitchFamily="34" charset="0"/>
                        </a:rPr>
                        <a:t>5.07%</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107,535,400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a:solidFill>
                            <a:schemeClr val="bg1"/>
                          </a:solidFill>
                          <a:effectLst/>
                          <a:latin typeface="Calibri" panose="020F0502020204030204" pitchFamily="34" charset="0"/>
                        </a:rPr>
                        <a:t>        103,346,811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14,353,720 </a:t>
                      </a:r>
                    </a:p>
                  </a:txBody>
                  <a:tcPr marL="9525" marR="9525" marT="9525" marB="0" anchor="b">
                    <a:lnL>
                      <a:noFill/>
                    </a:lnL>
                    <a:lnR>
                      <a:noFill/>
                    </a:lnR>
                    <a:lnT w="6350" cap="flat" cmpd="sng" algn="ctr">
                      <a:noFill/>
                      <a:prstDash val="solid"/>
                      <a:round/>
                      <a:headEnd type="none" w="med" len="med"/>
                      <a:tailEnd type="none" w="med" len="med"/>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2,285,889 </a:t>
                      </a:r>
                    </a:p>
                  </a:txBody>
                  <a:tcPr marL="9525" marR="9525" marT="9525" marB="0" anchor="b">
                    <a:lnL>
                      <a:noFill/>
                    </a:lnL>
                    <a:lnR>
                      <a:noFill/>
                    </a:lnR>
                    <a:lnT w="6350" cap="flat" cmpd="sng" algn="ctr">
                      <a:noFill/>
                      <a:prstDash val="solid"/>
                      <a:round/>
                      <a:headEnd type="none" w="med" len="med"/>
                      <a:tailEnd type="none" w="med" len="med"/>
                    </a:lnT>
                    <a:lnB>
                      <a:noFill/>
                    </a:lnB>
                    <a:noFill/>
                  </a:tcPr>
                </a:tc>
                <a:extLst>
                  <a:ext uri="{0D108BD9-81ED-4DB2-BD59-A6C34878D82A}">
                    <a16:rowId xmlns:a16="http://schemas.microsoft.com/office/drawing/2014/main" val="889312632"/>
                  </a:ext>
                </a:extLst>
              </a:tr>
              <a:tr h="334716">
                <a:tc>
                  <a:txBody>
                    <a:bodyPr/>
                    <a:lstStyle/>
                    <a:p>
                      <a:pPr algn="l" fontAlgn="b"/>
                      <a:r>
                        <a:rPr lang="en-US" sz="1100" b="1" i="0" u="none" strike="noStrike">
                          <a:solidFill>
                            <a:srgbClr val="000000"/>
                          </a:solidFill>
                          <a:effectLst/>
                          <a:latin typeface="Calibri" panose="020F0502020204030204" pitchFamily="34" charset="0"/>
                        </a:rPr>
                        <a:t>January 1 2014</a:t>
                      </a:r>
                    </a:p>
                  </a:txBody>
                  <a:tcPr marL="9525" marR="9525" marT="9525" marB="0" anchor="b">
                    <a:lnL>
                      <a:noFill/>
                    </a:lnL>
                    <a:lnR>
                      <a:noFill/>
                    </a:lnR>
                    <a:lnT>
                      <a:noFill/>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15/16</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235,042,389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6.03%</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106,763,800 </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a:solidFill>
                            <a:schemeClr val="bg1"/>
                          </a:solidFill>
                          <a:effectLst/>
                          <a:latin typeface="Calibri" panose="020F0502020204030204" pitchFamily="34" charset="0"/>
                        </a:rPr>
                        <a:t>          97,040,940 </a:t>
                      </a:r>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15,049,660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3"/>
                  </a:ext>
                </a:extLst>
              </a:tr>
              <a:tr h="334716">
                <a:tc>
                  <a:txBody>
                    <a:bodyPr/>
                    <a:lstStyle/>
                    <a:p>
                      <a:pPr algn="l" fontAlgn="b"/>
                      <a:r>
                        <a:rPr lang="en-US" sz="1100" b="1" i="0" u="none" strike="noStrike">
                          <a:solidFill>
                            <a:srgbClr val="000000"/>
                          </a:solidFill>
                          <a:effectLst/>
                          <a:latin typeface="Calibri" panose="020F0502020204030204" pitchFamily="34" charset="0"/>
                        </a:rPr>
                        <a:t>January 1 2013</a:t>
                      </a:r>
                    </a:p>
                  </a:txBody>
                  <a:tcPr marL="9525" marR="9525" marT="9525" marB="0" anchor="b">
                    <a:lnL>
                      <a:noFill/>
                    </a:lnL>
                    <a:lnR>
                      <a:noFill/>
                    </a:lnR>
                    <a:lnT>
                      <a:noFill/>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14/15</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221,680,897 </a:t>
                      </a: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2.63%</a:t>
                      </a:r>
                    </a:p>
                  </a:txBody>
                  <a:tcPr marL="9525" marR="9525" marT="9525" marB="0" anchor="b">
                    <a:lnL>
                      <a:noFill/>
                    </a:lnL>
                    <a:lnR>
                      <a:noFill/>
                    </a:lnR>
                    <a:lnT>
                      <a:noFill/>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96,926,900 </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a:solidFill>
                            <a:schemeClr val="bg1"/>
                          </a:solidFill>
                          <a:effectLst/>
                          <a:latin typeface="Calibri" panose="020F0502020204030204" pitchFamily="34" charset="0"/>
                        </a:rPr>
                        <a:t>          96,215,604 </a:t>
                      </a:r>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13,112,060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4"/>
                  </a:ext>
                </a:extLst>
              </a:tr>
              <a:tr h="334716">
                <a:tc>
                  <a:txBody>
                    <a:bodyPr/>
                    <a:lstStyle/>
                    <a:p>
                      <a:pPr algn="l" fontAlgn="b"/>
                      <a:r>
                        <a:rPr lang="en-US" sz="1100" b="1" i="0" u="none" strike="noStrike">
                          <a:solidFill>
                            <a:srgbClr val="000000"/>
                          </a:solidFill>
                          <a:effectLst/>
                          <a:latin typeface="Calibri" panose="020F0502020204030204" pitchFamily="34" charset="0"/>
                        </a:rPr>
                        <a:t>January 1 2012</a:t>
                      </a:r>
                    </a:p>
                  </a:txBody>
                  <a:tcPr marL="9525" marR="9525" marT="9525" marB="0" anchor="b">
                    <a:lnL>
                      <a:noFill/>
                    </a:lnL>
                    <a:lnR>
                      <a:noFill/>
                    </a:lnR>
                    <a:lnT>
                      <a:noFill/>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13/14</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216,007,547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9525" marR="9525" marT="9525" marB="0" anchor="b">
                    <a:lnL>
                      <a:noFill/>
                    </a:lnL>
                    <a:lnR>
                      <a:noFill/>
                    </a:lnR>
                    <a:lnT>
                      <a:noFill/>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89,708,400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99,284,923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13,088,260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5"/>
                  </a:ext>
                </a:extLst>
              </a:tr>
              <a:tr h="334716">
                <a:tc>
                  <a:txBody>
                    <a:bodyPr/>
                    <a:lstStyle/>
                    <a:p>
                      <a:pPr algn="l" fontAlgn="b"/>
                      <a:r>
                        <a:rPr lang="en-US" sz="1100" b="1" i="0" u="none" strike="noStrike" dirty="0">
                          <a:solidFill>
                            <a:srgbClr val="000000"/>
                          </a:solidFill>
                          <a:effectLst/>
                          <a:latin typeface="Calibri" panose="020F0502020204030204" pitchFamily="34" charset="0"/>
                        </a:rPr>
                        <a:t>January 1 2011</a:t>
                      </a:r>
                    </a:p>
                  </a:txBody>
                  <a:tcPr marL="9525" marR="9525" marT="9525" marB="0" anchor="b">
                    <a:lnL>
                      <a:noFill/>
                    </a:lnL>
                    <a:lnR>
                      <a:noFill/>
                    </a:lnR>
                    <a:lnT>
                      <a:noFill/>
                    </a:lnT>
                    <a:lnB>
                      <a:noFill/>
                    </a:lnB>
                    <a:noFill/>
                  </a:tcPr>
                </a:tc>
                <a:tc>
                  <a:txBody>
                    <a:bodyPr/>
                    <a:lstStyle/>
                    <a:p>
                      <a:pPr algn="l" fontAlgn="b"/>
                      <a:r>
                        <a:rPr lang="en-US" sz="1100" b="1" i="0" u="none" strike="noStrike" dirty="0">
                          <a:solidFill>
                            <a:srgbClr val="000000"/>
                          </a:solidFill>
                          <a:effectLst/>
                          <a:latin typeface="Calibri" panose="020F0502020204030204" pitchFamily="34" charset="0"/>
                        </a:rPr>
                        <a:t>FY 12/13</a:t>
                      </a: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213,021,620 </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0.72%</a:t>
                      </a:r>
                    </a:p>
                  </a:txBody>
                  <a:tcPr marL="9525" marR="9525" marT="9525" marB="0" anchor="b">
                    <a:lnL>
                      <a:noFill/>
                    </a:lnL>
                    <a:lnR>
                      <a:noFill/>
                    </a:lnR>
                    <a:lnT>
                      <a:noFill/>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89,444,900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96,551,801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13,712,160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6"/>
                  </a:ext>
                </a:extLst>
              </a:tr>
              <a:tr h="334716">
                <a:tc>
                  <a:txBody>
                    <a:bodyPr/>
                    <a:lstStyle/>
                    <a:p>
                      <a:pPr algn="l" fontAlgn="b"/>
                      <a:r>
                        <a:rPr lang="en-US" sz="1100" b="1" i="0" u="none" strike="noStrike">
                          <a:solidFill>
                            <a:srgbClr val="000000"/>
                          </a:solidFill>
                          <a:effectLst/>
                          <a:latin typeface="Calibri" panose="020F0502020204030204" pitchFamily="34" charset="0"/>
                        </a:rPr>
                        <a:t>January 1 2010</a:t>
                      </a:r>
                    </a:p>
                  </a:txBody>
                  <a:tcPr marL="9525" marR="9525" marT="9525" marB="0" anchor="b">
                    <a:lnL>
                      <a:noFill/>
                    </a:lnL>
                    <a:lnR>
                      <a:noFill/>
                    </a:lnR>
                    <a:lnT>
                      <a:noFill/>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11/12</a:t>
                      </a: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211,503,344 </a:t>
                      </a:r>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1.76%</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89,018,800 </a:t>
                      </a:r>
                    </a:p>
                  </a:txBody>
                  <a:tcPr marL="9525" marR="9525" marT="9525" marB="0" anchor="b">
                    <a:lnL>
                      <a:noFill/>
                    </a:lnL>
                    <a:lnR>
                      <a:noFill/>
                    </a:lnR>
                    <a:lnT>
                      <a:noFill/>
                    </a:lnT>
                    <a:lnB>
                      <a:noFill/>
                    </a:lnB>
                    <a:noFill/>
                  </a:tcPr>
                </a:tc>
                <a:tc>
                  <a:txBody>
                    <a:bodyPr/>
                    <a:lstStyle/>
                    <a:p>
                      <a:pPr algn="r" fontAlgn="b"/>
                      <a:r>
                        <a:rPr lang="en-US" sz="1100" b="1" i="0" u="none" strike="noStrike">
                          <a:solidFill>
                            <a:schemeClr val="bg1"/>
                          </a:solidFill>
                          <a:effectLst/>
                          <a:latin typeface="Calibri" panose="020F0502020204030204" pitchFamily="34" charset="0"/>
                        </a:rPr>
                        <a:t>          93,880,572 </a:t>
                      </a:r>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15,916,700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7"/>
                  </a:ext>
                </a:extLst>
              </a:tr>
              <a:tr h="334716">
                <a:tc>
                  <a:txBody>
                    <a:bodyPr/>
                    <a:lstStyle/>
                    <a:p>
                      <a:pPr algn="l" fontAlgn="b"/>
                      <a:r>
                        <a:rPr lang="en-US" sz="1100" b="1" i="0" u="none" strike="noStrike">
                          <a:solidFill>
                            <a:srgbClr val="000000"/>
                          </a:solidFill>
                          <a:effectLst/>
                          <a:latin typeface="Calibri" panose="020F0502020204030204" pitchFamily="34" charset="0"/>
                        </a:rPr>
                        <a:t>January 1 2009</a:t>
                      </a:r>
                    </a:p>
                  </a:txBody>
                  <a:tcPr marL="9525" marR="9525" marT="9525" marB="0" anchor="b">
                    <a:lnL>
                      <a:noFill/>
                    </a:lnL>
                    <a:lnR>
                      <a:noFill/>
                    </a:lnR>
                    <a:lnT>
                      <a:noFill/>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10/11</a:t>
                      </a:r>
                    </a:p>
                  </a:txBody>
                  <a:tcPr marL="9525" marR="9525" marT="9525" marB="0" anchor="b">
                    <a:lnL>
                      <a:noFill/>
                    </a:lnL>
                    <a:lnR>
                      <a:noFill/>
                    </a:lnR>
                    <a:lnT>
                      <a:noFill/>
                    </a:lnT>
                    <a:lnB>
                      <a:noFill/>
                    </a:lnB>
                    <a:noFill/>
                  </a:tcPr>
                </a:tc>
                <a:tc>
                  <a:txBody>
                    <a:bodyPr/>
                    <a:lstStyle/>
                    <a:p>
                      <a:pPr algn="r" fontAlgn="b"/>
                      <a:r>
                        <a:rPr lang="en-US" sz="1100" b="1" i="0" u="none" strike="noStrike">
                          <a:solidFill>
                            <a:srgbClr val="000000"/>
                          </a:solidFill>
                          <a:effectLst/>
                          <a:latin typeface="Calibri" panose="020F0502020204030204" pitchFamily="34" charset="0"/>
                        </a:rPr>
                        <a:t>                207,841,639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2.64%</a:t>
                      </a:r>
                    </a:p>
                  </a:txBody>
                  <a:tcPr marL="9525" marR="9525" marT="9525" marB="0" anchor="b">
                    <a:lnL>
                      <a:noFill/>
                    </a:lnL>
                    <a:lnR>
                      <a:noFill/>
                    </a:lnR>
                    <a:lnT>
                      <a:noFill/>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87,586,800 </a:t>
                      </a:r>
                    </a:p>
                  </a:txBody>
                  <a:tcPr marL="9525" marR="9525" marT="9525" marB="0" anchor="b">
                    <a:lnL>
                      <a:noFill/>
                    </a:lnL>
                    <a:lnR>
                      <a:noFill/>
                    </a:lnR>
                    <a:lnT>
                      <a:noFill/>
                    </a:lnT>
                    <a:lnB>
                      <a:noFill/>
                    </a:lnB>
                    <a:noFill/>
                  </a:tcPr>
                </a:tc>
                <a:tc>
                  <a:txBody>
                    <a:bodyPr/>
                    <a:lstStyle/>
                    <a:p>
                      <a:pPr algn="r" fontAlgn="b"/>
                      <a:r>
                        <a:rPr lang="en-US" sz="1100" b="1" i="0" u="none" strike="noStrike">
                          <a:solidFill>
                            <a:schemeClr val="bg1"/>
                          </a:solidFill>
                          <a:effectLst/>
                          <a:latin typeface="Calibri" panose="020F0502020204030204" pitchFamily="34" charset="0"/>
                        </a:rPr>
                        <a:t>          93,291,427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15,916,700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8"/>
                  </a:ext>
                </a:extLst>
              </a:tr>
              <a:tr h="334716">
                <a:tc>
                  <a:txBody>
                    <a:bodyPr/>
                    <a:lstStyle/>
                    <a:p>
                      <a:pPr algn="l" fontAlgn="b"/>
                      <a:r>
                        <a:rPr lang="en-US" sz="1100" b="1" i="0" u="none" strike="noStrike">
                          <a:solidFill>
                            <a:srgbClr val="000000"/>
                          </a:solidFill>
                          <a:effectLst/>
                          <a:latin typeface="Calibri" panose="020F0502020204030204" pitchFamily="34" charset="0"/>
                        </a:rPr>
                        <a:t>January 1 2008</a:t>
                      </a:r>
                    </a:p>
                  </a:txBody>
                  <a:tcPr marL="9525" marR="9525" marT="9525" marB="0" anchor="b">
                    <a:lnL>
                      <a:noFill/>
                    </a:lnL>
                    <a:lnR>
                      <a:noFill/>
                    </a:lnR>
                    <a:lnT>
                      <a:noFill/>
                    </a:lnT>
                    <a:lnB>
                      <a:noFill/>
                    </a:lnB>
                    <a:noFill/>
                  </a:tcPr>
                </a:tc>
                <a:tc>
                  <a:txBody>
                    <a:bodyPr/>
                    <a:lstStyle/>
                    <a:p>
                      <a:pPr algn="l" fontAlgn="b"/>
                      <a:r>
                        <a:rPr lang="en-US" sz="1100" b="1" i="0" u="none" strike="noStrike">
                          <a:solidFill>
                            <a:srgbClr val="000000"/>
                          </a:solidFill>
                          <a:effectLst/>
                          <a:latin typeface="Calibri" panose="020F0502020204030204" pitchFamily="34" charset="0"/>
                        </a:rPr>
                        <a:t>FY 09/10</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202,489,067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1.91%</a:t>
                      </a:r>
                    </a:p>
                  </a:txBody>
                  <a:tcPr marL="9525" marR="9525" marT="9525" marB="0" anchor="b">
                    <a:lnL>
                      <a:noFill/>
                    </a:lnL>
                    <a:lnR>
                      <a:noFill/>
                    </a:lnR>
                    <a:lnT>
                      <a:noFill/>
                    </a:lnT>
                    <a:lnB>
                      <a:noFill/>
                    </a:lnB>
                    <a:noFill/>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r" fontAlgn="b"/>
                      <a:r>
                        <a:rPr lang="en-US" sz="1100" b="1" i="0" u="none" strike="noStrike" dirty="0">
                          <a:solidFill>
                            <a:srgbClr val="000000"/>
                          </a:solidFill>
                          <a:effectLst/>
                          <a:latin typeface="Calibri" panose="020F0502020204030204" pitchFamily="34" charset="0"/>
                        </a:rPr>
                        <a:t>          86,472,900 </a:t>
                      </a:r>
                    </a:p>
                  </a:txBody>
                  <a:tcPr marL="9525" marR="9525" marT="9525" marB="0" anchor="b">
                    <a:lnL>
                      <a:noFill/>
                    </a:lnL>
                    <a:lnR>
                      <a:noFill/>
                    </a:lnR>
                    <a:lnT>
                      <a:noFill/>
                    </a:lnT>
                    <a:lnB>
                      <a:noFill/>
                    </a:lnB>
                    <a:noFill/>
                  </a:tcPr>
                </a:tc>
                <a:tc>
                  <a:txBody>
                    <a:bodyPr/>
                    <a:lstStyle/>
                    <a:p>
                      <a:pPr algn="r" fontAlgn="b"/>
                      <a:r>
                        <a:rPr lang="en-US" sz="1100" b="1" i="0" u="none" strike="noStrike">
                          <a:solidFill>
                            <a:schemeClr val="bg1"/>
                          </a:solidFill>
                          <a:effectLst/>
                          <a:latin typeface="Calibri" panose="020F0502020204030204" pitchFamily="34" charset="0"/>
                        </a:rPr>
                        <a:t>          91,538,631 </a:t>
                      </a:r>
                    </a:p>
                  </a:txBody>
                  <a:tcPr marL="9525" marR="9525" marT="9525" marB="0" anchor="b">
                    <a:lnL>
                      <a:noFill/>
                    </a:lnL>
                    <a:lnR>
                      <a:noFill/>
                    </a:lnR>
                    <a:lnT>
                      <a:noFill/>
                    </a:lnT>
                    <a:lnB>
                      <a:noFill/>
                    </a:lnB>
                    <a:noFill/>
                  </a:tcPr>
                </a:tc>
                <a:tc>
                  <a:txBody>
                    <a:bodyPr/>
                    <a:lstStyle/>
                    <a:p>
                      <a:pPr algn="r" fontAlgn="b"/>
                      <a:r>
                        <a:rPr lang="en-US" sz="1100" b="1" i="0" u="none" strike="noStrike" dirty="0">
                          <a:solidFill>
                            <a:schemeClr val="bg1"/>
                          </a:solidFill>
                          <a:effectLst/>
                          <a:latin typeface="Calibri" panose="020F0502020204030204" pitchFamily="34" charset="0"/>
                        </a:rPr>
                        <a:t>        15,995,800 </a:t>
                      </a:r>
                    </a:p>
                  </a:txBody>
                  <a:tcPr marL="9525" marR="9525" marT="9525" marB="0" anchor="b">
                    <a:lnL>
                      <a:noFill/>
                    </a:lnL>
                    <a:lnR>
                      <a:noFill/>
                    </a:lnR>
                    <a:lnT>
                      <a:noFill/>
                    </a:lnT>
                    <a:lnB>
                      <a:noFill/>
                    </a:lnB>
                    <a:noFill/>
                  </a:tcPr>
                </a:tc>
                <a:tc>
                  <a:txBody>
                    <a:bodyPr/>
                    <a:lstStyle/>
                    <a:p>
                      <a:pPr algn="l" fontAlgn="b"/>
                      <a:endParaRPr lang="en-US" sz="1100" b="1" i="0" u="none" strike="noStrike" dirty="0">
                        <a:solidFill>
                          <a:schemeClr val="bg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9"/>
                  </a:ext>
                </a:extLst>
              </a:tr>
            </a:tbl>
          </a:graphicData>
        </a:graphic>
      </p:graphicFrame>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Slide Number Placeholder 3"/>
          <p:cNvSpPr>
            <a:spLocks noGrp="1"/>
          </p:cNvSpPr>
          <p:nvPr>
            <p:ph type="sldNum" sz="quarter" idx="12"/>
          </p:nvPr>
        </p:nvSpPr>
        <p:spPr/>
        <p:txBody>
          <a:bodyPr/>
          <a:lstStyle/>
          <a:p>
            <a:fld id="{CECBEFD5-9508-4112-B948-42C660DF2D45}" type="slidenum">
              <a:rPr lang="en-US" sz="1200" smtClean="0"/>
              <a:pPr/>
              <a:t>5</a:t>
            </a:fld>
            <a:endParaRPr lang="en-US" sz="1200" dirty="0"/>
          </a:p>
        </p:txBody>
      </p:sp>
      <p:sp>
        <p:nvSpPr>
          <p:cNvPr id="2" name="Title 1"/>
          <p:cNvSpPr>
            <a:spLocks noGrp="1"/>
          </p:cNvSpPr>
          <p:nvPr>
            <p:ph type="title" idx="4294967295"/>
          </p:nvPr>
        </p:nvSpPr>
        <p:spPr>
          <a:xfrm>
            <a:off x="0" y="-120650"/>
            <a:ext cx="7772400" cy="1143000"/>
          </a:xfrm>
        </p:spPr>
        <p:txBody>
          <a:bodyPr/>
          <a:lstStyle/>
          <a:p>
            <a:pPr eaLnBrk="1" hangingPunct="1">
              <a:defRPr/>
            </a:pPr>
            <a:r>
              <a:rPr lang="en-US" dirty="0">
                <a:solidFill>
                  <a:schemeClr val="tx1"/>
                </a:solidFill>
              </a:rPr>
              <a:t>	</a:t>
            </a:r>
          </a:p>
        </p:txBody>
      </p:sp>
      <p:sp>
        <p:nvSpPr>
          <p:cNvPr id="4125" name="TextBox 4"/>
          <p:cNvSpPr txBox="1">
            <a:spLocks noChangeArrowheads="1"/>
          </p:cNvSpPr>
          <p:nvPr/>
        </p:nvSpPr>
        <p:spPr bwMode="auto">
          <a:xfrm>
            <a:off x="0" y="1295400"/>
            <a:ext cx="9144000" cy="3631763"/>
          </a:xfrm>
          <a:prstGeom prst="rect">
            <a:avLst/>
          </a:prstGeom>
          <a:noFill/>
          <a:ln w="9525">
            <a:noFill/>
            <a:miter lim="800000"/>
            <a:headEnd/>
            <a:tailEnd/>
          </a:ln>
        </p:spPr>
        <p:txBody>
          <a:bodyPr wrap="square">
            <a:spAutoFit/>
          </a:bodyPr>
          <a:lstStyle/>
          <a:p>
            <a:pPr algn="ctr"/>
            <a:r>
              <a:rPr lang="en-US" sz="3200" dirty="0"/>
              <a:t> </a:t>
            </a:r>
            <a:r>
              <a:rPr lang="en-US" sz="3000" b="1" dirty="0">
                <a:solidFill>
                  <a:srgbClr val="FF6600"/>
                </a:solidFill>
              </a:rPr>
              <a:t>Taxable Valuations Used For Setting Levy Rate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126" name="TextBox 12"/>
          <p:cNvSpPr txBox="1">
            <a:spLocks noChangeArrowheads="1"/>
          </p:cNvSpPr>
          <p:nvPr/>
        </p:nvSpPr>
        <p:spPr bwMode="auto">
          <a:xfrm>
            <a:off x="152400" y="4038600"/>
            <a:ext cx="8839200" cy="646331"/>
          </a:xfrm>
          <a:prstGeom prst="rect">
            <a:avLst/>
          </a:prstGeom>
          <a:noFill/>
          <a:ln w="9525">
            <a:noFill/>
            <a:miter lim="800000"/>
            <a:headEnd/>
            <a:tailEnd/>
          </a:ln>
        </p:spPr>
        <p:txBody>
          <a:bodyPr wrap="square">
            <a:spAutoFit/>
          </a:bodyPr>
          <a:lstStyle/>
          <a:p>
            <a:endParaRPr lang="en-US" dirty="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353264296"/>
              </p:ext>
            </p:extLst>
          </p:nvPr>
        </p:nvGraphicFramePr>
        <p:xfrm>
          <a:off x="152400" y="2286000"/>
          <a:ext cx="8763000" cy="2514600"/>
        </p:xfrm>
        <a:graphic>
          <a:graphicData uri="http://schemas.openxmlformats.org/drawingml/2006/table">
            <a:tbl>
              <a:tblPr>
                <a:tableStyleId>{5C22544A-7EE6-4342-B048-85BDC9FD1C3A}</a:tableStyleId>
              </a:tblPr>
              <a:tblGrid>
                <a:gridCol w="994928">
                  <a:extLst>
                    <a:ext uri="{9D8B030D-6E8A-4147-A177-3AD203B41FA5}">
                      <a16:colId xmlns:a16="http://schemas.microsoft.com/office/drawing/2014/main" val="1023723971"/>
                    </a:ext>
                  </a:extLst>
                </a:gridCol>
                <a:gridCol w="1288844">
                  <a:extLst>
                    <a:ext uri="{9D8B030D-6E8A-4147-A177-3AD203B41FA5}">
                      <a16:colId xmlns:a16="http://schemas.microsoft.com/office/drawing/2014/main" val="3586156513"/>
                    </a:ext>
                  </a:extLst>
                </a:gridCol>
                <a:gridCol w="1288844">
                  <a:extLst>
                    <a:ext uri="{9D8B030D-6E8A-4147-A177-3AD203B41FA5}">
                      <a16:colId xmlns:a16="http://schemas.microsoft.com/office/drawing/2014/main" val="2452755586"/>
                    </a:ext>
                  </a:extLst>
                </a:gridCol>
                <a:gridCol w="1390500">
                  <a:extLst>
                    <a:ext uri="{9D8B030D-6E8A-4147-A177-3AD203B41FA5}">
                      <a16:colId xmlns:a16="http://schemas.microsoft.com/office/drawing/2014/main" val="2813135593"/>
                    </a:ext>
                  </a:extLst>
                </a:gridCol>
                <a:gridCol w="1285284">
                  <a:extLst>
                    <a:ext uri="{9D8B030D-6E8A-4147-A177-3AD203B41FA5}">
                      <a16:colId xmlns:a16="http://schemas.microsoft.com/office/drawing/2014/main" val="1904337803"/>
                    </a:ext>
                  </a:extLst>
                </a:gridCol>
                <a:gridCol w="1295400">
                  <a:extLst>
                    <a:ext uri="{9D8B030D-6E8A-4147-A177-3AD203B41FA5}">
                      <a16:colId xmlns:a16="http://schemas.microsoft.com/office/drawing/2014/main" val="1196145354"/>
                    </a:ext>
                  </a:extLst>
                </a:gridCol>
                <a:gridCol w="1219200">
                  <a:extLst>
                    <a:ext uri="{9D8B030D-6E8A-4147-A177-3AD203B41FA5}">
                      <a16:colId xmlns:a16="http://schemas.microsoft.com/office/drawing/2014/main" val="1612830246"/>
                    </a:ext>
                  </a:extLst>
                </a:gridCol>
              </a:tblGrid>
              <a:tr h="395035">
                <a:tc>
                  <a:txBody>
                    <a:bodyPr/>
                    <a:lstStyle/>
                    <a:p>
                      <a:pPr algn="l" fontAlgn="b"/>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fontAlgn="b"/>
                      <a:r>
                        <a:rPr lang="en-US" sz="1600" b="1" i="1" u="sng" strike="noStrike" baseline="0" dirty="0">
                          <a:effectLst/>
                        </a:rPr>
                        <a:t>20/21</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fontAlgn="b"/>
                      <a:r>
                        <a:rPr lang="en-US" sz="1600" b="1" i="1" u="sng" strike="noStrike" baseline="0" dirty="0">
                          <a:effectLst/>
                        </a:rPr>
                        <a:t>19/20</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fontAlgn="b"/>
                      <a:r>
                        <a:rPr lang="en-US" sz="1600" b="1" i="1" u="sng" strike="noStrike" baseline="0" dirty="0">
                          <a:effectLst/>
                        </a:rPr>
                        <a:t>18/19</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fontAlgn="b"/>
                      <a:r>
                        <a:rPr lang="en-US" sz="1600" b="1" i="1" u="sng" strike="noStrike" baseline="0" dirty="0">
                          <a:effectLst/>
                        </a:rPr>
                        <a:t>17/18</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sng" strike="noStrike" baseline="0" dirty="0">
                          <a:effectLst/>
                        </a:rPr>
                        <a:t>16/17</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sng" strike="noStrike" baseline="0" dirty="0">
                          <a:effectLst/>
                        </a:rPr>
                        <a:t>15/16</a:t>
                      </a:r>
                      <a:endParaRPr lang="en-US" sz="1600" b="1" i="1" u="sng"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1093707788"/>
                  </a:ext>
                </a:extLst>
              </a:tr>
              <a:tr h="665076">
                <a:tc>
                  <a:txBody>
                    <a:bodyPr/>
                    <a:lstStyle/>
                    <a:p>
                      <a:pPr algn="l" rtl="0" fontAlgn="b"/>
                      <a:r>
                        <a:rPr lang="en-US" sz="1600" b="1" i="1" u="none" strike="noStrike" baseline="0" dirty="0">
                          <a:effectLst/>
                        </a:rPr>
                        <a:t>Regular</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176,953,451  </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158,254,039  </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     146,824,351</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140,871,008</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139,474,403</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134,401,374</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4252103110"/>
                  </a:ext>
                </a:extLst>
              </a:tr>
              <a:tr h="857329">
                <a:tc>
                  <a:txBody>
                    <a:bodyPr/>
                    <a:lstStyle/>
                    <a:p>
                      <a:pPr algn="l" rtl="0" fontAlgn="b"/>
                      <a:r>
                        <a:rPr lang="en-US" sz="1600" b="1" i="1" u="none" strike="noStrike" baseline="0" dirty="0">
                          <a:effectLst/>
                        </a:rPr>
                        <a:t>Debt Service</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207,501,518</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205,662,198</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193,259,180</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184,965,380</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174,431,230</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166,306,269</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3296331615"/>
                  </a:ext>
                </a:extLst>
              </a:tr>
              <a:tr h="597160">
                <a:tc>
                  <a:txBody>
                    <a:bodyPr/>
                    <a:lstStyle/>
                    <a:p>
                      <a:pPr algn="l" rtl="0" fontAlgn="b"/>
                      <a:r>
                        <a:rPr lang="en-US" sz="1600" b="1" i="1" u="none" strike="noStrike" baseline="0" dirty="0">
                          <a:effectLst/>
                        </a:rPr>
                        <a:t>Ag Land</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solidFill>
                            <a:srgbClr val="000000"/>
                          </a:solidFill>
                          <a:effectLst/>
                          <a:latin typeface="Arial" panose="020B0604020202020204" pitchFamily="34" charset="0"/>
                        </a:rPr>
                        <a:t>1,434,671</a:t>
                      </a:r>
                    </a:p>
                  </a:txBody>
                  <a:tcPr marL="6861" marR="6861" marT="6861" marB="0" anchor="b">
                    <a:noFill/>
                  </a:tcPr>
                </a:tc>
                <a:tc>
                  <a:txBody>
                    <a:bodyPr/>
                    <a:lstStyle/>
                    <a:p>
                      <a:pPr algn="r" rtl="0" fontAlgn="b"/>
                      <a:r>
                        <a:rPr lang="en-US" sz="1600" b="1" i="1" u="none" strike="noStrike" baseline="0" dirty="0">
                          <a:solidFill>
                            <a:srgbClr val="000000"/>
                          </a:solidFill>
                          <a:effectLst/>
                          <a:latin typeface="Arial" panose="020B0604020202020204" pitchFamily="34" charset="0"/>
                        </a:rPr>
                        <a:t>823,405</a:t>
                      </a:r>
                    </a:p>
                  </a:txBody>
                  <a:tcPr marL="6861" marR="6861" marT="6861" marB="0" anchor="b">
                    <a:noFill/>
                  </a:tcPr>
                </a:tc>
                <a:tc>
                  <a:txBody>
                    <a:bodyPr/>
                    <a:lstStyle/>
                    <a:p>
                      <a:pPr algn="r" rtl="0" fontAlgn="b"/>
                      <a:r>
                        <a:rPr lang="en-US" sz="1600" b="1" i="1" u="none" strike="noStrike" baseline="0" dirty="0">
                          <a:solidFill>
                            <a:srgbClr val="000000"/>
                          </a:solidFill>
                          <a:effectLst/>
                          <a:latin typeface="Arial" panose="020B0604020202020204" pitchFamily="34" charset="0"/>
                        </a:rPr>
                        <a:t>800,604</a:t>
                      </a:r>
                    </a:p>
                  </a:txBody>
                  <a:tcPr marL="6861" marR="6861" marT="6861" marB="0" anchor="b">
                    <a:noFill/>
                  </a:tcPr>
                </a:tc>
                <a:tc>
                  <a:txBody>
                    <a:bodyPr/>
                    <a:lstStyle/>
                    <a:p>
                      <a:pPr algn="r" rtl="0" fontAlgn="b"/>
                      <a:r>
                        <a:rPr lang="en-US" sz="1600" b="1" i="1" u="none" strike="noStrike" baseline="0" dirty="0">
                          <a:effectLst/>
                        </a:rPr>
                        <a:t>771,149</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767,863</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tc>
                  <a:txBody>
                    <a:bodyPr/>
                    <a:lstStyle/>
                    <a:p>
                      <a:pPr algn="r" rtl="0" fontAlgn="b"/>
                      <a:r>
                        <a:rPr lang="en-US" sz="1600" b="1" i="1" u="none" strike="noStrike" baseline="0" dirty="0">
                          <a:effectLst/>
                        </a:rPr>
                        <a:t>856,519</a:t>
                      </a:r>
                      <a:endParaRPr lang="en-US" sz="1600" b="1" i="1" u="none" strike="noStrike" baseline="0" dirty="0">
                        <a:solidFill>
                          <a:srgbClr val="000000"/>
                        </a:solidFill>
                        <a:effectLst/>
                        <a:latin typeface="Arial" panose="020B0604020202020204" pitchFamily="34" charset="0"/>
                      </a:endParaRPr>
                    </a:p>
                  </a:txBody>
                  <a:tcPr marL="6861" marR="6861" marT="6861" marB="0" anchor="b">
                    <a:noFill/>
                  </a:tcPr>
                </a:tc>
                <a:extLst>
                  <a:ext uri="{0D108BD9-81ED-4DB2-BD59-A6C34878D82A}">
                    <a16:rowId xmlns:a16="http://schemas.microsoft.com/office/drawing/2014/main" val="3810365536"/>
                  </a:ext>
                </a:extLst>
              </a:tr>
            </a:tbl>
          </a:graphicData>
        </a:graphic>
      </p:graphicFrame>
      <p:sp>
        <p:nvSpPr>
          <p:cNvPr id="3" name="Rectangle 2">
            <a:extLst>
              <a:ext uri="{FF2B5EF4-FFF2-40B4-BE49-F238E27FC236}">
                <a16:creationId xmlns:a16="http://schemas.microsoft.com/office/drawing/2014/main" id="{B3AAEE24-94F0-474E-AA3F-F73088E7CFA1}"/>
              </a:ext>
            </a:extLst>
          </p:cNvPr>
          <p:cNvSpPr/>
          <p:nvPr/>
        </p:nvSpPr>
        <p:spPr>
          <a:xfrm>
            <a:off x="609600" y="5181600"/>
            <a:ext cx="76200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Assessor has completed doing  re-assessments.  The commercial industrial re-valuations were reflected in the 19/20 numbers and the residential are reflected in the 20/21 numbers.  Most of the growth in taxable assessments in 20/21 is due to the City’s reduction in the request for TIF collections.</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b="1" dirty="0"/>
            </a:br>
            <a:r>
              <a:rPr lang="en-US" b="1" dirty="0">
                <a:solidFill>
                  <a:srgbClr val="A06002"/>
                </a:solidFill>
              </a:rPr>
              <a:t>Taxable Valuations by Major Classes</a:t>
            </a:r>
          </a:p>
        </p:txBody>
      </p:sp>
      <p:graphicFrame>
        <p:nvGraphicFramePr>
          <p:cNvPr id="7" name="Table Placeholder 6"/>
          <p:cNvGraphicFramePr>
            <a:graphicFrameLocks noGrp="1"/>
          </p:cNvGraphicFramePr>
          <p:nvPr>
            <p:ph type="tbl" idx="1"/>
            <p:extLst>
              <p:ext uri="{D42A27DB-BD31-4B8C-83A1-F6EECF244321}">
                <p14:modId xmlns:p14="http://schemas.microsoft.com/office/powerpoint/2010/main" val="1183024497"/>
              </p:ext>
            </p:extLst>
          </p:nvPr>
        </p:nvGraphicFramePr>
        <p:xfrm>
          <a:off x="457200" y="1295400"/>
          <a:ext cx="7924798" cy="3813211"/>
        </p:xfrm>
        <a:graphic>
          <a:graphicData uri="http://schemas.openxmlformats.org/drawingml/2006/table">
            <a:tbl>
              <a:tblPr firstRow="1" bandRow="1">
                <a:tableStyleId>{5C22544A-7EE6-4342-B048-85BDC9FD1C3A}</a:tableStyleId>
              </a:tblPr>
              <a:tblGrid>
                <a:gridCol w="1318274">
                  <a:extLst>
                    <a:ext uri="{9D8B030D-6E8A-4147-A177-3AD203B41FA5}">
                      <a16:colId xmlns:a16="http://schemas.microsoft.com/office/drawing/2014/main" val="3815309166"/>
                    </a:ext>
                  </a:extLst>
                </a:gridCol>
                <a:gridCol w="1657726">
                  <a:extLst>
                    <a:ext uri="{9D8B030D-6E8A-4147-A177-3AD203B41FA5}">
                      <a16:colId xmlns:a16="http://schemas.microsoft.com/office/drawing/2014/main" val="2115316314"/>
                    </a:ext>
                  </a:extLst>
                </a:gridCol>
                <a:gridCol w="1657726">
                  <a:extLst>
                    <a:ext uri="{9D8B030D-6E8A-4147-A177-3AD203B41FA5}">
                      <a16:colId xmlns:a16="http://schemas.microsoft.com/office/drawing/2014/main" val="3387426144"/>
                    </a:ext>
                  </a:extLst>
                </a:gridCol>
                <a:gridCol w="1661208">
                  <a:extLst>
                    <a:ext uri="{9D8B030D-6E8A-4147-A177-3AD203B41FA5}">
                      <a16:colId xmlns:a16="http://schemas.microsoft.com/office/drawing/2014/main" val="959605269"/>
                    </a:ext>
                  </a:extLst>
                </a:gridCol>
                <a:gridCol w="1629864">
                  <a:extLst>
                    <a:ext uri="{9D8B030D-6E8A-4147-A177-3AD203B41FA5}">
                      <a16:colId xmlns:a16="http://schemas.microsoft.com/office/drawing/2014/main" val="1992445852"/>
                    </a:ext>
                  </a:extLst>
                </a:gridCol>
              </a:tblGrid>
              <a:tr h="752371">
                <a:tc>
                  <a:txBody>
                    <a:bodyPr/>
                    <a:lstStyle/>
                    <a:p>
                      <a:pPr algn="l" rtl="0" fontAlgn="ctr"/>
                      <a:r>
                        <a:rPr lang="en-US" sz="1800" u="none" strike="noStrike" dirty="0">
                          <a:effectLst/>
                        </a:rPr>
                        <a:t>Fiscal Year</a:t>
                      </a:r>
                      <a:endParaRPr lang="en-US" sz="1800" b="1" i="0" u="none" strike="noStrike" dirty="0">
                        <a:solidFill>
                          <a:srgbClr val="FFFFFF"/>
                        </a:solidFill>
                        <a:effectLst/>
                        <a:latin typeface="Trebuchet MS" panose="020B0603020202020204" pitchFamily="34" charset="0"/>
                      </a:endParaRPr>
                    </a:p>
                  </a:txBody>
                  <a:tcPr marL="9525" marR="9525" marT="9525" marB="0" anchor="ctr"/>
                </a:tc>
                <a:tc>
                  <a:txBody>
                    <a:bodyPr/>
                    <a:lstStyle/>
                    <a:p>
                      <a:pPr algn="l" rtl="0" fontAlgn="ctr"/>
                      <a:r>
                        <a:rPr lang="en-US" sz="1800" u="none" strike="noStrike" dirty="0">
                          <a:effectLst/>
                        </a:rPr>
                        <a:t>Residential</a:t>
                      </a:r>
                      <a:endParaRPr lang="en-US" sz="1800" b="1" i="0" u="none" strike="noStrike" dirty="0">
                        <a:solidFill>
                          <a:srgbClr val="FFFFFF"/>
                        </a:solidFill>
                        <a:effectLst/>
                        <a:latin typeface="Trebuchet MS" panose="020B0603020202020204" pitchFamily="34" charset="0"/>
                      </a:endParaRPr>
                    </a:p>
                  </a:txBody>
                  <a:tcPr marL="9525" marR="9525" marT="9525" marB="0" anchor="ctr"/>
                </a:tc>
                <a:tc>
                  <a:txBody>
                    <a:bodyPr/>
                    <a:lstStyle/>
                    <a:p>
                      <a:pPr algn="l" rtl="0" fontAlgn="ctr"/>
                      <a:r>
                        <a:rPr lang="en-US" sz="1800" u="none" strike="noStrike" dirty="0">
                          <a:effectLst/>
                        </a:rPr>
                        <a:t>Commercial</a:t>
                      </a:r>
                      <a:endParaRPr lang="en-US" sz="1800" b="1" i="0" u="none" strike="noStrike" dirty="0">
                        <a:solidFill>
                          <a:srgbClr val="FFFFFF"/>
                        </a:solidFill>
                        <a:effectLst/>
                        <a:latin typeface="Trebuchet MS" panose="020B0603020202020204" pitchFamily="34" charset="0"/>
                      </a:endParaRPr>
                    </a:p>
                  </a:txBody>
                  <a:tcPr marL="9525" marR="9525" marT="9525" marB="0" anchor="ctr"/>
                </a:tc>
                <a:tc>
                  <a:txBody>
                    <a:bodyPr/>
                    <a:lstStyle/>
                    <a:p>
                      <a:pPr algn="l" rtl="0" fontAlgn="ctr"/>
                      <a:r>
                        <a:rPr lang="en-US" sz="1800" u="none" strike="noStrike">
                          <a:effectLst/>
                        </a:rPr>
                        <a:t>Industrial</a:t>
                      </a:r>
                      <a:endParaRPr lang="en-US" sz="1800" b="1" i="0" u="none" strike="noStrike">
                        <a:solidFill>
                          <a:srgbClr val="FFFFFF"/>
                        </a:solidFill>
                        <a:effectLst/>
                        <a:latin typeface="Trebuchet MS" panose="020B0603020202020204" pitchFamily="34" charset="0"/>
                      </a:endParaRPr>
                    </a:p>
                  </a:txBody>
                  <a:tcPr marL="9525" marR="9525" marT="9525" marB="0" anchor="ctr"/>
                </a:tc>
                <a:tc>
                  <a:txBody>
                    <a:bodyPr/>
                    <a:lstStyle/>
                    <a:p>
                      <a:pPr algn="l" rtl="0" fontAlgn="ctr"/>
                      <a:r>
                        <a:rPr lang="en-US" sz="1800" u="none" strike="noStrike" dirty="0">
                          <a:effectLst/>
                        </a:rPr>
                        <a:t>Multi-Residential</a:t>
                      </a:r>
                      <a:endParaRPr lang="en-US" sz="1800" b="1" i="0" u="none" strike="noStrike" dirty="0">
                        <a:solidFill>
                          <a:srgbClr val="FFFFFF"/>
                        </a:solidFill>
                        <a:effectLst/>
                        <a:latin typeface="Trebuchet MS" panose="020B0603020202020204" pitchFamily="34" charset="0"/>
                      </a:endParaRPr>
                    </a:p>
                  </a:txBody>
                  <a:tcPr marL="9525" marR="9525" marT="9525" marB="0" anchor="ctr"/>
                </a:tc>
                <a:extLst>
                  <a:ext uri="{0D108BD9-81ED-4DB2-BD59-A6C34878D82A}">
                    <a16:rowId xmlns:a16="http://schemas.microsoft.com/office/drawing/2014/main" val="2839431902"/>
                  </a:ext>
                </a:extLst>
              </a:tr>
              <a:tr h="382605">
                <a:tc>
                  <a:txBody>
                    <a:bodyPr/>
                    <a:lstStyle/>
                    <a:p>
                      <a:pPr algn="l" rtl="0" fontAlgn="ctr"/>
                      <a:r>
                        <a:rPr lang="en-US" sz="1800" b="1" i="0" u="none" strike="noStrike" baseline="0" dirty="0">
                          <a:solidFill>
                            <a:srgbClr val="000000"/>
                          </a:solidFill>
                          <a:effectLst/>
                          <a:latin typeface="Times New Roman" panose="02020603050405020304" pitchFamily="18" charset="0"/>
                        </a:rPr>
                        <a:t>20/21</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72,243,656</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111,567,507</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10,912,122</a:t>
                      </a:r>
                    </a:p>
                  </a:txBody>
                  <a:tcPr marL="9525" marR="9525" marT="9525" marB="0" anchor="ctr"/>
                </a:tc>
                <a:tc>
                  <a:txBody>
                    <a:bodyPr/>
                    <a:lstStyle/>
                    <a:p>
                      <a:pPr algn="l" fontAlgn="t"/>
                      <a:r>
                        <a:rPr lang="en-US" sz="1800" b="1" i="0" u="none" strike="noStrike" baseline="0" dirty="0">
                          <a:solidFill>
                            <a:srgbClr val="000000"/>
                          </a:solidFill>
                          <a:effectLst/>
                          <a:latin typeface="Times New Roman" panose="02020603050405020304" pitchFamily="18" charset="0"/>
                        </a:rPr>
                        <a:t>5,679,369</a:t>
                      </a:r>
                    </a:p>
                  </a:txBody>
                  <a:tcPr marL="9525" marR="9525" marT="9525" marB="0"/>
                </a:tc>
                <a:extLst>
                  <a:ext uri="{0D108BD9-81ED-4DB2-BD59-A6C34878D82A}">
                    <a16:rowId xmlns:a16="http://schemas.microsoft.com/office/drawing/2014/main" val="2919827302"/>
                  </a:ext>
                </a:extLst>
              </a:tr>
              <a:tr h="382605">
                <a:tc>
                  <a:txBody>
                    <a:bodyPr/>
                    <a:lstStyle/>
                    <a:p>
                      <a:pPr algn="l" rtl="0" fontAlgn="ctr"/>
                      <a:r>
                        <a:rPr lang="en-US" sz="1800" b="1" i="0" u="none" strike="noStrike" baseline="0" dirty="0">
                          <a:solidFill>
                            <a:srgbClr val="000000"/>
                          </a:solidFill>
                          <a:effectLst/>
                          <a:latin typeface="Times New Roman" panose="02020603050405020304" pitchFamily="18" charset="0"/>
                        </a:rPr>
                        <a:t>19/20</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65,540,633</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116,512,951</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10,803,465</a:t>
                      </a:r>
                    </a:p>
                  </a:txBody>
                  <a:tcPr marL="9525" marR="9525" marT="9525" marB="0" anchor="ctr"/>
                </a:tc>
                <a:tc>
                  <a:txBody>
                    <a:bodyPr/>
                    <a:lstStyle/>
                    <a:p>
                      <a:pPr algn="l" fontAlgn="t"/>
                      <a:r>
                        <a:rPr lang="en-US" sz="1800" b="1" i="0" u="none" strike="noStrike" baseline="0" dirty="0">
                          <a:solidFill>
                            <a:srgbClr val="000000"/>
                          </a:solidFill>
                          <a:effectLst/>
                          <a:latin typeface="Times New Roman" panose="02020603050405020304" pitchFamily="18" charset="0"/>
                        </a:rPr>
                        <a:t>5,978,281</a:t>
                      </a:r>
                    </a:p>
                  </a:txBody>
                  <a:tcPr marL="9525" marR="9525" marT="9525" marB="0"/>
                </a:tc>
                <a:extLst>
                  <a:ext uri="{0D108BD9-81ED-4DB2-BD59-A6C34878D82A}">
                    <a16:rowId xmlns:a16="http://schemas.microsoft.com/office/drawing/2014/main" val="4073889804"/>
                  </a:ext>
                </a:extLst>
              </a:tr>
              <a:tr h="382605">
                <a:tc>
                  <a:txBody>
                    <a:bodyPr/>
                    <a:lstStyle/>
                    <a:p>
                      <a:pPr algn="l" rtl="0" fontAlgn="ctr"/>
                      <a:r>
                        <a:rPr lang="en-US" sz="1800" b="1" i="0" u="none" strike="noStrike" baseline="0" dirty="0">
                          <a:solidFill>
                            <a:srgbClr val="000000"/>
                          </a:solidFill>
                          <a:effectLst/>
                          <a:latin typeface="Times New Roman" panose="02020603050405020304" pitchFamily="18" charset="0"/>
                        </a:rPr>
                        <a:t>18/19</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62,546,618</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107,090,217</a:t>
                      </a:r>
                    </a:p>
                  </a:txBody>
                  <a:tcPr marL="9525" marR="9525" marT="9525" marB="0" anchor="ctr"/>
                </a:tc>
                <a:tc>
                  <a:txBody>
                    <a:bodyPr/>
                    <a:lstStyle/>
                    <a:p>
                      <a:pPr algn="l" rtl="0" fontAlgn="ctr"/>
                      <a:r>
                        <a:rPr lang="en-US" sz="1800" b="1" i="0" u="none" strike="noStrike" baseline="0" dirty="0">
                          <a:solidFill>
                            <a:srgbClr val="000000"/>
                          </a:solidFill>
                          <a:effectLst/>
                          <a:latin typeface="Times New Roman" panose="02020603050405020304" pitchFamily="18" charset="0"/>
                        </a:rPr>
                        <a:t>12,125,628</a:t>
                      </a:r>
                    </a:p>
                  </a:txBody>
                  <a:tcPr marL="9525" marR="9525" marT="9525" marB="0" anchor="ctr"/>
                </a:tc>
                <a:tc>
                  <a:txBody>
                    <a:bodyPr/>
                    <a:lstStyle/>
                    <a:p>
                      <a:pPr algn="l" fontAlgn="t"/>
                      <a:r>
                        <a:rPr lang="en-US" sz="1800" b="1" i="0" u="none" strike="noStrike" baseline="0" dirty="0">
                          <a:solidFill>
                            <a:srgbClr val="000000"/>
                          </a:solidFill>
                          <a:effectLst/>
                          <a:latin typeface="Times New Roman" panose="02020603050405020304" pitchFamily="18" charset="0"/>
                        </a:rPr>
                        <a:t>4,848,664</a:t>
                      </a:r>
                    </a:p>
                  </a:txBody>
                  <a:tcPr marL="9525" marR="9525" marT="9525" marB="0"/>
                </a:tc>
                <a:extLst>
                  <a:ext uri="{0D108BD9-81ED-4DB2-BD59-A6C34878D82A}">
                    <a16:rowId xmlns:a16="http://schemas.microsoft.com/office/drawing/2014/main" val="2190935792"/>
                  </a:ext>
                </a:extLst>
              </a:tr>
              <a:tr h="382605">
                <a:tc>
                  <a:txBody>
                    <a:bodyPr/>
                    <a:lstStyle/>
                    <a:p>
                      <a:pPr algn="l" rtl="0" fontAlgn="ctr"/>
                      <a:r>
                        <a:rPr lang="en-US" sz="1800" b="1" i="0" u="none" strike="noStrike" baseline="0" dirty="0">
                          <a:effectLst/>
                          <a:latin typeface="Times New Roman" panose="02020603050405020304" pitchFamily="18" charset="0"/>
                        </a:rPr>
                        <a:t>17/18</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61,815,126</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102,282,369</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12,021,291</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fontAlgn="t"/>
                      <a:r>
                        <a:rPr lang="en-US" sz="1800" b="1" i="0" u="none" strike="noStrike" baseline="0">
                          <a:effectLst/>
                          <a:latin typeface="Times New Roman" panose="02020603050405020304" pitchFamily="18" charset="0"/>
                        </a:rPr>
                        <a:t>2,044,763</a:t>
                      </a:r>
                      <a:endParaRPr lang="en-US" sz="1800" b="1" i="0" u="none" strike="noStrike" baseline="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1677223894"/>
                  </a:ext>
                </a:extLst>
              </a:tr>
              <a:tr h="382605">
                <a:tc>
                  <a:txBody>
                    <a:bodyPr/>
                    <a:lstStyle/>
                    <a:p>
                      <a:pPr algn="l" rtl="0" fontAlgn="ctr"/>
                      <a:r>
                        <a:rPr lang="en-US" sz="1800" b="1" i="0" u="none" strike="noStrike" baseline="0">
                          <a:effectLst/>
                          <a:latin typeface="Times New Roman" panose="02020603050405020304" pitchFamily="18" charset="0"/>
                        </a:rPr>
                        <a:t>16/17</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a:effectLst/>
                          <a:latin typeface="Times New Roman" panose="02020603050405020304" pitchFamily="18" charset="0"/>
                        </a:rPr>
                        <a:t>59,817,554</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  93,012,131</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12,918,348</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1,971,583</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3688906402"/>
                  </a:ext>
                </a:extLst>
              </a:tr>
              <a:tr h="382605">
                <a:tc>
                  <a:txBody>
                    <a:bodyPr/>
                    <a:lstStyle/>
                    <a:p>
                      <a:pPr algn="l" rtl="0" fontAlgn="ctr"/>
                      <a:r>
                        <a:rPr lang="en-US" sz="1800" b="1" i="0" u="none" strike="noStrike" baseline="0">
                          <a:effectLst/>
                          <a:latin typeface="Times New Roman" panose="02020603050405020304" pitchFamily="18" charset="0"/>
                        </a:rPr>
                        <a:t>15/16</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a:effectLst/>
                          <a:latin typeface="Times New Roman" panose="02020603050405020304" pitchFamily="18" charset="0"/>
                        </a:rPr>
                        <a:t>58,945,873</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  87,336,847</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13,544,694</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fontAlgn="t"/>
                      <a:r>
                        <a:rPr lang="en-US" sz="1800" b="1" i="0" u="none" strike="noStrike" baseline="0" dirty="0">
                          <a:effectLst/>
                          <a:latin typeface="Times New Roman" panose="02020603050405020304" pitchFamily="18" charset="0"/>
                        </a:rPr>
                        <a:t> </a:t>
                      </a:r>
                      <a:endParaRPr lang="en-US" sz="1800" b="1" i="0" u="none" strike="noStrike" baseline="0"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1243497840"/>
                  </a:ext>
                </a:extLst>
              </a:tr>
              <a:tr h="382605">
                <a:tc>
                  <a:txBody>
                    <a:bodyPr/>
                    <a:lstStyle/>
                    <a:p>
                      <a:pPr algn="l" rtl="0" fontAlgn="ctr"/>
                      <a:r>
                        <a:rPr lang="en-US" sz="1800" b="1" i="0" u="none" strike="noStrike" baseline="0">
                          <a:effectLst/>
                          <a:latin typeface="Times New Roman" panose="02020603050405020304" pitchFamily="18" charset="0"/>
                        </a:rPr>
                        <a:t>14/15</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52,728,458</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  91,404,826</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a:effectLst/>
                          <a:latin typeface="Times New Roman" panose="02020603050405020304" pitchFamily="18" charset="0"/>
                        </a:rPr>
                        <a:t>12,456,457</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fontAlgn="t"/>
                      <a:r>
                        <a:rPr lang="en-US" sz="1800" b="1" i="0" u="none" strike="noStrike" baseline="0" dirty="0">
                          <a:effectLst/>
                          <a:latin typeface="Times New Roman" panose="02020603050405020304" pitchFamily="18" charset="0"/>
                        </a:rPr>
                        <a:t> </a:t>
                      </a:r>
                      <a:endParaRPr lang="en-US" sz="1800" b="1" i="0" u="none" strike="noStrike" baseline="0"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2782017692"/>
                  </a:ext>
                </a:extLst>
              </a:tr>
              <a:tr h="382605">
                <a:tc>
                  <a:txBody>
                    <a:bodyPr/>
                    <a:lstStyle/>
                    <a:p>
                      <a:pPr algn="l" rtl="0" fontAlgn="ctr"/>
                      <a:r>
                        <a:rPr lang="en-US" sz="1800" b="1" i="0" u="none" strike="noStrike" baseline="0" dirty="0">
                          <a:effectLst/>
                          <a:latin typeface="Times New Roman" panose="02020603050405020304" pitchFamily="18" charset="0"/>
                        </a:rPr>
                        <a:t>13/14</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47,380,952</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dirty="0">
                          <a:effectLst/>
                          <a:latin typeface="Times New Roman" panose="02020603050405020304" pitchFamily="18" charset="0"/>
                        </a:rPr>
                        <a:t>  99,284,923</a:t>
                      </a:r>
                      <a:endParaRPr lang="en-US" sz="1800" b="1" i="0" u="none" strike="noStrike" baseline="0" dirty="0">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US" sz="1800" b="1" i="0" u="none" strike="noStrike" baseline="0">
                          <a:effectLst/>
                          <a:latin typeface="Times New Roman" panose="02020603050405020304" pitchFamily="18" charset="0"/>
                        </a:rPr>
                        <a:t>13,088,260</a:t>
                      </a:r>
                      <a:endParaRPr lang="en-US" sz="1800" b="1" i="0" u="none" strike="noStrike" baseline="0">
                        <a:solidFill>
                          <a:srgbClr val="000000"/>
                        </a:solidFill>
                        <a:effectLst/>
                        <a:latin typeface="Times New Roman" panose="02020603050405020304" pitchFamily="18" charset="0"/>
                      </a:endParaRPr>
                    </a:p>
                  </a:txBody>
                  <a:tcPr marL="9525" marR="9525" marT="9525" marB="0" anchor="ctr"/>
                </a:tc>
                <a:tc>
                  <a:txBody>
                    <a:bodyPr/>
                    <a:lstStyle/>
                    <a:p>
                      <a:pPr algn="l" fontAlgn="t"/>
                      <a:r>
                        <a:rPr lang="en-US" sz="1800" b="1" i="0" u="none" strike="noStrike" baseline="0" dirty="0">
                          <a:effectLst/>
                          <a:latin typeface="Times New Roman" panose="02020603050405020304" pitchFamily="18" charset="0"/>
                        </a:rPr>
                        <a:t> </a:t>
                      </a:r>
                      <a:endParaRPr lang="en-US" sz="1800" b="1" i="0" u="none" strike="noStrike" baseline="0" dirty="0">
                        <a:solidFill>
                          <a:srgbClr val="000000"/>
                        </a:solidFill>
                        <a:effectLst/>
                        <a:latin typeface="Times New Roman" panose="02020603050405020304" pitchFamily="18" charset="0"/>
                      </a:endParaRPr>
                    </a:p>
                  </a:txBody>
                  <a:tcPr marL="9525" marR="9525" marT="9525" marB="0"/>
                </a:tc>
                <a:extLst>
                  <a:ext uri="{0D108BD9-81ED-4DB2-BD59-A6C34878D82A}">
                    <a16:rowId xmlns:a16="http://schemas.microsoft.com/office/drawing/2014/main" val="641909699"/>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6</a:t>
            </a:fld>
            <a:endParaRPr lang="en-US" sz="1200" dirty="0"/>
          </a:p>
        </p:txBody>
      </p:sp>
      <p:sp>
        <p:nvSpPr>
          <p:cNvPr id="8" name="Rectangle 7">
            <a:extLst>
              <a:ext uri="{FF2B5EF4-FFF2-40B4-BE49-F238E27FC236}">
                <a16:creationId xmlns:a16="http://schemas.microsoft.com/office/drawing/2014/main" id="{02FD76CC-5D60-48AB-8522-A3908E38F8C1}"/>
              </a:ext>
            </a:extLst>
          </p:cNvPr>
          <p:cNvSpPr/>
          <p:nvPr/>
        </p:nvSpPr>
        <p:spPr>
          <a:xfrm>
            <a:off x="533400" y="5108611"/>
            <a:ext cx="7848598" cy="1200329"/>
          </a:xfrm>
          <a:prstGeom prst="rect">
            <a:avLst/>
          </a:prstGeom>
        </p:spPr>
        <p:txBody>
          <a:bodyPr wrap="square">
            <a:spAutoFit/>
          </a:bodyPr>
          <a:lstStyle/>
          <a:p>
            <a:endParaRPr lang="en-US" dirty="0"/>
          </a:p>
          <a:p>
            <a:endParaRPr lang="en-US" dirty="0"/>
          </a:p>
          <a:p>
            <a:r>
              <a:rPr lang="en-US" dirty="0"/>
              <a:t>The Iowa Department of Revenue issued a 9% equalization order for commercial property in Des Moines County for FY19.</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FB511"/>
            </a:gs>
            <a:gs pos="100000">
              <a:srgbClr val="FFC000"/>
            </a:gs>
          </a:gsLst>
          <a:lin ang="6120000" scaled="1"/>
          <a:tileRect/>
        </a:gradFill>
        <a:effectLst/>
      </p:bgPr>
    </p:bg>
    <p:spTree>
      <p:nvGrpSpPr>
        <p:cNvPr id="1" name=""/>
        <p:cNvGrpSpPr/>
        <p:nvPr/>
      </p:nvGrpSpPr>
      <p:grpSpPr>
        <a:xfrm>
          <a:off x="0" y="0"/>
          <a:ext cx="0" cy="0"/>
          <a:chOff x="0" y="0"/>
          <a:chExt cx="0" cy="0"/>
        </a:xfrm>
      </p:grpSpPr>
      <p:sp>
        <p:nvSpPr>
          <p:cNvPr id="12297" name="Rectangle 9"/>
          <p:cNvSpPr>
            <a:spLocks noGrp="1" noChangeArrowheads="1"/>
          </p:cNvSpPr>
          <p:nvPr>
            <p:ph type="title"/>
          </p:nvPr>
        </p:nvSpPr>
        <p:spPr>
          <a:xfrm>
            <a:off x="685800" y="0"/>
            <a:ext cx="7772400" cy="914400"/>
          </a:xfrm>
        </p:spPr>
        <p:txBody>
          <a:bodyPr/>
          <a:lstStyle/>
          <a:p>
            <a:pPr eaLnBrk="1" hangingPunct="1">
              <a:defRPr/>
            </a:pPr>
            <a:r>
              <a:rPr lang="en-US" b="1" dirty="0">
                <a:solidFill>
                  <a:srgbClr val="FB9B0D"/>
                </a:solidFill>
                <a:highlight>
                  <a:srgbClr val="A56303"/>
                </a:highlight>
              </a:rPr>
              <a:t>Rollback</a:t>
            </a:r>
          </a:p>
        </p:txBody>
      </p:sp>
      <p:sp>
        <p:nvSpPr>
          <p:cNvPr id="10242" name="Slide Number Placeholder 5"/>
          <p:cNvSpPr>
            <a:spLocks noGrp="1"/>
          </p:cNvSpPr>
          <p:nvPr>
            <p:ph type="sldNum" sz="quarter" idx="12"/>
          </p:nvPr>
        </p:nvSpPr>
        <p:spPr>
          <a:xfrm>
            <a:off x="8658225" y="6400800"/>
            <a:ext cx="485775" cy="228600"/>
          </a:xfrm>
          <a:noFill/>
        </p:spPr>
        <p:txBody>
          <a:bodyPr>
            <a:normAutofit fontScale="92500" lnSpcReduction="20000"/>
          </a:bodyPr>
          <a:lstStyle/>
          <a:p>
            <a:fld id="{6EDD1351-6968-4675-B2DF-6F444DF94BBC}" type="slidenum">
              <a:rPr lang="en-US" sz="1200" smtClean="0"/>
              <a:pPr/>
              <a:t>7</a:t>
            </a:fld>
            <a:endParaRPr lang="en-US" sz="1200" dirty="0"/>
          </a:p>
        </p:txBody>
      </p:sp>
      <p:sp>
        <p:nvSpPr>
          <p:cNvPr id="6" name="Table Placeholder 4"/>
          <p:cNvSpPr txBox="1">
            <a:spLocks/>
          </p:cNvSpPr>
          <p:nvPr/>
        </p:nvSpPr>
        <p:spPr>
          <a:xfrm>
            <a:off x="381000" y="1600200"/>
            <a:ext cx="8686800" cy="4953000"/>
          </a:xfrm>
          <a:prstGeom prst="rect">
            <a:avLst/>
          </a:prstGeom>
        </p:spPr>
      </p:sp>
      <p:graphicFrame>
        <p:nvGraphicFramePr>
          <p:cNvPr id="10" name="Table Placeholder 9"/>
          <p:cNvGraphicFramePr>
            <a:graphicFrameLocks noGrp="1"/>
          </p:cNvGraphicFramePr>
          <p:nvPr>
            <p:ph type="tbl" idx="1"/>
            <p:extLst>
              <p:ext uri="{D42A27DB-BD31-4B8C-83A1-F6EECF244321}">
                <p14:modId xmlns:p14="http://schemas.microsoft.com/office/powerpoint/2010/main" val="1348070790"/>
              </p:ext>
            </p:extLst>
          </p:nvPr>
        </p:nvGraphicFramePr>
        <p:xfrm>
          <a:off x="609599" y="685800"/>
          <a:ext cx="7924801" cy="5933440"/>
        </p:xfrm>
        <a:graphic>
          <a:graphicData uri="http://schemas.openxmlformats.org/drawingml/2006/table">
            <a:tbl>
              <a:tblPr/>
              <a:tblGrid>
                <a:gridCol w="1059584">
                  <a:extLst>
                    <a:ext uri="{9D8B030D-6E8A-4147-A177-3AD203B41FA5}">
                      <a16:colId xmlns:a16="http://schemas.microsoft.com/office/drawing/2014/main" val="20000"/>
                    </a:ext>
                  </a:extLst>
                </a:gridCol>
                <a:gridCol w="1346552">
                  <a:extLst>
                    <a:ext uri="{9D8B030D-6E8A-4147-A177-3AD203B41FA5}">
                      <a16:colId xmlns:a16="http://schemas.microsoft.com/office/drawing/2014/main" val="20001"/>
                    </a:ext>
                  </a:extLst>
                </a:gridCol>
                <a:gridCol w="1280331">
                  <a:extLst>
                    <a:ext uri="{9D8B030D-6E8A-4147-A177-3AD203B41FA5}">
                      <a16:colId xmlns:a16="http://schemas.microsoft.com/office/drawing/2014/main" val="20002"/>
                    </a:ext>
                  </a:extLst>
                </a:gridCol>
                <a:gridCol w="1479002">
                  <a:extLst>
                    <a:ext uri="{9D8B030D-6E8A-4147-A177-3AD203B41FA5}">
                      <a16:colId xmlns:a16="http://schemas.microsoft.com/office/drawing/2014/main" val="20003"/>
                    </a:ext>
                  </a:extLst>
                </a:gridCol>
                <a:gridCol w="1235332">
                  <a:extLst>
                    <a:ext uri="{9D8B030D-6E8A-4147-A177-3AD203B41FA5}">
                      <a16:colId xmlns:a16="http://schemas.microsoft.com/office/drawing/2014/main" val="20004"/>
                    </a:ext>
                  </a:extLst>
                </a:gridCol>
                <a:gridCol w="1524000">
                  <a:extLst>
                    <a:ext uri="{9D8B030D-6E8A-4147-A177-3AD203B41FA5}">
                      <a16:colId xmlns:a16="http://schemas.microsoft.com/office/drawing/2014/main" val="20005"/>
                    </a:ext>
                  </a:extLst>
                </a:gridCol>
              </a:tblGrid>
              <a:tr h="370840">
                <a:tc>
                  <a:txBody>
                    <a:bodyPr/>
                    <a:lstStyle/>
                    <a:p>
                      <a:pPr algn="r" fontAlgn="b"/>
                      <a:r>
                        <a:rPr lang="en-US" sz="1400" b="1" i="0" u="sng" strike="noStrike" dirty="0">
                          <a:solidFill>
                            <a:srgbClr val="724502"/>
                          </a:solidFill>
                          <a:latin typeface="Arial"/>
                        </a:rPr>
                        <a:t>Rollback</a:t>
                      </a:r>
                    </a:p>
                  </a:txBody>
                  <a:tcPr marL="0" marR="0" marT="0" marB="0" anchor="b">
                    <a:lnL>
                      <a:noFill/>
                    </a:lnL>
                    <a:lnR>
                      <a:noFill/>
                    </a:lnR>
                    <a:lnT>
                      <a:noFill/>
                    </a:lnT>
                    <a:lnB>
                      <a:noFill/>
                    </a:lnB>
                  </a:tcPr>
                </a:tc>
                <a:tc>
                  <a:txBody>
                    <a:bodyPr/>
                    <a:lstStyle/>
                    <a:p>
                      <a:pPr algn="r" fontAlgn="b"/>
                      <a:r>
                        <a:rPr lang="en-US" sz="1400" b="1" i="0" u="none" strike="noStrike" dirty="0">
                          <a:solidFill>
                            <a:srgbClr val="724502"/>
                          </a:solidFill>
                          <a:latin typeface="Arial"/>
                        </a:rPr>
                        <a:t>Residential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a:solidFill>
                            <a:srgbClr val="724502"/>
                          </a:solidFill>
                          <a:latin typeface="Arial"/>
                        </a:rPr>
                        <a:t>Agricultural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a:solidFill>
                            <a:srgbClr val="724502"/>
                          </a:solidFill>
                          <a:latin typeface="Arial"/>
                        </a:rPr>
                        <a:t>Commercial </a:t>
                      </a:r>
                      <a:endParaRPr lang="en-US" sz="1400" b="1" i="0" u="none" strike="noStrike" dirty="0">
                        <a:solidFill>
                          <a:srgbClr val="724502"/>
                        </a:solidFill>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dirty="0">
                          <a:solidFill>
                            <a:srgbClr val="724502"/>
                          </a:solidFill>
                          <a:latin typeface="Arial"/>
                        </a:rPr>
                        <a:t>Industrial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a:solidFill>
                            <a:srgbClr val="724502"/>
                          </a:solidFill>
                          <a:latin typeface="Arial"/>
                        </a:rPr>
                        <a:t>Multi-Family</a:t>
                      </a:r>
                      <a:endParaRPr lang="en-US" sz="1400" b="1" i="0" u="none" strike="noStrike" dirty="0">
                        <a:solidFill>
                          <a:srgbClr val="724502"/>
                        </a:solidFill>
                        <a:latin typeface="Arial"/>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r" fontAlgn="b"/>
                      <a:r>
                        <a:rPr lang="en-US" sz="1400" b="1" i="0" u="none" strike="noStrike" dirty="0">
                          <a:solidFill>
                            <a:srgbClr val="724502"/>
                          </a:solidFill>
                          <a:effectLst/>
                          <a:latin typeface="Arial" panose="020B0604020202020204" pitchFamily="34" charset="0"/>
                        </a:rPr>
                        <a:t>05-06</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47.9642%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0002"/>
                  </a:ext>
                </a:extLst>
              </a:tr>
              <a:tr h="370840">
                <a:tc>
                  <a:txBody>
                    <a:bodyPr/>
                    <a:lstStyle/>
                    <a:p>
                      <a:pPr algn="r" fontAlgn="b"/>
                      <a:r>
                        <a:rPr lang="en-US" sz="1400" b="1" i="0" u="none" strike="noStrike">
                          <a:solidFill>
                            <a:srgbClr val="724502"/>
                          </a:solidFill>
                          <a:effectLst/>
                          <a:latin typeface="Arial" panose="020B0604020202020204" pitchFamily="34" charset="0"/>
                        </a:rPr>
                        <a:t>06-07</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45.9960%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99.1509%</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3"/>
                  </a:ext>
                </a:extLst>
              </a:tr>
              <a:tr h="370840">
                <a:tc>
                  <a:txBody>
                    <a:bodyPr/>
                    <a:lstStyle/>
                    <a:p>
                      <a:pPr algn="r" fontAlgn="b"/>
                      <a:r>
                        <a:rPr lang="en-US" sz="1400" b="1" i="0" u="none" strike="noStrike">
                          <a:solidFill>
                            <a:srgbClr val="724502"/>
                          </a:solidFill>
                          <a:effectLst/>
                          <a:latin typeface="Arial" panose="020B0604020202020204" pitchFamily="34" charset="0"/>
                        </a:rPr>
                        <a:t>08-09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44.0803%</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90.102%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99.7312%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4"/>
                  </a:ext>
                </a:extLst>
              </a:tr>
              <a:tr h="370840">
                <a:tc>
                  <a:txBody>
                    <a:bodyPr/>
                    <a:lstStyle/>
                    <a:p>
                      <a:pPr algn="r" fontAlgn="b"/>
                      <a:r>
                        <a:rPr lang="en-US" sz="1400" b="1" i="0" u="none" strike="noStrike">
                          <a:solidFill>
                            <a:srgbClr val="724502"/>
                          </a:solidFill>
                          <a:effectLst/>
                          <a:latin typeface="Arial" panose="020B0604020202020204" pitchFamily="34" charset="0"/>
                        </a:rPr>
                        <a:t>09-10</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45.5893%</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93.857%</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5"/>
                  </a:ext>
                </a:extLst>
              </a:tr>
              <a:tr h="370840">
                <a:tc>
                  <a:txBody>
                    <a:bodyPr/>
                    <a:lstStyle/>
                    <a:p>
                      <a:pPr algn="r" fontAlgn="b"/>
                      <a:r>
                        <a:rPr lang="en-US" sz="1400" b="1" i="0" u="none" strike="noStrike">
                          <a:solidFill>
                            <a:srgbClr val="724502"/>
                          </a:solidFill>
                          <a:effectLst/>
                          <a:latin typeface="Arial" panose="020B0604020202020204" pitchFamily="34" charset="0"/>
                        </a:rPr>
                        <a:t>10-11</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46.9094%</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66.272%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6"/>
                  </a:ext>
                </a:extLst>
              </a:tr>
              <a:tr h="370840">
                <a:tc>
                  <a:txBody>
                    <a:bodyPr/>
                    <a:lstStyle/>
                    <a:p>
                      <a:pPr algn="r" fontAlgn="b"/>
                      <a:r>
                        <a:rPr lang="en-US" sz="1400" b="1" i="0" u="none" strike="noStrike">
                          <a:solidFill>
                            <a:srgbClr val="724502"/>
                          </a:solidFill>
                          <a:effectLst/>
                          <a:latin typeface="Arial" panose="020B0604020202020204" pitchFamily="34" charset="0"/>
                        </a:rPr>
                        <a:t>11-12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48.5299%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69.052%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7"/>
                  </a:ext>
                </a:extLst>
              </a:tr>
              <a:tr h="370840">
                <a:tc>
                  <a:txBody>
                    <a:bodyPr/>
                    <a:lstStyle/>
                    <a:p>
                      <a:pPr algn="r" fontAlgn="b"/>
                      <a:r>
                        <a:rPr lang="en-US" sz="1400" b="1" i="0" u="none" strike="noStrike">
                          <a:solidFill>
                            <a:srgbClr val="724502"/>
                          </a:solidFill>
                          <a:effectLst/>
                          <a:latin typeface="Arial" panose="020B0604020202020204" pitchFamily="34" charset="0"/>
                        </a:rPr>
                        <a:t>12-13</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50.7518%</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57.541%</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8"/>
                  </a:ext>
                </a:extLst>
              </a:tr>
              <a:tr h="370840">
                <a:tc>
                  <a:txBody>
                    <a:bodyPr/>
                    <a:lstStyle/>
                    <a:p>
                      <a:pPr algn="r" fontAlgn="b"/>
                      <a:r>
                        <a:rPr lang="en-US" sz="1400" b="1" i="0" u="none" strike="noStrike">
                          <a:solidFill>
                            <a:srgbClr val="724502"/>
                          </a:solidFill>
                          <a:effectLst/>
                          <a:latin typeface="Arial" panose="020B0604020202020204" pitchFamily="34" charset="0"/>
                        </a:rPr>
                        <a:t>13-14</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52.8166%</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59.933%</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9"/>
                  </a:ext>
                </a:extLst>
              </a:tr>
              <a:tr h="370840">
                <a:tc>
                  <a:txBody>
                    <a:bodyPr/>
                    <a:lstStyle/>
                    <a:p>
                      <a:pPr algn="r" fontAlgn="b"/>
                      <a:r>
                        <a:rPr lang="en-US" sz="1400" b="1" i="0" u="none" strike="noStrike">
                          <a:solidFill>
                            <a:srgbClr val="724502"/>
                          </a:solidFill>
                          <a:effectLst/>
                          <a:latin typeface="Arial" panose="020B0604020202020204" pitchFamily="34" charset="0"/>
                        </a:rPr>
                        <a:t>14-15</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54.4002%</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43.400%</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95.0000%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95.00%</a:t>
                      </a:r>
                    </a:p>
                  </a:txBody>
                  <a:tcPr marL="9525" marR="9525" marT="9525" marB="0" anchor="b">
                    <a:lnL>
                      <a:noFill/>
                    </a:lnL>
                    <a:lnR>
                      <a:noFill/>
                    </a:lnR>
                    <a:lnT>
                      <a:noFill/>
                    </a:lnT>
                    <a:lnB>
                      <a:noFill/>
                    </a:lnB>
                    <a:noFill/>
                  </a:tcPr>
                </a:tc>
                <a:tc>
                  <a:txBody>
                    <a:bodyPr/>
                    <a:lstStyle/>
                    <a:p>
                      <a:pPr algn="l" fontAlgn="b"/>
                      <a:endParaRPr lang="en-US" sz="1400" b="1" i="0" u="none" strike="noStrike" dirty="0">
                        <a:solidFill>
                          <a:srgbClr val="724502"/>
                        </a:solidFill>
                        <a:effectLst/>
                        <a:latin typeface="Arial" panose="020B06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10"/>
                  </a:ext>
                </a:extLst>
              </a:tr>
              <a:tr h="370840">
                <a:tc>
                  <a:txBody>
                    <a:bodyPr/>
                    <a:lstStyle/>
                    <a:p>
                      <a:pPr algn="r" fontAlgn="b"/>
                      <a:r>
                        <a:rPr lang="en-US" sz="1400" b="1" i="0" u="none" strike="noStrike">
                          <a:solidFill>
                            <a:srgbClr val="724502"/>
                          </a:solidFill>
                          <a:effectLst/>
                          <a:latin typeface="Arial" panose="020B0604020202020204" pitchFamily="34" charset="0"/>
                        </a:rPr>
                        <a:t>15-16</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55.7335%</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44.702%</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95.00%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100.00%</a:t>
                      </a:r>
                    </a:p>
                  </a:txBody>
                  <a:tcPr marL="9525" marR="9525" marT="9525" marB="0" anchor="b">
                    <a:lnL>
                      <a:noFill/>
                    </a:lnL>
                    <a:lnR>
                      <a:noFill/>
                    </a:lnR>
                    <a:lnT>
                      <a:noFill/>
                    </a:lnT>
                    <a:lnB>
                      <a:noFill/>
                    </a:lnB>
                    <a:noFill/>
                  </a:tcPr>
                </a:tc>
                <a:extLst>
                  <a:ext uri="{0D108BD9-81ED-4DB2-BD59-A6C34878D82A}">
                    <a16:rowId xmlns:a16="http://schemas.microsoft.com/office/drawing/2014/main" val="10011"/>
                  </a:ext>
                </a:extLst>
              </a:tr>
              <a:tr h="370840">
                <a:tc>
                  <a:txBody>
                    <a:bodyPr/>
                    <a:lstStyle/>
                    <a:p>
                      <a:pPr algn="r" fontAlgn="b"/>
                      <a:r>
                        <a:rPr lang="en-US" sz="1400" b="1" i="0" u="none" strike="noStrike">
                          <a:solidFill>
                            <a:srgbClr val="724502"/>
                          </a:solidFill>
                          <a:effectLst/>
                          <a:latin typeface="Arial" panose="020B0604020202020204" pitchFamily="34" charset="0"/>
                        </a:rPr>
                        <a:t>16-17</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55.6259%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46.107%</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86.25%</a:t>
                      </a:r>
                    </a:p>
                  </a:txBody>
                  <a:tcPr marL="9525" marR="9525" marT="9525" marB="0" anchor="b">
                    <a:lnL>
                      <a:noFill/>
                    </a:lnL>
                    <a:lnR>
                      <a:noFill/>
                    </a:lnR>
                    <a:lnT>
                      <a:noFill/>
                    </a:lnT>
                    <a:lnB>
                      <a:noFill/>
                    </a:lnB>
                    <a:noFill/>
                  </a:tcPr>
                </a:tc>
                <a:extLst>
                  <a:ext uri="{0D108BD9-81ED-4DB2-BD59-A6C34878D82A}">
                    <a16:rowId xmlns:a16="http://schemas.microsoft.com/office/drawing/2014/main" val="10012"/>
                  </a:ext>
                </a:extLst>
              </a:tr>
              <a:tr h="370840">
                <a:tc>
                  <a:txBody>
                    <a:bodyPr/>
                    <a:lstStyle/>
                    <a:p>
                      <a:pPr algn="r" fontAlgn="b"/>
                      <a:r>
                        <a:rPr lang="en-US" sz="1400" b="1" i="0" u="none" strike="noStrike">
                          <a:solidFill>
                            <a:srgbClr val="724502"/>
                          </a:solidFill>
                          <a:effectLst/>
                          <a:latin typeface="Arial" panose="020B0604020202020204" pitchFamily="34" charset="0"/>
                        </a:rPr>
                        <a:t>17-18</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56.9391%</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47.4996%</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82.50%</a:t>
                      </a:r>
                    </a:p>
                  </a:txBody>
                  <a:tcPr marL="9525" marR="9525" marT="9525" marB="0" anchor="b">
                    <a:lnL>
                      <a:noFill/>
                    </a:lnL>
                    <a:lnR>
                      <a:noFill/>
                    </a:lnR>
                    <a:lnT>
                      <a:noFill/>
                    </a:lnT>
                    <a:lnB>
                      <a:noFill/>
                    </a:lnB>
                    <a:noFill/>
                  </a:tcPr>
                </a:tc>
                <a:extLst>
                  <a:ext uri="{0D108BD9-81ED-4DB2-BD59-A6C34878D82A}">
                    <a16:rowId xmlns:a16="http://schemas.microsoft.com/office/drawing/2014/main" val="10013"/>
                  </a:ext>
                </a:extLst>
              </a:tr>
              <a:tr h="370840">
                <a:tc>
                  <a:txBody>
                    <a:bodyPr/>
                    <a:lstStyle/>
                    <a:p>
                      <a:pPr algn="r" fontAlgn="b"/>
                      <a:r>
                        <a:rPr lang="en-US" sz="1400" b="1" i="0" u="none" strike="noStrike">
                          <a:solidFill>
                            <a:srgbClr val="724502"/>
                          </a:solidFill>
                          <a:effectLst/>
                          <a:latin typeface="Arial" panose="020B0604020202020204" pitchFamily="34" charset="0"/>
                        </a:rPr>
                        <a:t>18-19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55.6209%</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54.4480%</a:t>
                      </a:r>
                    </a:p>
                  </a:txBody>
                  <a:tcPr marL="9525" marR="9525" marT="9525" marB="0" anchor="b">
                    <a:lnL>
                      <a:noFill/>
                    </a:lnL>
                    <a:lnR>
                      <a:noFill/>
                    </a:lnR>
                    <a:lnT>
                      <a:noFill/>
                    </a:lnT>
                    <a:lnB>
                      <a:noFill/>
                    </a:lnB>
                  </a:tcPr>
                </a:tc>
                <a:tc>
                  <a:txBody>
                    <a:bodyPr/>
                    <a:lstStyle/>
                    <a:p>
                      <a:pPr algn="r" fontAlgn="b"/>
                      <a:r>
                        <a:rPr lang="en-US" sz="1400" b="1" i="0" u="none" strike="noStrike">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78.75%</a:t>
                      </a:r>
                    </a:p>
                  </a:txBody>
                  <a:tcPr marL="9525" marR="9525" marT="9525" marB="0" anchor="b">
                    <a:lnL>
                      <a:noFill/>
                    </a:lnL>
                    <a:lnR>
                      <a:noFill/>
                    </a:lnR>
                    <a:lnT>
                      <a:noFill/>
                    </a:lnT>
                    <a:lnB>
                      <a:noFill/>
                    </a:lnB>
                    <a:noFill/>
                  </a:tcPr>
                </a:tc>
                <a:extLst>
                  <a:ext uri="{0D108BD9-81ED-4DB2-BD59-A6C34878D82A}">
                    <a16:rowId xmlns:a16="http://schemas.microsoft.com/office/drawing/2014/main" val="10014"/>
                  </a:ext>
                </a:extLst>
              </a:tr>
              <a:tr h="370840">
                <a:tc>
                  <a:txBody>
                    <a:bodyPr/>
                    <a:lstStyle/>
                    <a:p>
                      <a:pPr algn="r" fontAlgn="b"/>
                      <a:r>
                        <a:rPr lang="en-US" sz="1400" b="1" i="0" u="none" strike="noStrike" dirty="0">
                          <a:solidFill>
                            <a:srgbClr val="724502"/>
                          </a:solidFill>
                          <a:effectLst/>
                          <a:latin typeface="Arial" panose="020B0604020202020204" pitchFamily="34" charset="0"/>
                        </a:rPr>
                        <a:t>19-20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56.9180%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56.1324%</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75.00%</a:t>
                      </a:r>
                    </a:p>
                  </a:txBody>
                  <a:tcPr marL="9525" marR="9525" marT="9525" marB="0" anchor="b">
                    <a:lnL>
                      <a:noFill/>
                    </a:lnL>
                    <a:lnR>
                      <a:noFill/>
                    </a:lnR>
                    <a:lnT>
                      <a:noFill/>
                    </a:lnT>
                    <a:lnB>
                      <a:noFill/>
                    </a:lnB>
                    <a:noFill/>
                  </a:tcPr>
                </a:tc>
                <a:extLst>
                  <a:ext uri="{0D108BD9-81ED-4DB2-BD59-A6C34878D82A}">
                    <a16:rowId xmlns:a16="http://schemas.microsoft.com/office/drawing/2014/main" val="3975952359"/>
                  </a:ext>
                </a:extLst>
              </a:tr>
              <a:tr h="370840">
                <a:tc>
                  <a:txBody>
                    <a:bodyPr/>
                    <a:lstStyle/>
                    <a:p>
                      <a:pPr algn="r" fontAlgn="b"/>
                      <a:r>
                        <a:rPr lang="en-US" sz="1400" b="1" i="0" u="none" strike="noStrike" dirty="0">
                          <a:solidFill>
                            <a:srgbClr val="724502"/>
                          </a:solidFill>
                          <a:effectLst/>
                          <a:latin typeface="Arial" panose="020B0604020202020204" pitchFamily="34" charset="0"/>
                        </a:rPr>
                        <a:t>20-21</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55.0743%</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81.4832%</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90.0000%</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724502"/>
                          </a:solidFill>
                          <a:effectLst/>
                          <a:latin typeface="Arial" panose="020B0604020202020204" pitchFamily="34" charset="0"/>
                        </a:rPr>
                        <a:t>90.00%</a:t>
                      </a:r>
                    </a:p>
                  </a:txBody>
                  <a:tcPr marL="9525" marR="9525" marT="9525" marB="0" anchor="b">
                    <a:lnL>
                      <a:noFill/>
                    </a:lnL>
                    <a:lnR>
                      <a:noFill/>
                    </a:lnR>
                    <a:lnT>
                      <a:noFill/>
                    </a:lnT>
                    <a:lnB>
                      <a:noFill/>
                    </a:lnB>
                    <a:noFill/>
                  </a:tcPr>
                </a:tc>
                <a:tc>
                  <a:txBody>
                    <a:bodyPr/>
                    <a:lstStyle/>
                    <a:p>
                      <a:pPr algn="r" fontAlgn="b"/>
                      <a:r>
                        <a:rPr lang="en-US" sz="1400" b="1" i="0" u="none" strike="noStrike" dirty="0">
                          <a:solidFill>
                            <a:srgbClr val="724502"/>
                          </a:solidFill>
                          <a:effectLst/>
                          <a:latin typeface="Arial" panose="020B0604020202020204" pitchFamily="34" charset="0"/>
                        </a:rPr>
                        <a:t>71.25%</a:t>
                      </a:r>
                    </a:p>
                  </a:txBody>
                  <a:tcPr marL="9525" marR="9525" marT="9525" marB="0" anchor="b">
                    <a:lnL>
                      <a:noFill/>
                    </a:lnL>
                    <a:lnR>
                      <a:noFill/>
                    </a:lnR>
                    <a:lnT>
                      <a:noFill/>
                    </a:lnT>
                    <a:lnB>
                      <a:noFill/>
                    </a:lnB>
                    <a:noFill/>
                  </a:tcPr>
                </a:tc>
                <a:extLst>
                  <a:ext uri="{0D108BD9-81ED-4DB2-BD59-A6C34878D82A}">
                    <a16:rowId xmlns:a16="http://schemas.microsoft.com/office/drawing/2014/main" val="543018412"/>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1219199"/>
            <a:ext cx="8229600" cy="719137"/>
          </a:xfrm>
          <a:noFill/>
          <a:ln>
            <a:noFill/>
          </a:ln>
        </p:spPr>
        <p:txBody>
          <a:bodyPr>
            <a:normAutofit/>
          </a:bodyPr>
          <a:lstStyle/>
          <a:p>
            <a:pPr eaLnBrk="1" hangingPunct="1">
              <a:defRPr/>
            </a:pPr>
            <a:r>
              <a:rPr lang="en-US" sz="4000" dirty="0">
                <a:solidFill>
                  <a:schemeClr val="tx1"/>
                </a:solidFill>
              </a:rPr>
              <a:t>      </a:t>
            </a:r>
            <a:r>
              <a:rPr lang="en-US" sz="4000" b="1" dirty="0">
                <a:solidFill>
                  <a:schemeClr val="tx1"/>
                </a:solidFill>
                <a:latin typeface="Arial Narrow" panose="020B0606020202030204" pitchFamily="34" charset="0"/>
                <a:cs typeface="Aharoni" panose="02010803020104030203" pitchFamily="2" charset="-79"/>
              </a:rPr>
              <a:t>Residential Rollback Graph</a:t>
            </a:r>
          </a:p>
        </p:txBody>
      </p:sp>
      <p:sp>
        <p:nvSpPr>
          <p:cNvPr id="11266" name="Slide Number Placeholder 6"/>
          <p:cNvSpPr>
            <a:spLocks noGrp="1"/>
          </p:cNvSpPr>
          <p:nvPr>
            <p:ph type="sldNum" sz="quarter" idx="12"/>
          </p:nvPr>
        </p:nvSpPr>
        <p:spPr>
          <a:noFill/>
        </p:spPr>
        <p:txBody>
          <a:bodyPr>
            <a:normAutofit/>
          </a:bodyPr>
          <a:lstStyle/>
          <a:p>
            <a:fld id="{DA4AD593-7162-41F5-BF72-22B0B976E0B0}" type="slidenum">
              <a:rPr lang="en-US" sz="1200" smtClean="0"/>
              <a:pPr/>
              <a:t>8</a:t>
            </a:fld>
            <a:endParaRPr lang="en-US" sz="1200" dirty="0"/>
          </a:p>
        </p:txBody>
      </p:sp>
      <p:graphicFrame>
        <p:nvGraphicFramePr>
          <p:cNvPr id="5" name="Chart 4">
            <a:extLst>
              <a:ext uri="{FF2B5EF4-FFF2-40B4-BE49-F238E27FC236}">
                <a16:creationId xmlns:a16="http://schemas.microsoft.com/office/drawing/2014/main" id="{9D086608-5151-4A84-A670-E544A935B159}"/>
              </a:ext>
            </a:extLst>
          </p:cNvPr>
          <p:cNvGraphicFramePr>
            <a:graphicFrameLocks/>
          </p:cNvGraphicFramePr>
          <p:nvPr>
            <p:extLst>
              <p:ext uri="{D42A27DB-BD31-4B8C-83A1-F6EECF244321}">
                <p14:modId xmlns:p14="http://schemas.microsoft.com/office/powerpoint/2010/main" val="2463199107"/>
              </p:ext>
            </p:extLst>
          </p:nvPr>
        </p:nvGraphicFramePr>
        <p:xfrm>
          <a:off x="1443037" y="2286000"/>
          <a:ext cx="6253163" cy="329247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609597"/>
            <a:ext cx="7848600" cy="533400"/>
          </a:xfrm>
        </p:spPr>
        <p:txBody>
          <a:bodyPr>
            <a:normAutofit fontScale="90000"/>
          </a:bodyPr>
          <a:lstStyle/>
          <a:p>
            <a:r>
              <a:rPr lang="en-US" b="1" dirty="0">
                <a:solidFill>
                  <a:srgbClr val="0066FF"/>
                </a:solidFill>
              </a:rPr>
              <a:t>Multi-Residential Property</a:t>
            </a:r>
            <a:br>
              <a:rPr lang="en-US" dirty="0"/>
            </a:br>
            <a:r>
              <a:rPr lang="en-US" sz="1800" b="1" dirty="0">
                <a:solidFill>
                  <a:schemeClr val="tx1"/>
                </a:solidFill>
              </a:rPr>
              <a:t>Beginning in 2016/2017 year multi-residential property began rolling back according to the following schedule:</a:t>
            </a:r>
            <a:endParaRPr lang="en-US" sz="1800" b="1" dirty="0"/>
          </a:p>
        </p:txBody>
      </p:sp>
      <p:graphicFrame>
        <p:nvGraphicFramePr>
          <p:cNvPr id="6" name="Table Placeholder 5"/>
          <p:cNvGraphicFramePr>
            <a:graphicFrameLocks noGrp="1"/>
          </p:cNvGraphicFramePr>
          <p:nvPr>
            <p:ph type="tbl" idx="1"/>
            <p:extLst>
              <p:ext uri="{D42A27DB-BD31-4B8C-83A1-F6EECF244321}">
                <p14:modId xmlns:p14="http://schemas.microsoft.com/office/powerpoint/2010/main" val="312461050"/>
              </p:ext>
            </p:extLst>
          </p:nvPr>
        </p:nvGraphicFramePr>
        <p:xfrm>
          <a:off x="2095500" y="1945356"/>
          <a:ext cx="4419600" cy="3138322"/>
        </p:xfrm>
        <a:graphic>
          <a:graphicData uri="http://schemas.openxmlformats.org/drawingml/2006/table">
            <a:tbl>
              <a:tblPr firstRow="1" bandRow="1">
                <a:tableStyleId>{5C22544A-7EE6-4342-B048-85BDC9FD1C3A}</a:tableStyleId>
              </a:tblPr>
              <a:tblGrid>
                <a:gridCol w="2298939">
                  <a:extLst>
                    <a:ext uri="{9D8B030D-6E8A-4147-A177-3AD203B41FA5}">
                      <a16:colId xmlns:a16="http://schemas.microsoft.com/office/drawing/2014/main" val="20000"/>
                    </a:ext>
                  </a:extLst>
                </a:gridCol>
                <a:gridCol w="2120661">
                  <a:extLst>
                    <a:ext uri="{9D8B030D-6E8A-4147-A177-3AD203B41FA5}">
                      <a16:colId xmlns:a16="http://schemas.microsoft.com/office/drawing/2014/main" val="20001"/>
                    </a:ext>
                  </a:extLst>
                </a:gridCol>
              </a:tblGrid>
              <a:tr h="456082">
                <a:tc>
                  <a:txBody>
                    <a:bodyPr/>
                    <a:lstStyle/>
                    <a:p>
                      <a:r>
                        <a:rPr lang="en-US" sz="1600" dirty="0"/>
                        <a:t>Tax Year</a:t>
                      </a:r>
                    </a:p>
                  </a:txBody>
                  <a:tcPr/>
                </a:tc>
                <a:tc>
                  <a:txBody>
                    <a:bodyPr/>
                    <a:lstStyle/>
                    <a:p>
                      <a:r>
                        <a:rPr lang="en-US" sz="1600" dirty="0"/>
                        <a:t>Percentage</a:t>
                      </a:r>
                    </a:p>
                  </a:txBody>
                  <a:tcPr/>
                </a:tc>
                <a:extLst>
                  <a:ext uri="{0D108BD9-81ED-4DB2-BD59-A6C34878D82A}">
                    <a16:rowId xmlns:a16="http://schemas.microsoft.com/office/drawing/2014/main" val="10000"/>
                  </a:ext>
                </a:extLst>
              </a:tr>
              <a:tr h="312318">
                <a:tc>
                  <a:txBody>
                    <a:bodyPr/>
                    <a:lstStyle/>
                    <a:p>
                      <a:r>
                        <a:rPr lang="en-US" sz="1600" b="1" dirty="0">
                          <a:latin typeface="Albertus MT Lt" pitchFamily="18" charset="0"/>
                        </a:rPr>
                        <a:t>16/17 </a:t>
                      </a:r>
                    </a:p>
                  </a:txBody>
                  <a:tcPr/>
                </a:tc>
                <a:tc>
                  <a:txBody>
                    <a:bodyPr/>
                    <a:lstStyle/>
                    <a:p>
                      <a:r>
                        <a:rPr lang="en-US" sz="1600" b="1" dirty="0">
                          <a:latin typeface="Albertus MT Lt" pitchFamily="18" charset="0"/>
                        </a:rPr>
                        <a:t>86.25</a:t>
                      </a:r>
                    </a:p>
                  </a:txBody>
                  <a:tcPr/>
                </a:tc>
                <a:extLst>
                  <a:ext uri="{0D108BD9-81ED-4DB2-BD59-A6C34878D82A}">
                    <a16:rowId xmlns:a16="http://schemas.microsoft.com/office/drawing/2014/main" val="10001"/>
                  </a:ext>
                </a:extLst>
              </a:tr>
              <a:tr h="312318">
                <a:tc>
                  <a:txBody>
                    <a:bodyPr/>
                    <a:lstStyle/>
                    <a:p>
                      <a:r>
                        <a:rPr lang="en-US" sz="1600" b="1" dirty="0">
                          <a:latin typeface="Albertus MT Lt" pitchFamily="18" charset="0"/>
                        </a:rPr>
                        <a:t>17/18</a:t>
                      </a:r>
                    </a:p>
                  </a:txBody>
                  <a:tcPr/>
                </a:tc>
                <a:tc>
                  <a:txBody>
                    <a:bodyPr/>
                    <a:lstStyle/>
                    <a:p>
                      <a:r>
                        <a:rPr lang="en-US" sz="1600" b="1" dirty="0">
                          <a:latin typeface="Albertus MT Lt" pitchFamily="18" charset="0"/>
                        </a:rPr>
                        <a:t>82.50</a:t>
                      </a:r>
                    </a:p>
                  </a:txBody>
                  <a:tcPr/>
                </a:tc>
                <a:extLst>
                  <a:ext uri="{0D108BD9-81ED-4DB2-BD59-A6C34878D82A}">
                    <a16:rowId xmlns:a16="http://schemas.microsoft.com/office/drawing/2014/main" val="10002"/>
                  </a:ext>
                </a:extLst>
              </a:tr>
              <a:tr h="312318">
                <a:tc>
                  <a:txBody>
                    <a:bodyPr/>
                    <a:lstStyle/>
                    <a:p>
                      <a:r>
                        <a:rPr lang="en-US" sz="1600" b="1" dirty="0">
                          <a:latin typeface="Albertus MT Lt" pitchFamily="18" charset="0"/>
                        </a:rPr>
                        <a:t>18/19</a:t>
                      </a:r>
                    </a:p>
                  </a:txBody>
                  <a:tcPr/>
                </a:tc>
                <a:tc>
                  <a:txBody>
                    <a:bodyPr/>
                    <a:lstStyle/>
                    <a:p>
                      <a:r>
                        <a:rPr lang="en-US" sz="1600" b="1" dirty="0">
                          <a:latin typeface="Albertus MT Lt" pitchFamily="18" charset="0"/>
                        </a:rPr>
                        <a:t>78.75</a:t>
                      </a:r>
                    </a:p>
                  </a:txBody>
                  <a:tcPr/>
                </a:tc>
                <a:extLst>
                  <a:ext uri="{0D108BD9-81ED-4DB2-BD59-A6C34878D82A}">
                    <a16:rowId xmlns:a16="http://schemas.microsoft.com/office/drawing/2014/main" val="10003"/>
                  </a:ext>
                </a:extLst>
              </a:tr>
              <a:tr h="312318">
                <a:tc>
                  <a:txBody>
                    <a:bodyPr/>
                    <a:lstStyle/>
                    <a:p>
                      <a:r>
                        <a:rPr lang="en-US" sz="1600" b="1" dirty="0">
                          <a:latin typeface="Albertus MT Lt" pitchFamily="18" charset="0"/>
                        </a:rPr>
                        <a:t>19/20</a:t>
                      </a:r>
                    </a:p>
                  </a:txBody>
                  <a:tcPr/>
                </a:tc>
                <a:tc>
                  <a:txBody>
                    <a:bodyPr/>
                    <a:lstStyle/>
                    <a:p>
                      <a:r>
                        <a:rPr lang="en-US" sz="1600" b="1" dirty="0">
                          <a:latin typeface="Albertus MT Lt" pitchFamily="18" charset="0"/>
                        </a:rPr>
                        <a:t>75.00</a:t>
                      </a:r>
                    </a:p>
                  </a:txBody>
                  <a:tcPr/>
                </a:tc>
                <a:extLst>
                  <a:ext uri="{0D108BD9-81ED-4DB2-BD59-A6C34878D82A}">
                    <a16:rowId xmlns:a16="http://schemas.microsoft.com/office/drawing/2014/main" val="10004"/>
                  </a:ext>
                </a:extLst>
              </a:tr>
              <a:tr h="312318">
                <a:tc>
                  <a:txBody>
                    <a:bodyPr/>
                    <a:lstStyle/>
                    <a:p>
                      <a:r>
                        <a:rPr lang="en-US" sz="1600" b="1" dirty="0">
                          <a:latin typeface="Albertus MT Lt" pitchFamily="18" charset="0"/>
                        </a:rPr>
                        <a:t>20/21</a:t>
                      </a:r>
                    </a:p>
                  </a:txBody>
                  <a:tcPr/>
                </a:tc>
                <a:tc>
                  <a:txBody>
                    <a:bodyPr/>
                    <a:lstStyle/>
                    <a:p>
                      <a:r>
                        <a:rPr lang="en-US" sz="1600" b="1" dirty="0">
                          <a:latin typeface="Albertus MT Lt" pitchFamily="18" charset="0"/>
                        </a:rPr>
                        <a:t>71.25</a:t>
                      </a:r>
                    </a:p>
                  </a:txBody>
                  <a:tcPr/>
                </a:tc>
                <a:extLst>
                  <a:ext uri="{0D108BD9-81ED-4DB2-BD59-A6C34878D82A}">
                    <a16:rowId xmlns:a16="http://schemas.microsoft.com/office/drawing/2014/main" val="10005"/>
                  </a:ext>
                </a:extLst>
              </a:tr>
              <a:tr h="312318">
                <a:tc>
                  <a:txBody>
                    <a:bodyPr/>
                    <a:lstStyle/>
                    <a:p>
                      <a:r>
                        <a:rPr lang="en-US" sz="1600" b="1" dirty="0">
                          <a:latin typeface="Albertus MT Lt" pitchFamily="18" charset="0"/>
                        </a:rPr>
                        <a:t>21/22</a:t>
                      </a:r>
                    </a:p>
                  </a:txBody>
                  <a:tcPr/>
                </a:tc>
                <a:tc>
                  <a:txBody>
                    <a:bodyPr/>
                    <a:lstStyle/>
                    <a:p>
                      <a:r>
                        <a:rPr lang="en-US" sz="1600" b="1" dirty="0">
                          <a:latin typeface="Albertus MT Lt" pitchFamily="18" charset="0"/>
                        </a:rPr>
                        <a:t>67.50</a:t>
                      </a:r>
                    </a:p>
                  </a:txBody>
                  <a:tcPr/>
                </a:tc>
                <a:extLst>
                  <a:ext uri="{0D108BD9-81ED-4DB2-BD59-A6C34878D82A}">
                    <a16:rowId xmlns:a16="http://schemas.microsoft.com/office/drawing/2014/main" val="10006"/>
                  </a:ext>
                </a:extLst>
              </a:tr>
              <a:tr h="312318">
                <a:tc>
                  <a:txBody>
                    <a:bodyPr/>
                    <a:lstStyle/>
                    <a:p>
                      <a:r>
                        <a:rPr lang="en-US" sz="1600" b="1" dirty="0">
                          <a:latin typeface="Albertus MT Lt" pitchFamily="18" charset="0"/>
                        </a:rPr>
                        <a:t>22/23</a:t>
                      </a:r>
                    </a:p>
                  </a:txBody>
                  <a:tcPr/>
                </a:tc>
                <a:tc>
                  <a:txBody>
                    <a:bodyPr/>
                    <a:lstStyle/>
                    <a:p>
                      <a:r>
                        <a:rPr lang="en-US" sz="1600" b="1" dirty="0">
                          <a:latin typeface="Albertus MT Lt" pitchFamily="18" charset="0"/>
                        </a:rPr>
                        <a:t>63.75</a:t>
                      </a:r>
                    </a:p>
                  </a:txBody>
                  <a:tcPr/>
                </a:tc>
                <a:extLst>
                  <a:ext uri="{0D108BD9-81ED-4DB2-BD59-A6C34878D82A}">
                    <a16:rowId xmlns:a16="http://schemas.microsoft.com/office/drawing/2014/main" val="10007"/>
                  </a:ext>
                </a:extLst>
              </a:tr>
              <a:tr h="312318">
                <a:tc>
                  <a:txBody>
                    <a:bodyPr/>
                    <a:lstStyle/>
                    <a:p>
                      <a:r>
                        <a:rPr lang="en-US" sz="1600" b="1" dirty="0">
                          <a:latin typeface="Albertus MT Lt" pitchFamily="18" charset="0"/>
                        </a:rPr>
                        <a:t>23/24 &amp; thereafter</a:t>
                      </a:r>
                    </a:p>
                  </a:txBody>
                  <a:tcPr/>
                </a:tc>
                <a:tc>
                  <a:txBody>
                    <a:bodyPr/>
                    <a:lstStyle/>
                    <a:p>
                      <a:r>
                        <a:rPr lang="en-US" sz="1600" b="1" dirty="0">
                          <a:latin typeface="Albertus MT Lt" pitchFamily="18" charset="0"/>
                        </a:rPr>
                        <a:t>Same</a:t>
                      </a:r>
                      <a:r>
                        <a:rPr lang="en-US" sz="1600" b="1" baseline="0" dirty="0">
                          <a:latin typeface="Albertus MT Lt" pitchFamily="18" charset="0"/>
                        </a:rPr>
                        <a:t> as residential</a:t>
                      </a:r>
                      <a:endParaRPr lang="en-US" sz="1600" b="1" dirty="0">
                        <a:latin typeface="Albertus MT Lt" pitchFamily="18" charset="0"/>
                      </a:endParaRPr>
                    </a:p>
                  </a:txBody>
                  <a:tcPr/>
                </a:tc>
                <a:extLst>
                  <a:ext uri="{0D108BD9-81ED-4DB2-BD59-A6C34878D82A}">
                    <a16:rowId xmlns:a16="http://schemas.microsoft.com/office/drawing/2014/main" val="10008"/>
                  </a:ext>
                </a:extLst>
              </a:tr>
            </a:tbl>
          </a:graphicData>
        </a:graphic>
      </p:graphicFrame>
      <p:sp>
        <p:nvSpPr>
          <p:cNvPr id="4" name="Slide Number Placeholder 3"/>
          <p:cNvSpPr>
            <a:spLocks noGrp="1"/>
          </p:cNvSpPr>
          <p:nvPr>
            <p:ph type="sldNum" sz="quarter" idx="12"/>
          </p:nvPr>
        </p:nvSpPr>
        <p:spPr/>
        <p:txBody>
          <a:bodyPr>
            <a:normAutofit/>
          </a:bodyPr>
          <a:lstStyle/>
          <a:p>
            <a:pPr>
              <a:defRPr/>
            </a:pPr>
            <a:fld id="{80814E69-42A8-420E-9226-039D8B6CD93C}" type="slidenum">
              <a:rPr lang="en-US" sz="1200" smtClean="0"/>
              <a:pPr>
                <a:defRPr/>
              </a:pPr>
              <a:t>9</a:t>
            </a:fld>
            <a:endParaRPr lang="en-US" sz="1200" dirty="0"/>
          </a:p>
        </p:txBody>
      </p:sp>
      <p:sp>
        <p:nvSpPr>
          <p:cNvPr id="3" name="TextBox 2">
            <a:extLst>
              <a:ext uri="{FF2B5EF4-FFF2-40B4-BE49-F238E27FC236}">
                <a16:creationId xmlns:a16="http://schemas.microsoft.com/office/drawing/2014/main" id="{B92C78E0-2D49-4788-B533-8D939D2E43CD}"/>
              </a:ext>
            </a:extLst>
          </p:cNvPr>
          <p:cNvSpPr txBox="1"/>
          <p:nvPr/>
        </p:nvSpPr>
        <p:spPr>
          <a:xfrm>
            <a:off x="762000" y="5409201"/>
            <a:ext cx="7162800" cy="338554"/>
          </a:xfrm>
          <a:prstGeom prst="rect">
            <a:avLst/>
          </a:prstGeom>
          <a:noFill/>
        </p:spPr>
        <p:txBody>
          <a:bodyPr wrap="square" rtlCol="0">
            <a:spAutoFit/>
          </a:bodyPr>
          <a:lstStyle/>
          <a:p>
            <a:r>
              <a:rPr lang="en-US" sz="1600" dirty="0"/>
              <a:t>For FY 20/21 the City has $5,679,369 in Multi-Family taxable valuations.</a:t>
            </a: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one"/>
  <p:tag name="BRANCHTO" val="264"/>
</p:tagLst>
</file>

<file path=ppt/theme/theme1.xml><?xml version="1.0" encoding="utf-8"?>
<a:theme xmlns:a="http://schemas.openxmlformats.org/drawingml/2006/main" name="Slice">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62000"/>
                <a:satMod val="200000"/>
                <a:lumMod val="124000"/>
              </a:schemeClr>
            </a:gs>
            <a:gs pos="100000">
              <a:schemeClr val="phClr">
                <a:shade val="96000"/>
                <a:hueMod val="88000"/>
                <a:satMod val="220000"/>
                <a:lumMod val="8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2622</TotalTime>
  <Words>3817</Words>
  <Application>Microsoft Office PowerPoint</Application>
  <PresentationFormat>On-screen Show (4:3)</PresentationFormat>
  <Paragraphs>1141</Paragraphs>
  <Slides>33</Slides>
  <Notes>26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33</vt:i4>
      </vt:variant>
    </vt:vector>
  </HeadingPairs>
  <TitlesOfParts>
    <vt:vector size="45" baseType="lpstr">
      <vt:lpstr>Albertus MT Lt</vt:lpstr>
      <vt:lpstr>Aparajita</vt:lpstr>
      <vt:lpstr>Arial</vt:lpstr>
      <vt:lpstr>Arial Black</vt:lpstr>
      <vt:lpstr>Arial Narrow</vt:lpstr>
      <vt:lpstr>Arial Rounded MT Bold</vt:lpstr>
      <vt:lpstr>Calibri</vt:lpstr>
      <vt:lpstr>Century Gothic</vt:lpstr>
      <vt:lpstr>Times New Roman</vt:lpstr>
      <vt:lpstr>Trebuchet MS</vt:lpstr>
      <vt:lpstr>Wingdings 3</vt:lpstr>
      <vt:lpstr>Slice</vt:lpstr>
      <vt:lpstr>City of West Burlington</vt:lpstr>
      <vt:lpstr>PowerPoint Presentation</vt:lpstr>
      <vt:lpstr>Levy Rate Comparison With Other Cities in Des Moines County</vt:lpstr>
      <vt:lpstr>100% Valuation History</vt:lpstr>
      <vt:lpstr> </vt:lpstr>
      <vt:lpstr> Taxable Valuations by Major Classes</vt:lpstr>
      <vt:lpstr>Rollback</vt:lpstr>
      <vt:lpstr>      Residential Rollback Graph</vt:lpstr>
      <vt:lpstr>Multi-Residential Property Beginning in 2016/2017 year multi-residential property began rolling back according to the following schedule:</vt:lpstr>
      <vt:lpstr>MultiFamily</vt:lpstr>
      <vt:lpstr>Multi-Family Residential Rollback</vt:lpstr>
      <vt:lpstr>PowerPoint Presentation</vt:lpstr>
      <vt:lpstr> </vt:lpstr>
      <vt:lpstr>Property  Tax Calculations</vt:lpstr>
      <vt:lpstr>City of West Burlington Residential Property Taxes</vt:lpstr>
      <vt:lpstr>PowerPoint Presentation</vt:lpstr>
      <vt:lpstr>Property Tax History</vt:lpstr>
      <vt:lpstr>City of West Burlington Levy Rates</vt:lpstr>
      <vt:lpstr>General Fund</vt:lpstr>
      <vt:lpstr>General Fund Decrease/Increase</vt:lpstr>
      <vt:lpstr>Tax Increment Financing </vt:lpstr>
      <vt:lpstr>Road Use Tax Fund</vt:lpstr>
      <vt:lpstr>  Local Option Sales Tax Revenues</vt:lpstr>
      <vt:lpstr>Local Option Sales Tax Expenditures</vt:lpstr>
      <vt:lpstr>Revenues by Source The city has budgeted to receive $8,191,463 in revenues excluding Debt service borrowing of $4,210,000 and  transfers of $2.374,430.</vt:lpstr>
      <vt:lpstr>Tax Revenue Breakdown</vt:lpstr>
      <vt:lpstr>Expenditures by Function excluding transfers</vt:lpstr>
      <vt:lpstr>Capital Projects &amp; Equipment</vt:lpstr>
      <vt:lpstr>Transfers to Capital Funds</vt:lpstr>
      <vt:lpstr>Payro ll </vt:lpstr>
      <vt:lpstr> Utilities - Water </vt:lpstr>
      <vt:lpstr>Sewer, Garbage &amp; Recycling</vt:lpstr>
      <vt:lpstr>Debt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West Burlington</dc:title>
  <dc:creator>Leslie Sattler</dc:creator>
  <cp:lastModifiedBy>Leslie Sattler</cp:lastModifiedBy>
  <cp:revision>123</cp:revision>
  <cp:lastPrinted>2020-03-25T12:42:41Z</cp:lastPrinted>
  <dcterms:created xsi:type="dcterms:W3CDTF">2020-02-24T16:35:37Z</dcterms:created>
  <dcterms:modified xsi:type="dcterms:W3CDTF">2020-03-25T13:07:10Z</dcterms:modified>
</cp:coreProperties>
</file>