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modernComment_120_9E5F074A.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E_0.xml" ContentType="application/vnd.ms-powerpoint.comments+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9" r:id="rId2"/>
    <p:sldId id="257" r:id="rId3"/>
    <p:sldId id="288" r:id="rId4"/>
    <p:sldId id="260" r:id="rId5"/>
    <p:sldId id="261" r:id="rId6"/>
    <p:sldId id="276" r:id="rId7"/>
    <p:sldId id="262" r:id="rId8"/>
    <p:sldId id="281" r:id="rId9"/>
    <p:sldId id="263" r:id="rId10"/>
    <p:sldId id="265" r:id="rId11"/>
    <p:sldId id="282" r:id="rId12"/>
    <p:sldId id="266" r:id="rId13"/>
    <p:sldId id="277" r:id="rId14"/>
    <p:sldId id="275" r:id="rId15"/>
    <p:sldId id="278" r:id="rId16"/>
    <p:sldId id="274" r:id="rId17"/>
    <p:sldId id="273" r:id="rId18"/>
    <p:sldId id="283" r:id="rId19"/>
    <p:sldId id="284" r:id="rId20"/>
    <p:sldId id="285" r:id="rId21"/>
    <p:sldId id="286" r:id="rId22"/>
    <p:sldId id="287" r:id="rId23"/>
    <p:sldId id="324" r:id="rId24"/>
    <p:sldId id="325" r:id="rId25"/>
    <p:sldId id="295" r:id="rId26"/>
    <p:sldId id="296" r:id="rId27"/>
    <p:sldId id="326" r:id="rId28"/>
    <p:sldId id="301" r:id="rId29"/>
    <p:sldId id="297" r:id="rId30"/>
    <p:sldId id="322" r:id="rId31"/>
    <p:sldId id="271" r:id="rId32"/>
    <p:sldId id="327" r:id="rId33"/>
    <p:sldId id="270" r:id="rId34"/>
    <p:sldId id="299" r:id="rId35"/>
    <p:sldId id="342" r:id="rId36"/>
    <p:sldId id="343" r:id="rId37"/>
    <p:sldId id="308" r:id="rId38"/>
    <p:sldId id="344" r:id="rId39"/>
    <p:sldId id="305" r:id="rId40"/>
    <p:sldId id="346" r:id="rId41"/>
    <p:sldId id="314" r:id="rId42"/>
    <p:sldId id="335" r:id="rId43"/>
    <p:sldId id="347" r:id="rId44"/>
    <p:sldId id="303" r:id="rId45"/>
    <p:sldId id="306" r:id="rId46"/>
    <p:sldId id="332" r:id="rId47"/>
    <p:sldId id="348" r:id="rId48"/>
    <p:sldId id="349" r:id="rId49"/>
    <p:sldId id="258" r:id="rId50"/>
    <p:sldId id="329" r:id="rId51"/>
    <p:sldId id="333" r:id="rId52"/>
    <p:sldId id="334" r:id="rId53"/>
    <p:sldId id="331" r:id="rId54"/>
    <p:sldId id="350" r:id="rId55"/>
    <p:sldId id="292" r:id="rId56"/>
    <p:sldId id="330" r:id="rId57"/>
    <p:sldId id="269" r:id="rId58"/>
    <p:sldId id="315"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D6CA40-7520-BAC3-936B-FECB6020ECBC}" name="Angela Moore" initials="AM" userId="S::moorea@westburlington.org::6c6617fd-a991-413a-836e-764727368223" providerId="AD"/>
  <p188:author id="{9C0E4751-DF7A-D6F7-3362-2BE1A8175716}" name="Gregg Mandsager" initials="GM" userId="S::mandsagerg@westburlington.org::3ec730f3-377c-422b-b26f-7ef51a21d6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231239-034D-DE4B-94C9-48182B12E1BE}" v="1" dt="2024-03-19T16:15:16.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wbdc1\F\City\SPREADSH\LESLIE\budget\budget%20presentation\levy%20rates.xls"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wbdc1\F\City\SPREADSH\LESLIE\budget\budget%20presentation\levy%20rates.xls"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779134295227528E-2"/>
          <c:y val="7.9691040591016934E-2"/>
          <c:w val="0.88901220865704633"/>
          <c:h val="0.79795975732993962"/>
        </c:manualLayout>
      </c:layout>
      <c:barChart>
        <c:barDir val="col"/>
        <c:grouping val="clustered"/>
        <c:varyColors val="0"/>
        <c:dLbls>
          <c:showLegendKey val="0"/>
          <c:showVal val="0"/>
          <c:showCatName val="0"/>
          <c:showSerName val="0"/>
          <c:showPercent val="0"/>
          <c:showBubbleSize val="0"/>
        </c:dLbls>
        <c:gapWidth val="150"/>
        <c:axId val="98390016"/>
        <c:axId val="98391936"/>
      </c:barChart>
      <c:catAx>
        <c:axId val="98390016"/>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dirty="0"/>
                  <a:t>Fiscal Year</a:t>
                </a:r>
              </a:p>
            </c:rich>
          </c:tx>
          <c:layout>
            <c:manualLayout>
              <c:xMode val="edge"/>
              <c:yMode val="edge"/>
              <c:x val="0.48279684011918444"/>
              <c:y val="0.9282216037055861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8391936"/>
        <c:crosses val="autoZero"/>
        <c:auto val="1"/>
        <c:lblAlgn val="ctr"/>
        <c:lblOffset val="100"/>
        <c:tickLblSkip val="1"/>
        <c:tickMarkSkip val="1"/>
        <c:noMultiLvlLbl val="0"/>
      </c:catAx>
      <c:valAx>
        <c:axId val="98391936"/>
        <c:scaling>
          <c:orientation val="minMax"/>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dirty="0"/>
                  <a:t>Amount of Levy</a:t>
                </a:r>
              </a:p>
            </c:rich>
          </c:tx>
          <c:layout>
            <c:manualLayout>
              <c:xMode val="edge"/>
              <c:yMode val="edge"/>
              <c:x val="1.8867865048897585E-2"/>
              <c:y val="0.35562804156707928"/>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8390016"/>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25041778032165"/>
          <c:y val="0.30832053715855817"/>
          <c:w val="0.22454815379890886"/>
          <c:h val="0.38499284004983986"/>
        </c:manualLayout>
      </c:layout>
      <c:pieChart>
        <c:varyColors val="1"/>
        <c:dLbls>
          <c:showLegendKey val="0"/>
          <c:showVal val="0"/>
          <c:showCatName val="1"/>
          <c:showSerName val="0"/>
          <c:showPercent val="1"/>
          <c:showBubbleSize val="0"/>
          <c:showLeaderLines val="0"/>
        </c:dLbls>
        <c:firstSliceAng val="0"/>
      </c:pieChart>
      <c:spPr>
        <a:noFill/>
        <a:ln w="25400">
          <a:noFill/>
        </a:ln>
      </c:spPr>
    </c:plotArea>
    <c:plotVisOnly val="1"/>
    <c:dispBlanksAs val="zero"/>
    <c:showDLblsOverMax val="0"/>
  </c:chart>
  <c:spPr>
    <a:noFill/>
    <a:ln w="3175">
      <a:noFill/>
      <a:prstDash val="solid"/>
    </a:ln>
  </c:spPr>
  <c:txPr>
    <a:bodyPr/>
    <a:lstStyle/>
    <a:p>
      <a:pPr>
        <a:defRPr sz="1675"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25041778032165"/>
          <c:y val="0.30832053715855817"/>
          <c:w val="0.22454815379890886"/>
          <c:h val="0.38499284004983986"/>
        </c:manualLayout>
      </c:layout>
      <c:pieChart>
        <c:varyColors val="1"/>
        <c:dLbls>
          <c:showLegendKey val="0"/>
          <c:showVal val="0"/>
          <c:showCatName val="1"/>
          <c:showSerName val="0"/>
          <c:showPercent val="1"/>
          <c:showBubbleSize val="0"/>
          <c:showLeaderLines val="0"/>
        </c:dLbls>
        <c:firstSliceAng val="0"/>
      </c:pieChart>
      <c:spPr>
        <a:noFill/>
        <a:ln w="25400">
          <a:noFill/>
        </a:ln>
      </c:spPr>
    </c:plotArea>
    <c:plotVisOnly val="1"/>
    <c:dispBlanksAs val="zero"/>
    <c:showDLblsOverMax val="0"/>
  </c:chart>
  <c:spPr>
    <a:noFill/>
    <a:ln w="3175">
      <a:noFill/>
      <a:prstDash val="solid"/>
    </a:ln>
  </c:spPr>
  <c:txPr>
    <a:bodyPr/>
    <a:lstStyle/>
    <a:p>
      <a:pPr>
        <a:defRPr sz="1675"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34645669291342"/>
          <c:y val="7.8544286441806877E-5"/>
          <c:w val="0.70875659939059343"/>
          <c:h val="0.92032573353703917"/>
        </c:manualLayout>
      </c:layout>
      <c:pieChart>
        <c:varyColors val="1"/>
        <c:ser>
          <c:idx val="0"/>
          <c:order val="0"/>
          <c:tx>
            <c:strRef>
              <c:f>'tax rev breakdown'!$B$2:$G$2</c:f>
              <c:strCache>
                <c:ptCount val="6"/>
                <c:pt idx="0">
                  <c:v>Property Taxes</c:v>
                </c:pt>
                <c:pt idx="1">
                  <c:v>Other Tax</c:v>
                </c:pt>
                <c:pt idx="2">
                  <c:v>Hotel/Motel</c:v>
                </c:pt>
                <c:pt idx="3">
                  <c:v>Road Use</c:v>
                </c:pt>
                <c:pt idx="4">
                  <c:v> LOST </c:v>
                </c:pt>
                <c:pt idx="5">
                  <c:v> TIF </c:v>
                </c:pt>
              </c:strCache>
            </c:strRef>
          </c:tx>
          <c:explosion val="14"/>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0-37F7-4AD1-B844-FE1518ED6A9C}"/>
              </c:ext>
            </c:extLst>
          </c:dPt>
          <c:dPt>
            <c:idx val="1"/>
            <c:bubble3D val="0"/>
            <c:explosion val="7"/>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1-37F7-4AD1-B844-FE1518ED6A9C}"/>
              </c:ext>
            </c:extLst>
          </c:dPt>
          <c:dPt>
            <c:idx val="2"/>
            <c:bubble3D val="0"/>
            <c:explosion val="7"/>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2-37F7-4AD1-B844-FE1518ED6A9C}"/>
              </c:ext>
            </c:extLst>
          </c:dPt>
          <c:dPt>
            <c:idx val="3"/>
            <c:bubble3D val="0"/>
            <c:explosion val="5"/>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3-37F7-4AD1-B844-FE1518ED6A9C}"/>
              </c:ext>
            </c:extLst>
          </c:dPt>
          <c:dPt>
            <c:idx val="4"/>
            <c:bubble3D val="0"/>
            <c:explosion val="2"/>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4-37F7-4AD1-B844-FE1518ED6A9C}"/>
              </c:ext>
            </c:extLst>
          </c:dPt>
          <c:dPt>
            <c:idx val="5"/>
            <c:bubble3D val="0"/>
            <c:explosion val="4"/>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5-37F7-4AD1-B844-FE1518ED6A9C}"/>
              </c:ext>
            </c:extLst>
          </c:dPt>
          <c:dLbls>
            <c:dLbl>
              <c:idx val="1"/>
              <c:layout>
                <c:manualLayout>
                  <c:x val="-3.0114678190475121E-2"/>
                  <c:y val="-7.828358208955224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7F7-4AD1-B844-FE1518ED6A9C}"/>
                </c:ext>
              </c:extLst>
            </c:dLbl>
            <c:dLbl>
              <c:idx val="2"/>
              <c:layout>
                <c:manualLayout>
                  <c:x val="-3.406590248717873E-2"/>
                  <c:y val="0"/>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7F7-4AD1-B844-FE1518ED6A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'tax rev breakdown'!$B$2:$G$2</c:f>
              <c:strCache>
                <c:ptCount val="6"/>
                <c:pt idx="0">
                  <c:v>Property Taxes</c:v>
                </c:pt>
                <c:pt idx="1">
                  <c:v>Other Tax</c:v>
                </c:pt>
                <c:pt idx="2">
                  <c:v>Hotel/Motel</c:v>
                </c:pt>
                <c:pt idx="3">
                  <c:v>Road Use</c:v>
                </c:pt>
                <c:pt idx="4">
                  <c:v> LOST </c:v>
                </c:pt>
                <c:pt idx="5">
                  <c:v> TIF </c:v>
                </c:pt>
              </c:strCache>
            </c:strRef>
          </c:cat>
          <c:val>
            <c:numRef>
              <c:f>'tax rev breakdown'!$B$7:$G$7</c:f>
              <c:numCache>
                <c:formatCode>0%</c:formatCode>
                <c:ptCount val="6"/>
                <c:pt idx="0">
                  <c:v>0.41993395310402304</c:v>
                </c:pt>
                <c:pt idx="1">
                  <c:v>3.9975233001907376E-2</c:v>
                </c:pt>
                <c:pt idx="2">
                  <c:v>1.8812759660175715E-2</c:v>
                </c:pt>
                <c:pt idx="3">
                  <c:v>0.10817336804601037</c:v>
                </c:pt>
                <c:pt idx="4">
                  <c:v>0.14126030909834442</c:v>
                </c:pt>
                <c:pt idx="5">
                  <c:v>0.27184437708953907</c:v>
                </c:pt>
              </c:numCache>
            </c:numRef>
          </c:val>
          <c:extLst>
            <c:ext xmlns:c16="http://schemas.microsoft.com/office/drawing/2014/chart" uri="{C3380CC4-5D6E-409C-BE32-E72D297353CC}">
              <c16:uniqueId val="{00000006-37F7-4AD1-B844-FE1518ED6A9C}"/>
            </c:ext>
          </c:extLst>
        </c:ser>
        <c:dLbls>
          <c:showLegendKey val="0"/>
          <c:showVal val="0"/>
          <c:showCatName val="1"/>
          <c:showSerName val="0"/>
          <c:showPercent val="1"/>
          <c:showBubbleSize val="0"/>
          <c:showLeaderLines val="1"/>
        </c:dLbls>
        <c:firstSliceAng val="1"/>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
          <c:dPt>
            <c:idx val="0"/>
            <c:bubble3D val="0"/>
            <c:spPr>
              <a:solidFill>
                <a:schemeClr val="accent6"/>
              </a:solidFill>
              <a:ln w="19050">
                <a:solidFill>
                  <a:schemeClr val="lt1"/>
                </a:solidFill>
              </a:ln>
              <a:effectLst/>
            </c:spPr>
            <c:extLst>
              <c:ext xmlns:c16="http://schemas.microsoft.com/office/drawing/2014/chart" uri="{C3380CC4-5D6E-409C-BE32-E72D297353CC}">
                <c16:uniqueId val="{00000001-80FA-45D5-B305-3C55420208F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80FA-45D5-B305-3C55420208F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80FA-45D5-B305-3C55420208FC}"/>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80FA-45D5-B305-3C55420208FC}"/>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80FA-45D5-B305-3C55420208FC}"/>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80FA-45D5-B305-3C55420208FC}"/>
              </c:ext>
            </c:extLst>
          </c:dPt>
          <c:dPt>
            <c:idx val="6"/>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0D-80FA-45D5-B305-3C55420208FC}"/>
              </c:ext>
            </c:extLst>
          </c:dPt>
          <c:dPt>
            <c:idx val="7"/>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0F-80FA-45D5-B305-3C55420208FC}"/>
              </c:ext>
            </c:extLst>
          </c:dPt>
          <c:dPt>
            <c:idx val="8"/>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1-80FA-45D5-B305-3C55420208F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Sheet1!$A$4:$A$12</c:f>
              <c:strCache>
                <c:ptCount val="9"/>
                <c:pt idx="0">
                  <c:v>Public Safety</c:v>
                </c:pt>
                <c:pt idx="1">
                  <c:v>Public Works</c:v>
                </c:pt>
                <c:pt idx="2">
                  <c:v>Culture &amp; Recreation</c:v>
                </c:pt>
                <c:pt idx="3">
                  <c:v>Community &amp; Economic Development</c:v>
                </c:pt>
                <c:pt idx="4">
                  <c:v>General Government</c:v>
                </c:pt>
                <c:pt idx="5">
                  <c:v>Debt Service</c:v>
                </c:pt>
                <c:pt idx="6">
                  <c:v>Capital Projects</c:v>
                </c:pt>
                <c:pt idx="7">
                  <c:v>Water</c:v>
                </c:pt>
                <c:pt idx="8">
                  <c:v>Sewer</c:v>
                </c:pt>
              </c:strCache>
            </c:strRef>
          </c:cat>
          <c:val>
            <c:numRef>
              <c:f>Sheet1!$B$4:$B$12</c:f>
              <c:numCache>
                <c:formatCode>_(* #,##0_);_(* \(#,##0\);_(* "-"??_);_(@_)</c:formatCode>
                <c:ptCount val="9"/>
                <c:pt idx="0">
                  <c:v>1747600</c:v>
                </c:pt>
                <c:pt idx="1">
                  <c:v>1162190</c:v>
                </c:pt>
                <c:pt idx="2">
                  <c:v>461910</c:v>
                </c:pt>
                <c:pt idx="3">
                  <c:v>156710</c:v>
                </c:pt>
                <c:pt idx="4">
                  <c:v>641400</c:v>
                </c:pt>
                <c:pt idx="5">
                  <c:v>675700</c:v>
                </c:pt>
                <c:pt idx="6">
                  <c:v>1937690</c:v>
                </c:pt>
                <c:pt idx="7">
                  <c:v>1911360</c:v>
                </c:pt>
                <c:pt idx="8">
                  <c:v>1682161</c:v>
                </c:pt>
              </c:numCache>
            </c:numRef>
          </c:val>
          <c:extLst>
            <c:ext xmlns:c16="http://schemas.microsoft.com/office/drawing/2014/chart" uri="{C3380CC4-5D6E-409C-BE32-E72D297353CC}">
              <c16:uniqueId val="{00000012-80FA-45D5-B305-3C55420208FC}"/>
            </c:ext>
          </c:extLst>
        </c:ser>
        <c:ser>
          <c:idx val="1"/>
          <c:order val="1"/>
          <c:dPt>
            <c:idx val="0"/>
            <c:bubble3D val="0"/>
            <c:spPr>
              <a:solidFill>
                <a:schemeClr val="accent6"/>
              </a:solidFill>
              <a:ln w="19050">
                <a:solidFill>
                  <a:schemeClr val="lt1"/>
                </a:solidFill>
              </a:ln>
              <a:effectLst/>
            </c:spPr>
            <c:extLst>
              <c:ext xmlns:c16="http://schemas.microsoft.com/office/drawing/2014/chart" uri="{C3380CC4-5D6E-409C-BE32-E72D297353CC}">
                <c16:uniqueId val="{00000014-80FA-45D5-B305-3C55420208F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16-80FA-45D5-B305-3C55420208F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18-80FA-45D5-B305-3C55420208FC}"/>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A-80FA-45D5-B305-3C55420208FC}"/>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C-80FA-45D5-B305-3C55420208FC}"/>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E-80FA-45D5-B305-3C55420208FC}"/>
              </c:ext>
            </c:extLst>
          </c:dPt>
          <c:dPt>
            <c:idx val="6"/>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0-80FA-45D5-B305-3C55420208FC}"/>
              </c:ext>
            </c:extLst>
          </c:dPt>
          <c:dPt>
            <c:idx val="7"/>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2-80FA-45D5-B305-3C55420208FC}"/>
              </c:ext>
            </c:extLst>
          </c:dPt>
          <c:dPt>
            <c:idx val="8"/>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24-80FA-45D5-B305-3C55420208FC}"/>
              </c:ext>
            </c:extLst>
          </c:dPt>
          <c:cat>
            <c:strRef>
              <c:f>Sheet1!$A$4:$A$12</c:f>
              <c:strCache>
                <c:ptCount val="9"/>
                <c:pt idx="0">
                  <c:v>Public Safety</c:v>
                </c:pt>
                <c:pt idx="1">
                  <c:v>Public Works</c:v>
                </c:pt>
                <c:pt idx="2">
                  <c:v>Culture &amp; Recreation</c:v>
                </c:pt>
                <c:pt idx="3">
                  <c:v>Community &amp; Economic Development</c:v>
                </c:pt>
                <c:pt idx="4">
                  <c:v>General Government</c:v>
                </c:pt>
                <c:pt idx="5">
                  <c:v>Debt Service</c:v>
                </c:pt>
                <c:pt idx="6">
                  <c:v>Capital Projects</c:v>
                </c:pt>
                <c:pt idx="7">
                  <c:v>Water</c:v>
                </c:pt>
                <c:pt idx="8">
                  <c:v>Sewer</c:v>
                </c:pt>
              </c:strCache>
            </c:strRef>
          </c:cat>
          <c:val>
            <c:numRef>
              <c:f>Sheet1!$C$4:$C$12</c:f>
              <c:numCache>
                <c:formatCode>0.00%</c:formatCode>
                <c:ptCount val="9"/>
                <c:pt idx="0">
                  <c:v>0.16841543682247986</c:v>
                </c:pt>
                <c:pt idx="1">
                  <c:v>0.1119997347909807</c:v>
                </c:pt>
                <c:pt idx="2">
                  <c:v>4.4514061812011715E-2</c:v>
                </c:pt>
                <c:pt idx="3">
                  <c:v>1.5102073188630589E-2</c:v>
                </c:pt>
                <c:pt idx="4">
                  <c:v>6.1811433496188249E-2</c:v>
                </c:pt>
                <c:pt idx="5">
                  <c:v>6.5116909281843466E-2</c:v>
                </c:pt>
                <c:pt idx="6">
                  <c:v>0.18673432580484722</c:v>
                </c:pt>
                <c:pt idx="7">
                  <c:v>0.18419691538396377</c:v>
                </c:pt>
                <c:pt idx="8">
                  <c:v>0.16210910941905443</c:v>
                </c:pt>
              </c:numCache>
            </c:numRef>
          </c:val>
          <c:extLst>
            <c:ext xmlns:c16="http://schemas.microsoft.com/office/drawing/2014/chart" uri="{C3380CC4-5D6E-409C-BE32-E72D297353CC}">
              <c16:uniqueId val="{00000025-80FA-45D5-B305-3C55420208F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98784189736383"/>
          <c:y val="1.3978377009363699E-2"/>
          <c:w val="0.889012208657046"/>
          <c:h val="0.84176182707993474"/>
        </c:manualLayout>
      </c:layout>
      <c:barChart>
        <c:barDir val="col"/>
        <c:grouping val="clustered"/>
        <c:varyColors val="0"/>
        <c:dLbls>
          <c:showLegendKey val="0"/>
          <c:showVal val="0"/>
          <c:showCatName val="0"/>
          <c:showSerName val="0"/>
          <c:showPercent val="0"/>
          <c:showBubbleSize val="0"/>
        </c:dLbls>
        <c:gapWidth val="150"/>
        <c:axId val="123217408"/>
        <c:axId val="123219328"/>
      </c:barChart>
      <c:catAx>
        <c:axId val="123217408"/>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dirty="0"/>
                  <a:t>Fiscal Year</a:t>
                </a:r>
              </a:p>
            </c:rich>
          </c:tx>
          <c:layout>
            <c:manualLayout>
              <c:xMode val="edge"/>
              <c:yMode val="edge"/>
              <c:x val="0.48279684011918444"/>
              <c:y val="0.9282216037055838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3219328"/>
        <c:crosses val="autoZero"/>
        <c:auto val="1"/>
        <c:lblAlgn val="ctr"/>
        <c:lblOffset val="100"/>
        <c:tickLblSkip val="1"/>
        <c:tickMarkSkip val="1"/>
        <c:noMultiLvlLbl val="0"/>
      </c:catAx>
      <c:valAx>
        <c:axId val="123219328"/>
        <c:scaling>
          <c:orientation val="minMax"/>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dirty="0"/>
                  <a:t>Amount of Levy</a:t>
                </a:r>
              </a:p>
            </c:rich>
          </c:tx>
          <c:layout>
            <c:manualLayout>
              <c:xMode val="edge"/>
              <c:yMode val="edge"/>
              <c:x val="1.886786504889746E-2"/>
              <c:y val="0.35562804156707833"/>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3217408"/>
        <c:crosses val="autoZero"/>
        <c:crossBetween val="between"/>
      </c:valAx>
      <c:spPr>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25867614757542"/>
          <c:y val="6.6266404199475062E-2"/>
          <c:w val="0.88753261120546312"/>
          <c:h val="0.8091323364047367"/>
        </c:manualLayout>
      </c:layout>
      <c:barChart>
        <c:barDir val="col"/>
        <c:grouping val="clustered"/>
        <c:varyColors val="0"/>
        <c:ser>
          <c:idx val="0"/>
          <c:order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rates!$A$26:$A$34</c:f>
              <c:strCache>
                <c:ptCount val="9"/>
                <c:pt idx="0">
                  <c:v>16/17</c:v>
                </c:pt>
                <c:pt idx="1">
                  <c:v>17/18</c:v>
                </c:pt>
                <c:pt idx="2">
                  <c:v>18/19</c:v>
                </c:pt>
                <c:pt idx="3">
                  <c:v>19/20</c:v>
                </c:pt>
                <c:pt idx="4">
                  <c:v>20/21</c:v>
                </c:pt>
                <c:pt idx="5">
                  <c:v>21/22</c:v>
                </c:pt>
                <c:pt idx="6">
                  <c:v>22/23</c:v>
                </c:pt>
                <c:pt idx="7">
                  <c:v>23/24</c:v>
                </c:pt>
                <c:pt idx="8">
                  <c:v>24/25</c:v>
                </c:pt>
              </c:strCache>
            </c:strRef>
          </c:cat>
          <c:val>
            <c:numRef>
              <c:f>rates!$B$26:$B$34</c:f>
              <c:numCache>
                <c:formatCode>0.00</c:formatCode>
                <c:ptCount val="9"/>
                <c:pt idx="0">
                  <c:v>10</c:v>
                </c:pt>
                <c:pt idx="1">
                  <c:v>10</c:v>
                </c:pt>
                <c:pt idx="2">
                  <c:v>10</c:v>
                </c:pt>
                <c:pt idx="3">
                  <c:v>10</c:v>
                </c:pt>
                <c:pt idx="4">
                  <c:v>10</c:v>
                </c:pt>
                <c:pt idx="5">
                  <c:v>9.65</c:v>
                </c:pt>
                <c:pt idx="6">
                  <c:v>10</c:v>
                </c:pt>
                <c:pt idx="7">
                  <c:v>10</c:v>
                </c:pt>
                <c:pt idx="8">
                  <c:v>10.1</c:v>
                </c:pt>
              </c:numCache>
            </c:numRef>
          </c:val>
          <c:extLst>
            <c:ext xmlns:c16="http://schemas.microsoft.com/office/drawing/2014/chart" uri="{C3380CC4-5D6E-409C-BE32-E72D297353CC}">
              <c16:uniqueId val="{00000000-5413-4C20-9FF4-DA9AB477498B}"/>
            </c:ext>
          </c:extLst>
        </c:ser>
        <c:dLbls>
          <c:showLegendKey val="0"/>
          <c:showVal val="0"/>
          <c:showCatName val="0"/>
          <c:showSerName val="0"/>
          <c:showPercent val="0"/>
          <c:showBubbleSize val="0"/>
        </c:dLbls>
        <c:gapWidth val="100"/>
        <c:overlap val="-24"/>
        <c:axId val="432532608"/>
        <c:axId val="1"/>
      </c:barChart>
      <c:catAx>
        <c:axId val="432532608"/>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US"/>
                  <a:t>Fiscal Year</a:t>
                </a:r>
              </a:p>
            </c:rich>
          </c:tx>
          <c:layout>
            <c:manualLayout>
              <c:xMode val="edge"/>
              <c:yMode val="edge"/>
              <c:x val="0.44432859186929274"/>
              <c:y val="0.94623944810952687"/>
            </c:manualLayout>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US"/>
                  <a:t>Amount of Levy</a:t>
                </a:r>
              </a:p>
            </c:rich>
          </c:tx>
          <c:layout>
            <c:manualLayout>
              <c:xMode val="edge"/>
              <c:yMode val="edge"/>
              <c:x val="1.8867841000146091E-2"/>
              <c:y val="0.35562808471352364"/>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432532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06497046482817"/>
          <c:y val="5.8192765885780207E-2"/>
          <c:w val="0.8655349098313988"/>
          <c:h val="0.7798166474897984"/>
        </c:manualLayout>
      </c:layout>
      <c:barChart>
        <c:barDir val="col"/>
        <c:grouping val="clustered"/>
        <c:varyColors val="0"/>
        <c:ser>
          <c:idx val="0"/>
          <c:order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Pt>
            <c:idx val="5"/>
            <c:invertIfNegative val="0"/>
            <c:bubble3D val="0"/>
            <c:extLst>
              <c:ext xmlns:c16="http://schemas.microsoft.com/office/drawing/2014/chart" uri="{C3380CC4-5D6E-409C-BE32-E72D297353CC}">
                <c16:uniqueId val="{00000002-2AC7-4DA5-8545-ADDF663DD369}"/>
              </c:ext>
            </c:extLst>
          </c:dPt>
          <c:dLbls>
            <c:dLbl>
              <c:idx val="1"/>
              <c:layout>
                <c:manualLayout>
                  <c:x val="0"/>
                  <c:y val="1.003320807150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A8-49BE-ACA1-94ECFB99F1D4}"/>
                </c:ext>
              </c:extLst>
            </c:dLbl>
            <c:dLbl>
              <c:idx val="4"/>
              <c:layout>
                <c:manualLayout>
                  <c:x val="-1.0582010582009806E-3"/>
                  <c:y val="-5.29478761003250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A8-49BE-ACA1-94ECFB99F1D4}"/>
                </c:ext>
              </c:extLst>
            </c:dLbl>
            <c:dLbl>
              <c:idx val="6"/>
              <c:layout>
                <c:manualLayout>
                  <c:x val="0"/>
                  <c:y val="-4.57280385078218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C7-4DA5-8545-ADDF663DD369}"/>
                </c:ext>
              </c:extLst>
            </c:dLbl>
            <c:dLbl>
              <c:idx val="7"/>
              <c:layout>
                <c:manualLayout>
                  <c:x val="4.4642851911926799E-3"/>
                  <c:y val="-0.194444284268727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C7-4DA5-8545-ADDF663DD3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graph!$A$14:$A$22</c:f>
              <c:strCache>
                <c:ptCount val="9"/>
                <c:pt idx="0">
                  <c:v>16/17</c:v>
                </c:pt>
                <c:pt idx="1">
                  <c:v>17/18</c:v>
                </c:pt>
                <c:pt idx="2">
                  <c:v>18/19</c:v>
                </c:pt>
                <c:pt idx="3">
                  <c:v>19/20</c:v>
                </c:pt>
                <c:pt idx="4">
                  <c:v>20/21 </c:v>
                </c:pt>
                <c:pt idx="5">
                  <c:v>21/22 </c:v>
                </c:pt>
                <c:pt idx="6">
                  <c:v>22/23 </c:v>
                </c:pt>
                <c:pt idx="7">
                  <c:v>23/24 </c:v>
                </c:pt>
                <c:pt idx="8">
                  <c:v>24/25 Budgeted</c:v>
                </c:pt>
              </c:strCache>
            </c:strRef>
          </c:cat>
          <c:val>
            <c:numRef>
              <c:f>graph!$B$14:$B$22</c:f>
              <c:numCache>
                <c:formatCode>_(* #,##0_);_(* \(#,##0\);_(* "-"??_);_(@_)</c:formatCode>
                <c:ptCount val="9"/>
                <c:pt idx="0">
                  <c:v>-96562.10999999987</c:v>
                </c:pt>
                <c:pt idx="1">
                  <c:v>-112384</c:v>
                </c:pt>
                <c:pt idx="2">
                  <c:v>19980</c:v>
                </c:pt>
                <c:pt idx="3">
                  <c:v>-233045</c:v>
                </c:pt>
                <c:pt idx="4">
                  <c:v>49763</c:v>
                </c:pt>
                <c:pt idx="5">
                  <c:v>-111087</c:v>
                </c:pt>
                <c:pt idx="6">
                  <c:v>219170</c:v>
                </c:pt>
                <c:pt idx="7">
                  <c:v>-22658</c:v>
                </c:pt>
                <c:pt idx="8">
                  <c:v>-240551</c:v>
                </c:pt>
              </c:numCache>
            </c:numRef>
          </c:val>
          <c:extLst>
            <c:ext xmlns:c16="http://schemas.microsoft.com/office/drawing/2014/chart" uri="{C3380CC4-5D6E-409C-BE32-E72D297353CC}">
              <c16:uniqueId val="{00000004-2AC7-4DA5-8545-ADDF663DD369}"/>
            </c:ext>
          </c:extLst>
        </c:ser>
        <c:dLbls>
          <c:showLegendKey val="0"/>
          <c:showVal val="0"/>
          <c:showCatName val="0"/>
          <c:showSerName val="0"/>
          <c:showPercent val="0"/>
          <c:showBubbleSize val="0"/>
        </c:dLbls>
        <c:gapWidth val="100"/>
        <c:overlap val="-24"/>
        <c:axId val="1175092008"/>
        <c:axId val="1"/>
      </c:barChart>
      <c:catAx>
        <c:axId val="1175092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175092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axId val="65811968"/>
        <c:axId val="65813504"/>
      </c:barChart>
      <c:catAx>
        <c:axId val="65811968"/>
        <c:scaling>
          <c:orientation val="minMax"/>
        </c:scaling>
        <c:delete val="0"/>
        <c:axPos val="b"/>
        <c:numFmt formatCode="General" sourceLinked="0"/>
        <c:majorTickMark val="out"/>
        <c:minorTickMark val="none"/>
        <c:tickLblPos val="nextTo"/>
        <c:crossAx val="65813504"/>
        <c:crosses val="autoZero"/>
        <c:auto val="1"/>
        <c:lblAlgn val="ctr"/>
        <c:lblOffset val="100"/>
        <c:noMultiLvlLbl val="0"/>
      </c:catAx>
      <c:valAx>
        <c:axId val="65813504"/>
        <c:scaling>
          <c:orientation val="minMax"/>
        </c:scaling>
        <c:delete val="0"/>
        <c:axPos val="l"/>
        <c:majorGridlines/>
        <c:numFmt formatCode="_(* #,##0_);_(* \(#,##0\);_(* &quot;-&quot;??_);_(@_)" sourceLinked="1"/>
        <c:majorTickMark val="out"/>
        <c:minorTickMark val="none"/>
        <c:tickLblPos val="nextTo"/>
        <c:crossAx val="6581196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axId val="65811968"/>
        <c:axId val="65813504"/>
      </c:barChart>
      <c:catAx>
        <c:axId val="65811968"/>
        <c:scaling>
          <c:orientation val="minMax"/>
        </c:scaling>
        <c:delete val="0"/>
        <c:axPos val="b"/>
        <c:numFmt formatCode="General" sourceLinked="0"/>
        <c:majorTickMark val="out"/>
        <c:minorTickMark val="none"/>
        <c:tickLblPos val="nextTo"/>
        <c:crossAx val="65813504"/>
        <c:crosses val="autoZero"/>
        <c:auto val="1"/>
        <c:lblAlgn val="ctr"/>
        <c:lblOffset val="100"/>
        <c:noMultiLvlLbl val="0"/>
      </c:catAx>
      <c:valAx>
        <c:axId val="65813504"/>
        <c:scaling>
          <c:orientation val="minMax"/>
        </c:scaling>
        <c:delete val="1"/>
        <c:axPos val="l"/>
        <c:numFmt formatCode="_(* #,##0_);_(* \(#,##0\);_(* &quot;-&quot;??_);_(@_)" sourceLinked="1"/>
        <c:majorTickMark val="out"/>
        <c:minorTickMark val="none"/>
        <c:tickLblPos val="nextTo"/>
        <c:crossAx val="6581196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36106904906117"/>
          <c:y val="0.18216507602128854"/>
          <c:w val="0.68240775792449015"/>
          <c:h val="0.81783498653577391"/>
        </c:manualLayout>
      </c:layout>
      <c:pieChart>
        <c:varyColors val="1"/>
        <c:dLbls>
          <c:showLegendKey val="0"/>
          <c:showVal val="0"/>
          <c:showCatName val="1"/>
          <c:showSerName val="0"/>
          <c:showPercent val="1"/>
          <c:showBubbleSize val="0"/>
          <c:showLeaderLines val="0"/>
        </c:dLbls>
        <c:firstSliceAng val="0"/>
      </c:pie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069441124716304"/>
          <c:y val="0.18216507602128854"/>
          <c:w val="0.27695900002959301"/>
          <c:h val="0.52093636133982435"/>
        </c:manualLayout>
      </c:layout>
      <c:pieChart>
        <c:varyColors val="1"/>
        <c:dLbls>
          <c:showLegendKey val="0"/>
          <c:showVal val="0"/>
          <c:showCatName val="1"/>
          <c:showSerName val="0"/>
          <c:showPercent val="1"/>
          <c:showBubbleSize val="0"/>
          <c:showLeaderLines val="0"/>
        </c:dLbls>
        <c:firstSliceAng val="0"/>
      </c:pie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799092613423326"/>
          <c:y val="0.10958215175926594"/>
          <c:w val="0.32720862392200972"/>
          <c:h val="0.61571584761758547"/>
        </c:manualLayout>
      </c:layout>
      <c:pieChart>
        <c:varyColors val="1"/>
        <c:ser>
          <c:idx val="0"/>
          <c:order val="0"/>
          <c:explosion val="1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A4-40ED-A1AC-8477DF538E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82A4-40ED-A1AC-8477DF538E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82A4-40ED-A1AC-8477DF538E5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82A4-40ED-A1AC-8477DF538E5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82A4-40ED-A1AC-8477DF538E5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7-82A4-40ED-A1AC-8477DF538E51}"/>
              </c:ext>
            </c:extLst>
          </c:dPt>
          <c:dPt>
            <c:idx val="6"/>
            <c:bubble3D val="0"/>
            <c:explosion val="7"/>
            <c:spPr>
              <a:solidFill>
                <a:schemeClr val="accent1">
                  <a:lumMod val="60000"/>
                </a:schemeClr>
              </a:solidFill>
              <a:ln w="19050">
                <a:solidFill>
                  <a:schemeClr val="lt1"/>
                </a:solidFill>
              </a:ln>
              <a:effectLst/>
            </c:spPr>
            <c:extLst>
              <c:ext xmlns:c16="http://schemas.microsoft.com/office/drawing/2014/chart" uri="{C3380CC4-5D6E-409C-BE32-E72D297353CC}">
                <c16:uniqueId val="{00000008-82A4-40ED-A1AC-8477DF538E5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9-82A4-40ED-A1AC-8477DF538E5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A-82A4-40ED-A1AC-8477DF538E51}"/>
              </c:ext>
            </c:extLst>
          </c:dPt>
          <c:dLbls>
            <c:dLbl>
              <c:idx val="3"/>
              <c:layout>
                <c:manualLayout>
                  <c:x val="1.6674653168353957E-2"/>
                  <c:y val="0.10290461197709704"/>
                </c:manualLayout>
              </c:layout>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2A4-40ED-A1AC-8477DF538E51}"/>
                </c:ext>
              </c:extLst>
            </c:dLbl>
            <c:dLbl>
              <c:idx val="7"/>
              <c:layout>
                <c:manualLayout>
                  <c:x val="9.4901443193526308E-2"/>
                  <c:y val="-5.9101665495474388E-2"/>
                </c:manualLayout>
              </c:layout>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2A4-40ED-A1AC-8477DF538E51}"/>
                </c:ext>
              </c:extLst>
            </c:dLbl>
            <c:dLbl>
              <c:idx val="8"/>
              <c:layout>
                <c:manualLayout>
                  <c:x val="0.19463245819200967"/>
                  <c:y val="3.0484333051045965E-2"/>
                </c:manualLayout>
              </c:layout>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82A4-40ED-A1AC-8477DF538E5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'rev by source'!$A$17:$A$23</c:f>
              <c:strCache>
                <c:ptCount val="7"/>
                <c:pt idx="0">
                  <c:v>Property Taxes </c:v>
                </c:pt>
                <c:pt idx="1">
                  <c:v>Other Taxes</c:v>
                </c:pt>
                <c:pt idx="2">
                  <c:v>Licenses &amp; Permits</c:v>
                </c:pt>
                <c:pt idx="3">
                  <c:v>Use of Money &amp; Property</c:v>
                </c:pt>
                <c:pt idx="4">
                  <c:v>Intergovernment</c:v>
                </c:pt>
                <c:pt idx="5">
                  <c:v>Charges for Services</c:v>
                </c:pt>
                <c:pt idx="6">
                  <c:v>Miscellaneous</c:v>
                </c:pt>
              </c:strCache>
            </c:strRef>
          </c:cat>
          <c:val>
            <c:numRef>
              <c:f>'rev by source'!$B$17:$B$23</c:f>
              <c:numCache>
                <c:formatCode>_(* #,##0_);_(* \(#,##0\);_(* "-"??_);_(@_)</c:formatCode>
                <c:ptCount val="7"/>
                <c:pt idx="0">
                  <c:v>3054909</c:v>
                </c:pt>
                <c:pt idx="1">
                  <c:v>757833</c:v>
                </c:pt>
                <c:pt idx="2">
                  <c:v>102100</c:v>
                </c:pt>
                <c:pt idx="3">
                  <c:v>38000</c:v>
                </c:pt>
                <c:pt idx="4">
                  <c:v>1508887</c:v>
                </c:pt>
                <c:pt idx="5">
                  <c:v>3422714</c:v>
                </c:pt>
                <c:pt idx="6">
                  <c:v>336845</c:v>
                </c:pt>
              </c:numCache>
            </c:numRef>
          </c:val>
          <c:extLst>
            <c:ext xmlns:c16="http://schemas.microsoft.com/office/drawing/2014/chart" uri="{C3380CC4-5D6E-409C-BE32-E72D297353CC}">
              <c16:uniqueId val="{0000000B-82A4-40ED-A1AC-8477DF538E5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E_0.xml><?xml version="1.0" encoding="utf-8"?>
<p188:cmLst xmlns:a="http://schemas.openxmlformats.org/drawingml/2006/main" xmlns:r="http://schemas.openxmlformats.org/officeDocument/2006/relationships" xmlns:p188="http://schemas.microsoft.com/office/powerpoint/2018/8/main">
  <p188:cm id="{A27C9453-BAFE-467D-970B-2A5388416012}" authorId="{8CD6CA40-7520-BAC3-936B-FECB6020ECBC}" created="2023-03-02T18:38:39.504">
    <pc:sldMkLst xmlns:pc="http://schemas.microsoft.com/office/powerpoint/2013/main/command">
      <pc:docMk/>
      <pc:sldMk cId="0" sldId="270"/>
    </pc:sldMkLst>
    <p188:txBody>
      <a:bodyPr/>
      <a:lstStyle/>
      <a:p>
        <a:r>
          <a:rPr lang="en-US"/>
          <a:t>Numbers not updated by the county</a:t>
        </a:r>
      </a:p>
    </p188:txBody>
  </p188:cm>
</p188:cmLst>
</file>

<file path=ppt/comments/modernComment_120_9E5F074A.xml><?xml version="1.0" encoding="utf-8"?>
<p188:cmLst xmlns:a="http://schemas.openxmlformats.org/drawingml/2006/main" xmlns:r="http://schemas.openxmlformats.org/officeDocument/2006/relationships" xmlns:p188="http://schemas.microsoft.com/office/powerpoint/2018/8/main">
  <p188:cm id="{5BB3346D-C24E-6042-B0BE-674279B156D3}" authorId="{9C0E4751-DF7A-D6F7-3362-2BE1A8175716}" created="2024-04-01T15:10:14.507">
    <ac:deMkLst xmlns:ac="http://schemas.microsoft.com/office/drawing/2013/main/command">
      <pc:docMk xmlns:pc="http://schemas.microsoft.com/office/powerpoint/2013/main/command"/>
      <pc:sldMk xmlns:pc="http://schemas.microsoft.com/office/powerpoint/2013/main/command" cId="2657027914" sldId="288"/>
      <ac:spMk id="3" creationId="{7A03F8A4-B394-D70F-ED73-001AED073035}"/>
    </ac:deMkLst>
    <p188:txBody>
      <a:bodyPr/>
      <a:lstStyle/>
      <a:p>
        <a:r>
          <a:rPr lang="en-US"/>
          <a:t>Water and Sewer OR GF?</a:t>
        </a:r>
      </a:p>
    </p188:txBody>
  </p188:cm>
</p188:cmLst>
</file>

<file path=ppt/drawings/drawing1.xml><?xml version="1.0" encoding="utf-8"?>
<c:userShapes xmlns:c="http://schemas.openxmlformats.org/drawingml/2006/chart">
  <cdr:relSizeAnchor xmlns:cdr="http://schemas.openxmlformats.org/drawingml/2006/chartDrawing">
    <cdr:from>
      <cdr:x>0.08152</cdr:x>
      <cdr:y>0.92</cdr:y>
    </cdr:from>
    <cdr:to>
      <cdr:x>1</cdr:x>
      <cdr:y>1</cdr:y>
    </cdr:to>
    <cdr:sp macro="" textlink="">
      <cdr:nvSpPr>
        <cdr:cNvPr id="2" name="TextBox 1">
          <a:extLst xmlns:a="http://schemas.openxmlformats.org/drawingml/2006/main">
            <a:ext uri="{FF2B5EF4-FFF2-40B4-BE49-F238E27FC236}">
              <a16:creationId xmlns:a16="http://schemas.microsoft.com/office/drawing/2014/main" id="{4D52FE79-FB6F-453E-9B60-7DD0FBF682C3}"/>
            </a:ext>
          </a:extLst>
        </cdr:cNvPr>
        <cdr:cNvSpPr txBox="1"/>
      </cdr:nvSpPr>
      <cdr:spPr>
        <a:xfrm xmlns:a="http://schemas.openxmlformats.org/drawingml/2006/main">
          <a:off x="608766" y="5257803"/>
          <a:ext cx="6858835" cy="457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0.88278</cdr:y>
    </cdr:from>
    <cdr:to>
      <cdr:x>1</cdr:x>
      <cdr:y>1</cdr:y>
    </cdr:to>
    <cdr:sp macro="" textlink="">
      <cdr:nvSpPr>
        <cdr:cNvPr id="3" name="TextBox 2">
          <a:extLst xmlns:a="http://schemas.openxmlformats.org/drawingml/2006/main">
            <a:ext uri="{FF2B5EF4-FFF2-40B4-BE49-F238E27FC236}">
              <a16:creationId xmlns:a16="http://schemas.microsoft.com/office/drawing/2014/main" id="{AB5BD362-B1F6-4872-9A5E-255339796762}"/>
            </a:ext>
          </a:extLst>
        </cdr:cNvPr>
        <cdr:cNvSpPr txBox="1"/>
      </cdr:nvSpPr>
      <cdr:spPr>
        <a:xfrm xmlns:a="http://schemas.openxmlformats.org/drawingml/2006/main">
          <a:off x="0" y="5045075"/>
          <a:ext cx="7467601" cy="669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5AD0E90-60A2-4BA4-AD2B-E8EC1FBBAE05}" type="datetimeFigureOut">
              <a:rPr lang="en-US" smtClean="0"/>
              <a:t>4/3/2024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491C974-1467-4B40-AFB1-EA86889B4CD3}" type="slidenum">
              <a:rPr lang="en-US" smtClean="0"/>
              <a:t>‹#›</a:t>
            </a:fld>
            <a:endParaRPr lang="en-US"/>
          </a:p>
        </p:txBody>
      </p:sp>
    </p:spTree>
    <p:extLst>
      <p:ext uri="{BB962C8B-B14F-4D97-AF65-F5344CB8AC3E}">
        <p14:creationId xmlns:p14="http://schemas.microsoft.com/office/powerpoint/2010/main" val="966679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m-localgov.iowa.gov/saved-report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Actual Valuations are 100% Valuation Military Exemptions Deducted</a:t>
            </a:r>
          </a:p>
          <a:p>
            <a:r>
              <a:rPr lang="en-US"/>
              <a:t>Taxable Valuation. Taxable Valuations Commercial Property: FY22/23 115,197,549  FY23/24 290,501,160-183,036,668(hospital)=107464,492</a:t>
            </a:r>
          </a:p>
        </p:txBody>
      </p:sp>
      <p:sp>
        <p:nvSpPr>
          <p:cNvPr id="4" name="Slide Number Placeholder 3"/>
          <p:cNvSpPr>
            <a:spLocks noGrp="1"/>
          </p:cNvSpPr>
          <p:nvPr>
            <p:ph type="sldNum" sz="quarter" idx="5"/>
          </p:nvPr>
        </p:nvSpPr>
        <p:spPr/>
        <p:txBody>
          <a:bodyPr/>
          <a:lstStyle/>
          <a:p>
            <a:fld id="{A491C974-1467-4B40-AFB1-EA86889B4CD3}" type="slidenum">
              <a:rPr lang="en-US" smtClean="0"/>
              <a:t>7</a:t>
            </a:fld>
            <a:endParaRPr lang="en-US"/>
          </a:p>
        </p:txBody>
      </p:sp>
    </p:spTree>
    <p:extLst>
      <p:ext uri="{BB962C8B-B14F-4D97-AF65-F5344CB8AC3E}">
        <p14:creationId xmlns:p14="http://schemas.microsoft.com/office/powerpoint/2010/main" val="4172795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w="9525"/>
        </p:spPr>
        <p:txBody>
          <a:bodyPr/>
          <a:lstStyle/>
          <a:p>
            <a:r>
              <a:rPr lang="en-US" dirty="0"/>
              <a:t>Property</a:t>
            </a:r>
            <a:r>
              <a:rPr lang="en-US" baseline="0" dirty="0"/>
              <a:t> tax rate history</a:t>
            </a:r>
          </a:p>
          <a:p>
            <a:r>
              <a:rPr lang="en-US" baseline="0" dirty="0"/>
              <a:t>County rate includes: county, brucellosis, assessor, ag ext.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w="9525"/>
        </p:spPr>
        <p:txBody>
          <a:bodyPr/>
          <a:lstStyle/>
          <a:p>
            <a:r>
              <a:rPr lang="en-US" dirty="0"/>
              <a:t>Spreadsheet/leslie/budget/budget</a:t>
            </a:r>
            <a:r>
              <a:rPr lang="en-US" baseline="0" dirty="0"/>
              <a:t> presentation/levy rates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budget comparison report in </a:t>
            </a:r>
            <a:r>
              <a:rPr lang="en-US" dirty="0" err="1"/>
              <a:t>tyler</a:t>
            </a:r>
            <a:r>
              <a:rPr lang="en-US" dirty="0"/>
              <a:t> and get year totals or use revenue less expenses spreadsheet.</a:t>
            </a:r>
          </a:p>
        </p:txBody>
      </p:sp>
    </p:spTree>
    <p:extLst>
      <p:ext uri="{BB962C8B-B14F-4D97-AF65-F5344CB8AC3E}">
        <p14:creationId xmlns:p14="http://schemas.microsoft.com/office/powerpoint/2010/main" val="7273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spreadsheet general fund balances spend down actual2</a:t>
            </a:r>
          </a:p>
        </p:txBody>
      </p:sp>
    </p:spTree>
    <p:extLst>
      <p:ext uri="{BB962C8B-B14F-4D97-AF65-F5344CB8AC3E}">
        <p14:creationId xmlns:p14="http://schemas.microsoft.com/office/powerpoint/2010/main" val="2390982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Tree>
    <p:extLst>
      <p:ext uri="{BB962C8B-B14F-4D97-AF65-F5344CB8AC3E}">
        <p14:creationId xmlns:p14="http://schemas.microsoft.com/office/powerpoint/2010/main" val="100620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9125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p:spPr>
        <p:txBody>
          <a:bodyPr/>
          <a:lstStyle/>
          <a:p>
            <a:r>
              <a:rPr lang="en-US" dirty="0"/>
              <a:t>Revenues</a:t>
            </a:r>
            <a:r>
              <a:rPr lang="en-US" baseline="0" dirty="0"/>
              <a:t> by source , tax rev breakdown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w="9525"/>
        </p:spPr>
        <p:txBody>
          <a:bodyPr/>
          <a:lstStyle/>
          <a:p>
            <a:r>
              <a:rPr lang="en-US" dirty="0"/>
              <a:t>Check against state form for department totals  - function</a:t>
            </a:r>
            <a:r>
              <a:rPr lang="en-US" baseline="0" dirty="0"/>
              <a:t> list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748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3/25</a:t>
            </a:r>
          </a:p>
        </p:txBody>
      </p:sp>
      <p:sp>
        <p:nvSpPr>
          <p:cNvPr id="4" name="Slide Number Placeholder 3"/>
          <p:cNvSpPr>
            <a:spLocks noGrp="1"/>
          </p:cNvSpPr>
          <p:nvPr>
            <p:ph type="sldNum" sz="quarter" idx="5"/>
          </p:nvPr>
        </p:nvSpPr>
        <p:spPr/>
        <p:txBody>
          <a:bodyPr/>
          <a:lstStyle/>
          <a:p>
            <a:fld id="{A491C974-1467-4B40-AFB1-EA86889B4CD3}" type="slidenum">
              <a:rPr lang="en-US" smtClean="0"/>
              <a:t>16</a:t>
            </a:fld>
            <a:endParaRPr lang="en-US"/>
          </a:p>
        </p:txBody>
      </p:sp>
    </p:spTree>
    <p:extLst>
      <p:ext uri="{BB962C8B-B14F-4D97-AF65-F5344CB8AC3E}">
        <p14:creationId xmlns:p14="http://schemas.microsoft.com/office/powerpoint/2010/main" val="4080972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p:spPr>
        <p:txBody>
          <a:bodyPr/>
          <a:lstStyle/>
          <a:p>
            <a:r>
              <a:rPr lang="en-US" dirty="0"/>
              <a:t>Check</a:t>
            </a:r>
            <a:r>
              <a:rPr lang="en-US" baseline="0" dirty="0"/>
              <a:t> with debt service page – exception water  &amp; sewer revenue bonds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chemeClr val="bg1"/>
                </a:solidFill>
              </a:rPr>
              <a:t>https://dom.iowa.gov/document/city-property-tax-rates  3/20/2024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numbers from Iowa department of management – 100% valuations by class of property. </a:t>
            </a:r>
            <a:r>
              <a:rPr kumimoji="1" lang="en-US" sz="1200" b="0" i="0" u="none" strike="noStrike" kern="1200" dirty="0">
                <a:solidFill>
                  <a:schemeClr val="tx1"/>
                </a:solidFill>
                <a:effectLst/>
                <a:latin typeface="Times New Roman" pitchFamily="18" charset="0"/>
                <a:ea typeface="+mn-ea"/>
                <a:cs typeface="+mn-cs"/>
              </a:rPr>
              <a:t>https://dom-localgov.iowa.gov/saved-reports</a:t>
            </a:r>
            <a:r>
              <a:rPr lang="en-US" dirty="0"/>
              <a:t> </a:t>
            </a:r>
          </a:p>
          <a:p>
            <a:r>
              <a:rPr lang="en-US" dirty="0"/>
              <a:t> Make sure and do pdf report off state website.  Do not use excel report off website.</a:t>
            </a:r>
          </a:p>
          <a:p>
            <a:endParaRPr lang="en-US" dirty="0"/>
          </a:p>
          <a:p>
            <a:endParaRPr lang="en-US" dirty="0"/>
          </a:p>
        </p:txBody>
      </p:sp>
    </p:spTree>
    <p:extLst>
      <p:ext uri="{BB962C8B-B14F-4D97-AF65-F5344CB8AC3E}">
        <p14:creationId xmlns:p14="http://schemas.microsoft.com/office/powerpoint/2010/main" val="359147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Valuations spreadsheet under budget &amp; budget </a:t>
            </a:r>
            <a:r>
              <a:rPr lang="en-US" dirty="0">
                <a:solidFill>
                  <a:schemeClr val="bg1"/>
                </a:solidFill>
              </a:rPr>
              <a:t>presentation </a:t>
            </a:r>
          </a:p>
          <a:p>
            <a:r>
              <a:rPr lang="en-US" dirty="0">
                <a:solidFill>
                  <a:schemeClr val="bg1"/>
                </a:solidFill>
              </a:rPr>
              <a:t> </a:t>
            </a:r>
            <a:r>
              <a:rPr lang="en-US" dirty="0">
                <a:solidFill>
                  <a:schemeClr val="bg1"/>
                </a:solidFill>
                <a:hlinkClick r:id="rId3">
                  <a:extLst>
                    <a:ext uri="{A12FA001-AC4F-418D-AE19-62706E023703}">
                      <ahyp:hlinkClr xmlns:ahyp="http://schemas.microsoft.com/office/drawing/2018/hyperlinkcolor" val="tx"/>
                    </a:ext>
                  </a:extLst>
                </a:hlinkClick>
              </a:rPr>
              <a:t>https://dom-localgov.iowa.gov/saved-reports</a:t>
            </a:r>
            <a:endParaRPr lang="en-US" dirty="0">
              <a:solidFill>
                <a:schemeClr val="bg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a:t>ia</a:t>
            </a:r>
            <a:r>
              <a:rPr lang="en-US" baseline="0" dirty="0"/>
              <a:t> dept. of management property valuation system reports  www.iowaonline.state.ia.us    taxable valuations by class by levy authority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w="9525"/>
        </p:spPr>
        <p:txBody>
          <a:bodyPr/>
          <a:lstStyle/>
          <a:p>
            <a:r>
              <a:rPr lang="en-US" dirty="0"/>
              <a:t>rollback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w="9525"/>
        </p:spPr>
        <p:txBody>
          <a:bodyPr/>
          <a:lstStyle/>
          <a:p>
            <a:r>
              <a:rPr lang="en-US" dirty="0"/>
              <a:t>Assessed values of commercial &amp; residential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Assessed value of commercial and residential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7B69-0239-4549-A153-8D41586630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0AF398-ECF1-4244-B964-1C3F5E6B46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477043-61A2-4691-90E5-A2A566411399}"/>
              </a:ext>
            </a:extLst>
          </p:cNvPr>
          <p:cNvSpPr>
            <a:spLocks noGrp="1"/>
          </p:cNvSpPr>
          <p:nvPr>
            <p:ph type="dt" sz="half" idx="10"/>
          </p:nvPr>
        </p:nvSpPr>
        <p:spPr/>
        <p:txBody>
          <a:bodyPr/>
          <a:lstStyle/>
          <a:p>
            <a:fld id="{CAB0A6E3-E51D-7E4A-86EE-A0AD094C7B65}" type="datetime1">
              <a:rPr lang="en-US" smtClean="0"/>
              <a:t>4/3/2024</a:t>
            </a:fld>
            <a:endParaRPr lang="en-US"/>
          </a:p>
        </p:txBody>
      </p:sp>
      <p:sp>
        <p:nvSpPr>
          <p:cNvPr id="5" name="Footer Placeholder 4">
            <a:extLst>
              <a:ext uri="{FF2B5EF4-FFF2-40B4-BE49-F238E27FC236}">
                <a16:creationId xmlns:a16="http://schemas.microsoft.com/office/drawing/2014/main" id="{9EBFEB7B-B99F-4274-AA3A-9E0D5C75E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FD3CE-02C0-4C12-95E3-7EB08A4E9D2D}"/>
              </a:ext>
            </a:extLst>
          </p:cNvPr>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282436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D8788-594F-4B56-9C68-4F1D297DC7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65026E-0076-42C3-8140-81ED058E69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2051A-6F19-4253-98F6-F2E253D438B0}"/>
              </a:ext>
            </a:extLst>
          </p:cNvPr>
          <p:cNvSpPr>
            <a:spLocks noGrp="1"/>
          </p:cNvSpPr>
          <p:nvPr>
            <p:ph type="dt" sz="half" idx="10"/>
          </p:nvPr>
        </p:nvSpPr>
        <p:spPr/>
        <p:txBody>
          <a:bodyPr/>
          <a:lstStyle/>
          <a:p>
            <a:fld id="{8273FB18-888D-AC47-B25E-E74113C8B228}" type="datetime1">
              <a:rPr lang="en-US" smtClean="0"/>
              <a:t>4/3/2024</a:t>
            </a:fld>
            <a:endParaRPr lang="en-US"/>
          </a:p>
        </p:txBody>
      </p:sp>
      <p:sp>
        <p:nvSpPr>
          <p:cNvPr id="5" name="Footer Placeholder 4">
            <a:extLst>
              <a:ext uri="{FF2B5EF4-FFF2-40B4-BE49-F238E27FC236}">
                <a16:creationId xmlns:a16="http://schemas.microsoft.com/office/drawing/2014/main" id="{08F1B84D-96D0-4326-8775-4928B1BF7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1B22B-35B4-4B73-BDAF-5A4C0AE36BB7}"/>
              </a:ext>
            </a:extLst>
          </p:cNvPr>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65367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BDF309-D5E3-4F97-AE69-DCB3D534DB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33758A-E995-4357-82B7-2823007B04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F8DF2-BA73-485A-9E58-395B740FBFA3}"/>
              </a:ext>
            </a:extLst>
          </p:cNvPr>
          <p:cNvSpPr>
            <a:spLocks noGrp="1"/>
          </p:cNvSpPr>
          <p:nvPr>
            <p:ph type="dt" sz="half" idx="10"/>
          </p:nvPr>
        </p:nvSpPr>
        <p:spPr/>
        <p:txBody>
          <a:bodyPr/>
          <a:lstStyle/>
          <a:p>
            <a:fld id="{C2DDB964-63C7-344A-8DB8-0366C87EBE15}" type="datetime1">
              <a:rPr lang="en-US" smtClean="0"/>
              <a:t>4/3/2024</a:t>
            </a:fld>
            <a:endParaRPr lang="en-US"/>
          </a:p>
        </p:txBody>
      </p:sp>
      <p:sp>
        <p:nvSpPr>
          <p:cNvPr id="5" name="Footer Placeholder 4">
            <a:extLst>
              <a:ext uri="{FF2B5EF4-FFF2-40B4-BE49-F238E27FC236}">
                <a16:creationId xmlns:a16="http://schemas.microsoft.com/office/drawing/2014/main" id="{28C1A5DB-979C-4894-82A3-2DE48C0F6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727C4-F4A0-4A28-8B2B-01696E96E4FF}"/>
              </a:ext>
            </a:extLst>
          </p:cNvPr>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3340889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143000"/>
          </a:xfrm>
        </p:spPr>
        <p:txBody>
          <a:bodyPr/>
          <a:lstStyle/>
          <a:p>
            <a:r>
              <a:rPr lang="en-US"/>
              <a:t>Click to edit Master title style</a:t>
            </a:r>
          </a:p>
        </p:txBody>
      </p:sp>
      <p:sp>
        <p:nvSpPr>
          <p:cNvPr id="3" name="Table Placeholder 2"/>
          <p:cNvSpPr>
            <a:spLocks noGrp="1"/>
          </p:cNvSpPr>
          <p:nvPr>
            <p:ph type="tbl" idx="1"/>
          </p:nvPr>
        </p:nvSpPr>
        <p:spPr>
          <a:xfrm>
            <a:off x="304800" y="1447800"/>
            <a:ext cx="11582400" cy="4800600"/>
          </a:xfrm>
        </p:spPr>
        <p:txBody>
          <a:bodyPr/>
          <a:lstStyle/>
          <a:p>
            <a:pPr lvl="0"/>
            <a:endParaRPr lang="en-US" noProof="0" dirty="0"/>
          </a:p>
        </p:txBody>
      </p:sp>
      <p:sp>
        <p:nvSpPr>
          <p:cNvPr id="4" name="Rectangle 5"/>
          <p:cNvSpPr>
            <a:spLocks noGrp="1" noChangeArrowheads="1"/>
          </p:cNvSpPr>
          <p:nvPr>
            <p:ph type="dt" sz="half" idx="10"/>
          </p:nvPr>
        </p:nvSpPr>
        <p:spPr>
          <a:ln/>
        </p:spPr>
        <p:txBody>
          <a:bodyPr/>
          <a:lstStyle>
            <a:lvl1pPr>
              <a:defRPr/>
            </a:lvl1pPr>
          </a:lstStyle>
          <a:p>
            <a:pPr>
              <a:defRPr/>
            </a:pPr>
            <a:fld id="{AF83960E-35FB-4BE4-B021-6D7A1FACB638}" type="datetime1">
              <a:rPr lang="en-US" smtClean="0"/>
              <a:t>4/3/2024</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80814E69-42A8-420E-9226-039D8B6CD93C}" type="slidenum">
              <a:rPr lang="en-US"/>
              <a:pPr>
                <a:defRPr/>
              </a:pPr>
              <a:t>‹#›</a:t>
            </a:fld>
            <a:endParaRPr lang="en-US" dirty="0"/>
          </a:p>
        </p:txBody>
      </p:sp>
    </p:spTree>
    <p:extLst>
      <p:ext uri="{BB962C8B-B14F-4D97-AF65-F5344CB8AC3E}">
        <p14:creationId xmlns:p14="http://schemas.microsoft.com/office/powerpoint/2010/main" val="119854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FE79-DB97-4E44-AB1D-B7E531EBF4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CB142A-395B-42D1-B99F-B96DB5874A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22BE95-1B74-4907-994B-05556B17E7DE}"/>
              </a:ext>
            </a:extLst>
          </p:cNvPr>
          <p:cNvSpPr>
            <a:spLocks noGrp="1"/>
          </p:cNvSpPr>
          <p:nvPr>
            <p:ph type="dt" sz="half" idx="10"/>
          </p:nvPr>
        </p:nvSpPr>
        <p:spPr/>
        <p:txBody>
          <a:bodyPr/>
          <a:lstStyle/>
          <a:p>
            <a:fld id="{B936EA24-AD6D-3249-AE16-627453C5639D}" type="datetime1">
              <a:rPr lang="en-US" smtClean="0"/>
              <a:t>4/3/2024</a:t>
            </a:fld>
            <a:endParaRPr lang="en-US"/>
          </a:p>
        </p:txBody>
      </p:sp>
      <p:sp>
        <p:nvSpPr>
          <p:cNvPr id="5" name="Footer Placeholder 4">
            <a:extLst>
              <a:ext uri="{FF2B5EF4-FFF2-40B4-BE49-F238E27FC236}">
                <a16:creationId xmlns:a16="http://schemas.microsoft.com/office/drawing/2014/main" id="{C6B8A292-EBA6-4299-8AC8-C59278D7D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258CF-C089-47EF-AFF7-10E3F6C946CD}"/>
              </a:ext>
            </a:extLst>
          </p:cNvPr>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36100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0FC8-34E5-4559-94F0-027746109E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ED09B5-6536-4307-93B3-1C88D01245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7426B4-378F-4D4F-BEDB-47F6D09FC721}"/>
              </a:ext>
            </a:extLst>
          </p:cNvPr>
          <p:cNvSpPr>
            <a:spLocks noGrp="1"/>
          </p:cNvSpPr>
          <p:nvPr>
            <p:ph type="dt" sz="half" idx="10"/>
          </p:nvPr>
        </p:nvSpPr>
        <p:spPr/>
        <p:txBody>
          <a:bodyPr/>
          <a:lstStyle/>
          <a:p>
            <a:fld id="{A48F718A-FDCF-774C-BC06-43058421F6C3}" type="datetime1">
              <a:rPr lang="en-US" smtClean="0"/>
              <a:t>4/3/2024</a:t>
            </a:fld>
            <a:endParaRPr lang="en-US"/>
          </a:p>
        </p:txBody>
      </p:sp>
      <p:sp>
        <p:nvSpPr>
          <p:cNvPr id="5" name="Footer Placeholder 4">
            <a:extLst>
              <a:ext uri="{FF2B5EF4-FFF2-40B4-BE49-F238E27FC236}">
                <a16:creationId xmlns:a16="http://schemas.microsoft.com/office/drawing/2014/main" id="{D43E10D4-F0A5-4FAE-ACDF-1D7822699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C4A62-57BF-4D6F-BAB8-9ABB24DCB263}"/>
              </a:ext>
            </a:extLst>
          </p:cNvPr>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64418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FC7BE-8F59-48C9-BE6D-B60E314047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D1F80-56C2-4B12-AA2E-EDD302A17D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5D3276-A1C5-49DD-A857-AB695E9374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23B884-1A2D-45AD-A192-D68C0712A6ED}"/>
              </a:ext>
            </a:extLst>
          </p:cNvPr>
          <p:cNvSpPr>
            <a:spLocks noGrp="1"/>
          </p:cNvSpPr>
          <p:nvPr>
            <p:ph type="dt" sz="half" idx="10"/>
          </p:nvPr>
        </p:nvSpPr>
        <p:spPr/>
        <p:txBody>
          <a:bodyPr/>
          <a:lstStyle/>
          <a:p>
            <a:fld id="{87323B17-F035-FD48-828B-3CC3B00A78F9}" type="datetime1">
              <a:rPr lang="en-US" smtClean="0"/>
              <a:t>4/3/2024</a:t>
            </a:fld>
            <a:endParaRPr lang="en-US"/>
          </a:p>
        </p:txBody>
      </p:sp>
      <p:sp>
        <p:nvSpPr>
          <p:cNvPr id="6" name="Footer Placeholder 5">
            <a:extLst>
              <a:ext uri="{FF2B5EF4-FFF2-40B4-BE49-F238E27FC236}">
                <a16:creationId xmlns:a16="http://schemas.microsoft.com/office/drawing/2014/main" id="{004348CE-6808-4BD9-B7EA-CAE26DA896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B1E9F6-8058-4281-98A4-C34DDFE558A4}"/>
              </a:ext>
            </a:extLst>
          </p:cNvPr>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6737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9D98-A1DC-4885-BE26-73D412EF07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1A0795-9D8F-4340-B42A-10DB3AC66E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67FD41-F657-48E3-9D16-FF3B988175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92DF2D-729B-40E4-92C9-2FC6F14CA5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8AB51F-2815-4C6E-9FEF-90E2006F46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CEADA7-FEAB-4CEC-9629-4F0BA80BC550}"/>
              </a:ext>
            </a:extLst>
          </p:cNvPr>
          <p:cNvSpPr>
            <a:spLocks noGrp="1"/>
          </p:cNvSpPr>
          <p:nvPr>
            <p:ph type="dt" sz="half" idx="10"/>
          </p:nvPr>
        </p:nvSpPr>
        <p:spPr/>
        <p:txBody>
          <a:bodyPr/>
          <a:lstStyle/>
          <a:p>
            <a:fld id="{942FB9ED-CB6A-6E42-998B-16FD6394B49F}" type="datetime1">
              <a:rPr lang="en-US" smtClean="0"/>
              <a:t>4/3/2024</a:t>
            </a:fld>
            <a:endParaRPr lang="en-US"/>
          </a:p>
        </p:txBody>
      </p:sp>
      <p:sp>
        <p:nvSpPr>
          <p:cNvPr id="8" name="Footer Placeholder 7">
            <a:extLst>
              <a:ext uri="{FF2B5EF4-FFF2-40B4-BE49-F238E27FC236}">
                <a16:creationId xmlns:a16="http://schemas.microsoft.com/office/drawing/2014/main" id="{989E6E79-EAED-40B1-9C55-A29994833F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39F4C3-28C0-44B0-96E3-ADF11EF85DEA}"/>
              </a:ext>
            </a:extLst>
          </p:cNvPr>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4181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D599-564C-4261-9B25-2DD3ACC634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AEFBDD-F610-49C7-8BBC-359E1BD67897}"/>
              </a:ext>
            </a:extLst>
          </p:cNvPr>
          <p:cNvSpPr>
            <a:spLocks noGrp="1"/>
          </p:cNvSpPr>
          <p:nvPr>
            <p:ph type="dt" sz="half" idx="10"/>
          </p:nvPr>
        </p:nvSpPr>
        <p:spPr/>
        <p:txBody>
          <a:bodyPr/>
          <a:lstStyle/>
          <a:p>
            <a:fld id="{2EB3A066-2E0A-3746-900B-69AD37A674B0}" type="datetime1">
              <a:rPr lang="en-US" smtClean="0"/>
              <a:t>4/3/2024</a:t>
            </a:fld>
            <a:endParaRPr lang="en-US"/>
          </a:p>
        </p:txBody>
      </p:sp>
      <p:sp>
        <p:nvSpPr>
          <p:cNvPr id="4" name="Footer Placeholder 3">
            <a:extLst>
              <a:ext uri="{FF2B5EF4-FFF2-40B4-BE49-F238E27FC236}">
                <a16:creationId xmlns:a16="http://schemas.microsoft.com/office/drawing/2014/main" id="{93A7176F-3F70-4601-80E4-9B04029070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F0D73B-7103-4EDC-864B-ABE61853CB0C}"/>
              </a:ext>
            </a:extLst>
          </p:cNvPr>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98106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55B90A-41DC-4BCE-AF50-4503E9DCB7CC}"/>
              </a:ext>
            </a:extLst>
          </p:cNvPr>
          <p:cNvSpPr>
            <a:spLocks noGrp="1"/>
          </p:cNvSpPr>
          <p:nvPr>
            <p:ph type="dt" sz="half" idx="10"/>
          </p:nvPr>
        </p:nvSpPr>
        <p:spPr/>
        <p:txBody>
          <a:bodyPr/>
          <a:lstStyle/>
          <a:p>
            <a:fld id="{C07AC280-670D-C64F-A132-D083016E0B90}" type="datetime1">
              <a:rPr lang="en-US" smtClean="0"/>
              <a:t>4/3/2024</a:t>
            </a:fld>
            <a:endParaRPr lang="en-US"/>
          </a:p>
        </p:txBody>
      </p:sp>
      <p:sp>
        <p:nvSpPr>
          <p:cNvPr id="3" name="Footer Placeholder 2">
            <a:extLst>
              <a:ext uri="{FF2B5EF4-FFF2-40B4-BE49-F238E27FC236}">
                <a16:creationId xmlns:a16="http://schemas.microsoft.com/office/drawing/2014/main" id="{95F54588-234D-42E6-8C6D-ADA4C08FA3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1A9E36-D096-487B-8685-28EA7F78001D}"/>
              </a:ext>
            </a:extLst>
          </p:cNvPr>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329214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CDB3-40D4-4A35-A58D-39B66E5B87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C60A44-AF96-430F-9193-E433D94DB2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C81ADE-A0A1-4538-8D25-52F529607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89DFB-19B6-4AEC-A9A0-487A52BE5ACE}"/>
              </a:ext>
            </a:extLst>
          </p:cNvPr>
          <p:cNvSpPr>
            <a:spLocks noGrp="1"/>
          </p:cNvSpPr>
          <p:nvPr>
            <p:ph type="dt" sz="half" idx="10"/>
          </p:nvPr>
        </p:nvSpPr>
        <p:spPr/>
        <p:txBody>
          <a:bodyPr/>
          <a:lstStyle/>
          <a:p>
            <a:fld id="{6A0A9BB3-4B89-8C47-ADB0-7BC0493DF414}" type="datetime1">
              <a:rPr lang="en-US" smtClean="0"/>
              <a:t>4/3/2024</a:t>
            </a:fld>
            <a:endParaRPr lang="en-US"/>
          </a:p>
        </p:txBody>
      </p:sp>
      <p:sp>
        <p:nvSpPr>
          <p:cNvPr id="6" name="Footer Placeholder 5">
            <a:extLst>
              <a:ext uri="{FF2B5EF4-FFF2-40B4-BE49-F238E27FC236}">
                <a16:creationId xmlns:a16="http://schemas.microsoft.com/office/drawing/2014/main" id="{DD10A880-0426-4BB7-A48E-C30C9968B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A9835E-2CD4-4D8D-A33B-14553890E372}"/>
              </a:ext>
            </a:extLst>
          </p:cNvPr>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126873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881E-3AEB-40FA-95BB-392221B3EF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3C3433-7C43-4E56-B0EA-CB63B0F1B6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817D52-E26A-4C77-BFCE-63C121D40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F4790-677B-4F3A-9E5C-392DDEA802E0}"/>
              </a:ext>
            </a:extLst>
          </p:cNvPr>
          <p:cNvSpPr>
            <a:spLocks noGrp="1"/>
          </p:cNvSpPr>
          <p:nvPr>
            <p:ph type="dt" sz="half" idx="10"/>
          </p:nvPr>
        </p:nvSpPr>
        <p:spPr/>
        <p:txBody>
          <a:bodyPr/>
          <a:lstStyle/>
          <a:p>
            <a:fld id="{A565F79E-794F-934A-9F86-4E4B8CC4C46E}" type="datetime1">
              <a:rPr lang="en-US" smtClean="0"/>
              <a:t>4/3/2024</a:t>
            </a:fld>
            <a:endParaRPr lang="en-US"/>
          </a:p>
        </p:txBody>
      </p:sp>
      <p:sp>
        <p:nvSpPr>
          <p:cNvPr id="6" name="Footer Placeholder 5">
            <a:extLst>
              <a:ext uri="{FF2B5EF4-FFF2-40B4-BE49-F238E27FC236}">
                <a16:creationId xmlns:a16="http://schemas.microsoft.com/office/drawing/2014/main" id="{DCF93268-086D-408B-B240-BC974BBF7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6ACBF-1B0C-4C61-B3DD-F69F640C532C}"/>
              </a:ext>
            </a:extLst>
          </p:cNvPr>
          <p:cNvSpPr>
            <a:spLocks noGrp="1"/>
          </p:cNvSpPr>
          <p:nvPr>
            <p:ph type="sldNum" sz="quarter" idx="12"/>
          </p:nvPr>
        </p:nvSpPr>
        <p:spPr/>
        <p:txBody>
          <a:bodyPr/>
          <a:lstStyle/>
          <a:p>
            <a:fld id="{E41BBBA9-243A-4541-A8DE-2BCFB8E90ADA}" type="slidenum">
              <a:rPr lang="en-US" smtClean="0"/>
              <a:t>‹#›</a:t>
            </a:fld>
            <a:endParaRPr lang="en-US"/>
          </a:p>
        </p:txBody>
      </p:sp>
    </p:spTree>
    <p:extLst>
      <p:ext uri="{BB962C8B-B14F-4D97-AF65-F5344CB8AC3E}">
        <p14:creationId xmlns:p14="http://schemas.microsoft.com/office/powerpoint/2010/main" val="47870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20B43A-A253-45A9-B521-DBB592E71F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014395-FE80-4FF2-AE93-70AEA53F97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D14AE-CEEE-48C4-BF9C-4A89965F5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4BB2C-6374-2643-92FB-51E8B4C3DDC7}" type="datetime1">
              <a:rPr lang="en-US" smtClean="0"/>
              <a:t>4/3/2024</a:t>
            </a:fld>
            <a:endParaRPr lang="en-US"/>
          </a:p>
        </p:txBody>
      </p:sp>
      <p:sp>
        <p:nvSpPr>
          <p:cNvPr id="5" name="Footer Placeholder 4">
            <a:extLst>
              <a:ext uri="{FF2B5EF4-FFF2-40B4-BE49-F238E27FC236}">
                <a16:creationId xmlns:a16="http://schemas.microsoft.com/office/drawing/2014/main" id="{A099D832-336A-4720-8365-9F24F1B5FD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61A1C1-4378-4490-BB85-72835C0392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BBBA9-243A-4541-A8DE-2BCFB8E90ADA}" type="slidenum">
              <a:rPr lang="en-US" smtClean="0"/>
              <a:t>‹#›</a:t>
            </a:fld>
            <a:endParaRPr lang="en-US"/>
          </a:p>
        </p:txBody>
      </p:sp>
    </p:spTree>
    <p:extLst>
      <p:ext uri="{BB962C8B-B14F-4D97-AF65-F5344CB8AC3E}">
        <p14:creationId xmlns:p14="http://schemas.microsoft.com/office/powerpoint/2010/main" val="1390042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20_9E5F074A.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10E_0.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4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4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C6234-4653-4E5A-BBF1-8466A4144694}"/>
              </a:ext>
            </a:extLst>
          </p:cNvPr>
          <p:cNvSpPr>
            <a:spLocks noGrp="1"/>
          </p:cNvSpPr>
          <p:nvPr>
            <p:ph idx="1"/>
          </p:nvPr>
        </p:nvSpPr>
        <p:spPr>
          <a:xfrm>
            <a:off x="189186" y="2701160"/>
            <a:ext cx="11813628" cy="4020316"/>
          </a:xfrm>
        </p:spPr>
        <p:txBody>
          <a:bodyPr>
            <a:normAutofit fontScale="92500" lnSpcReduction="10000"/>
          </a:bodyPr>
          <a:lstStyle/>
          <a:p>
            <a:pPr marL="0" indent="0" algn="ctr">
              <a:buNone/>
            </a:pPr>
            <a:endParaRPr lang="en-US" sz="2000" dirty="0">
              <a:solidFill>
                <a:schemeClr val="accent6">
                  <a:lumMod val="50000"/>
                </a:schemeClr>
              </a:solidFill>
            </a:endParaRPr>
          </a:p>
          <a:p>
            <a:pPr marL="0" indent="0" algn="ctr">
              <a:buNone/>
            </a:pPr>
            <a:r>
              <a:rPr lang="en-US" sz="4800" b="1" dirty="0">
                <a:solidFill>
                  <a:schemeClr val="accent6">
                    <a:lumMod val="50000"/>
                  </a:schemeClr>
                </a:solidFill>
              </a:rPr>
              <a:t>City of West Burlington</a:t>
            </a:r>
          </a:p>
          <a:p>
            <a:pPr marL="0" indent="0" algn="ctr">
              <a:buNone/>
            </a:pPr>
            <a:r>
              <a:rPr lang="en-US" sz="3900" b="1" dirty="0">
                <a:solidFill>
                  <a:schemeClr val="accent6">
                    <a:lumMod val="50000"/>
                  </a:schemeClr>
                </a:solidFill>
              </a:rPr>
              <a:t>Budget Presentation</a:t>
            </a:r>
          </a:p>
          <a:p>
            <a:pPr marL="0" indent="0" algn="ctr">
              <a:buNone/>
            </a:pPr>
            <a:r>
              <a:rPr lang="en-US" sz="3900" b="1" dirty="0">
                <a:solidFill>
                  <a:schemeClr val="accent6">
                    <a:lumMod val="50000"/>
                  </a:schemeClr>
                </a:solidFill>
              </a:rPr>
              <a:t>Fiscal Year 2024-2025</a:t>
            </a:r>
          </a:p>
          <a:p>
            <a:pPr marL="0" indent="0" algn="ctr">
              <a:buNone/>
            </a:pPr>
            <a:endParaRPr lang="en-US" sz="3900" b="1" dirty="0">
              <a:solidFill>
                <a:schemeClr val="accent6">
                  <a:lumMod val="50000"/>
                </a:schemeClr>
              </a:solidFill>
            </a:endParaRPr>
          </a:p>
          <a:p>
            <a:pPr marL="0" indent="0" algn="ctr">
              <a:buNone/>
            </a:pPr>
            <a:r>
              <a:rPr lang="en-US" sz="3900" dirty="0">
                <a:solidFill>
                  <a:schemeClr val="accent6">
                    <a:lumMod val="50000"/>
                  </a:schemeClr>
                </a:solidFill>
              </a:rPr>
              <a:t>Gregg </a:t>
            </a:r>
            <a:r>
              <a:rPr lang="en-US" sz="3900" dirty="0" err="1">
                <a:solidFill>
                  <a:schemeClr val="accent6">
                    <a:lumMod val="50000"/>
                  </a:schemeClr>
                </a:solidFill>
              </a:rPr>
              <a:t>Mandsager</a:t>
            </a:r>
            <a:r>
              <a:rPr lang="en-US" sz="3900" dirty="0">
                <a:solidFill>
                  <a:schemeClr val="accent6">
                    <a:lumMod val="50000"/>
                  </a:schemeClr>
                </a:solidFill>
              </a:rPr>
              <a:t>, City Administrator</a:t>
            </a:r>
          </a:p>
          <a:p>
            <a:pPr marL="0" indent="0" algn="ctr">
              <a:buNone/>
            </a:pPr>
            <a:r>
              <a:rPr lang="en-US" sz="3900" dirty="0">
                <a:solidFill>
                  <a:schemeClr val="accent6">
                    <a:lumMod val="50000"/>
                  </a:schemeClr>
                </a:solidFill>
              </a:rPr>
              <a:t>Angela Moore, Finance Manager</a:t>
            </a:r>
            <a:r>
              <a:rPr lang="en-US" sz="3900" b="1" dirty="0">
                <a:solidFill>
                  <a:schemeClr val="accent6">
                    <a:lumMod val="50000"/>
                  </a:schemeClr>
                </a:solidFill>
              </a:rPr>
              <a:t> </a:t>
            </a:r>
          </a:p>
        </p:txBody>
      </p:sp>
      <p:pic>
        <p:nvPicPr>
          <p:cNvPr id="5" name="Picture 4" descr="Text&#10;&#10;Description automatically generated with medium confidence">
            <a:extLst>
              <a:ext uri="{FF2B5EF4-FFF2-40B4-BE49-F238E27FC236}">
                <a16:creationId xmlns:a16="http://schemas.microsoft.com/office/drawing/2014/main" id="{EC8FE4C7-0923-4F3D-B9A6-B649693E5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710" y="674023"/>
            <a:ext cx="3437881" cy="1795908"/>
          </a:xfrm>
          <a:prstGeom prst="rect">
            <a:avLst/>
          </a:prstGeom>
        </p:spPr>
      </p:pic>
      <p:sp>
        <p:nvSpPr>
          <p:cNvPr id="2" name="Slide Number Placeholder 1">
            <a:extLst>
              <a:ext uri="{FF2B5EF4-FFF2-40B4-BE49-F238E27FC236}">
                <a16:creationId xmlns:a16="http://schemas.microsoft.com/office/drawing/2014/main" id="{1A052B97-F567-3ED5-236F-19785F2BFF44}"/>
              </a:ext>
            </a:extLst>
          </p:cNvPr>
          <p:cNvSpPr>
            <a:spLocks noGrp="1"/>
          </p:cNvSpPr>
          <p:nvPr>
            <p:ph type="sldNum" sz="quarter" idx="12"/>
          </p:nvPr>
        </p:nvSpPr>
        <p:spPr/>
        <p:txBody>
          <a:bodyPr/>
          <a:lstStyle/>
          <a:p>
            <a:fld id="{E41BBBA9-243A-4541-A8DE-2BCFB8E90ADA}" type="slidenum">
              <a:rPr lang="en-US" smtClean="0"/>
              <a:t>1</a:t>
            </a:fld>
            <a:endParaRPr lang="en-US" dirty="0"/>
          </a:p>
        </p:txBody>
      </p:sp>
    </p:spTree>
    <p:extLst>
      <p:ext uri="{BB962C8B-B14F-4D97-AF65-F5344CB8AC3E}">
        <p14:creationId xmlns:p14="http://schemas.microsoft.com/office/powerpoint/2010/main" val="348231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4037D-ACC1-4A73-B9FC-2D7CBE3708C3}"/>
              </a:ext>
            </a:extLst>
          </p:cNvPr>
          <p:cNvSpPr>
            <a:spLocks noGrp="1"/>
          </p:cNvSpPr>
          <p:nvPr>
            <p:ph type="title"/>
          </p:nvPr>
        </p:nvSpPr>
        <p:spPr>
          <a:xfrm>
            <a:off x="838200" y="365126"/>
            <a:ext cx="10515600" cy="1110384"/>
          </a:xfrm>
        </p:spPr>
        <p:txBody>
          <a:bodyPr/>
          <a:lstStyle/>
          <a:p>
            <a:pPr algn="ctr"/>
            <a:r>
              <a:rPr lang="en-US" b="1">
                <a:solidFill>
                  <a:schemeClr val="accent6">
                    <a:lumMod val="50000"/>
                  </a:schemeClr>
                </a:solidFill>
              </a:rPr>
              <a:t>Budget Issues and Challenges</a:t>
            </a:r>
          </a:p>
        </p:txBody>
      </p:sp>
      <p:sp>
        <p:nvSpPr>
          <p:cNvPr id="3" name="Content Placeholder 2">
            <a:extLst>
              <a:ext uri="{FF2B5EF4-FFF2-40B4-BE49-F238E27FC236}">
                <a16:creationId xmlns:a16="http://schemas.microsoft.com/office/drawing/2014/main" id="{0272F434-85B4-4AE1-8095-3F6EEFBD5993}"/>
              </a:ext>
            </a:extLst>
          </p:cNvPr>
          <p:cNvSpPr>
            <a:spLocks noGrp="1"/>
          </p:cNvSpPr>
          <p:nvPr>
            <p:ph idx="1"/>
          </p:nvPr>
        </p:nvSpPr>
        <p:spPr>
          <a:xfrm>
            <a:off x="838200" y="1631373"/>
            <a:ext cx="10515600" cy="4545590"/>
          </a:xfrm>
        </p:spPr>
        <p:txBody>
          <a:bodyPr>
            <a:normAutofit fontScale="92500" lnSpcReduction="20000"/>
          </a:bodyPr>
          <a:lstStyle/>
          <a:p>
            <a:r>
              <a:rPr lang="en-US" sz="3000" dirty="0"/>
              <a:t>For Fiscal Years 2022-2030, the annual reduction in backfill (property taxes) for the City of West Burlington will be as follows (estimated amount distributed to the city until phased out in 2030):</a:t>
            </a:r>
            <a:endParaRPr lang="en-US" sz="3000" dirty="0">
              <a:highlight>
                <a:srgbClr val="FFFF00"/>
              </a:highlight>
            </a:endParaRPr>
          </a:p>
          <a:p>
            <a:pPr lvl="1"/>
            <a:r>
              <a:rPr lang="en-US" sz="3000" dirty="0"/>
              <a:t>2022	$111,430.59	</a:t>
            </a:r>
          </a:p>
          <a:p>
            <a:pPr lvl="1"/>
            <a:r>
              <a:rPr lang="en-US" sz="3000" dirty="0"/>
              <a:t>2023	$97,501.76	</a:t>
            </a:r>
          </a:p>
          <a:p>
            <a:pPr lvl="1"/>
            <a:r>
              <a:rPr lang="en-US" sz="3000" dirty="0"/>
              <a:t>2024	$83,572.94 (Revised $80,031)	</a:t>
            </a:r>
          </a:p>
          <a:p>
            <a:pPr lvl="1"/>
            <a:r>
              <a:rPr lang="en-US" sz="3000" b="1" dirty="0">
                <a:solidFill>
                  <a:srgbClr val="FF0000"/>
                </a:solidFill>
              </a:rPr>
              <a:t>2025</a:t>
            </a:r>
            <a:r>
              <a:rPr lang="en-US" sz="3000" dirty="0"/>
              <a:t>	</a:t>
            </a:r>
            <a:r>
              <a:rPr lang="en-US" sz="3000" dirty="0">
                <a:solidFill>
                  <a:srgbClr val="FF0000"/>
                </a:solidFill>
              </a:rPr>
              <a:t>$69,644.12</a:t>
            </a:r>
            <a:r>
              <a:rPr lang="en-US" sz="3000" dirty="0">
                <a:highlight>
                  <a:srgbClr val="FFFF00"/>
                </a:highlight>
              </a:rPr>
              <a:t>	</a:t>
            </a:r>
          </a:p>
          <a:p>
            <a:pPr lvl="1"/>
            <a:r>
              <a:rPr lang="en-US" sz="3000" dirty="0"/>
              <a:t>2026	$55,715.29	</a:t>
            </a:r>
          </a:p>
          <a:p>
            <a:pPr lvl="1"/>
            <a:r>
              <a:rPr lang="en-US" sz="3000" dirty="0"/>
              <a:t>2027	$41,786.47	</a:t>
            </a:r>
          </a:p>
          <a:p>
            <a:pPr lvl="1"/>
            <a:r>
              <a:rPr lang="en-US" sz="3000" dirty="0"/>
              <a:t>2028	$27,857.65	</a:t>
            </a:r>
          </a:p>
          <a:p>
            <a:pPr lvl="1"/>
            <a:r>
              <a:rPr lang="en-US" sz="3000" dirty="0"/>
              <a:t>2029	$13,928.82	</a:t>
            </a:r>
          </a:p>
          <a:p>
            <a:pPr lvl="1"/>
            <a:r>
              <a:rPr lang="en-US" sz="3000" dirty="0">
                <a:solidFill>
                  <a:srgbClr val="FF0000"/>
                </a:solidFill>
              </a:rPr>
              <a:t>2030	$0.00</a:t>
            </a:r>
          </a:p>
          <a:p>
            <a:endParaRPr lang="en-US" dirty="0"/>
          </a:p>
        </p:txBody>
      </p:sp>
      <p:sp>
        <p:nvSpPr>
          <p:cNvPr id="4" name="Slide Number Placeholder 3">
            <a:extLst>
              <a:ext uri="{FF2B5EF4-FFF2-40B4-BE49-F238E27FC236}">
                <a16:creationId xmlns:a16="http://schemas.microsoft.com/office/drawing/2014/main" id="{E0084ECF-906B-FB56-7906-B2F22F5D7343}"/>
              </a:ext>
            </a:extLst>
          </p:cNvPr>
          <p:cNvSpPr>
            <a:spLocks noGrp="1"/>
          </p:cNvSpPr>
          <p:nvPr>
            <p:ph type="sldNum" sz="quarter" idx="12"/>
          </p:nvPr>
        </p:nvSpPr>
        <p:spPr/>
        <p:txBody>
          <a:bodyPr/>
          <a:lstStyle/>
          <a:p>
            <a:fld id="{E41BBBA9-243A-4541-A8DE-2BCFB8E90ADA}" type="slidenum">
              <a:rPr lang="en-US" smtClean="0"/>
              <a:t>10</a:t>
            </a:fld>
            <a:endParaRPr lang="en-US"/>
          </a:p>
        </p:txBody>
      </p:sp>
    </p:spTree>
    <p:extLst>
      <p:ext uri="{BB962C8B-B14F-4D97-AF65-F5344CB8AC3E}">
        <p14:creationId xmlns:p14="http://schemas.microsoft.com/office/powerpoint/2010/main" val="35078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2D668-9776-632E-498F-AAB24788873F}"/>
              </a:ext>
            </a:extLst>
          </p:cNvPr>
          <p:cNvSpPr>
            <a:spLocks noGrp="1"/>
          </p:cNvSpPr>
          <p:nvPr>
            <p:ph type="title"/>
          </p:nvPr>
        </p:nvSpPr>
        <p:spPr/>
        <p:txBody>
          <a:bodyPr/>
          <a:lstStyle/>
          <a:p>
            <a:pPr algn="ctr"/>
            <a:r>
              <a:rPr lang="en-US" b="1" dirty="0">
                <a:solidFill>
                  <a:schemeClr val="accent6">
                    <a:lumMod val="75000"/>
                  </a:schemeClr>
                </a:solidFill>
              </a:rPr>
              <a:t>Roll Back</a:t>
            </a:r>
          </a:p>
        </p:txBody>
      </p:sp>
      <p:pic>
        <p:nvPicPr>
          <p:cNvPr id="5" name="Content Placeholder 4" descr="A blue and orange rectangular box with white text&#10;&#10;Description automatically generated">
            <a:extLst>
              <a:ext uri="{FF2B5EF4-FFF2-40B4-BE49-F238E27FC236}">
                <a16:creationId xmlns:a16="http://schemas.microsoft.com/office/drawing/2014/main" id="{78964943-BF5D-2FF6-811E-AC80751766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20" y="1835686"/>
            <a:ext cx="6000895" cy="3366509"/>
          </a:xfrm>
        </p:spPr>
      </p:pic>
      <p:pic>
        <p:nvPicPr>
          <p:cNvPr id="7" name="Picture 6" descr="A blue and orange rectangular box with white text&#10;&#10;Description automatically generated with medium confidence">
            <a:extLst>
              <a:ext uri="{FF2B5EF4-FFF2-40B4-BE49-F238E27FC236}">
                <a16:creationId xmlns:a16="http://schemas.microsoft.com/office/drawing/2014/main" id="{0DA672F6-5604-30D4-02BB-F6664BEBA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35686"/>
            <a:ext cx="6017007" cy="3366509"/>
          </a:xfrm>
          <a:prstGeom prst="rect">
            <a:avLst/>
          </a:prstGeom>
        </p:spPr>
      </p:pic>
      <p:sp>
        <p:nvSpPr>
          <p:cNvPr id="8" name="TextBox 7">
            <a:extLst>
              <a:ext uri="{FF2B5EF4-FFF2-40B4-BE49-F238E27FC236}">
                <a16:creationId xmlns:a16="http://schemas.microsoft.com/office/drawing/2014/main" id="{1935D97B-134D-0372-B406-BF6CA8F5A1F4}"/>
              </a:ext>
            </a:extLst>
          </p:cNvPr>
          <p:cNvSpPr txBox="1"/>
          <p:nvPr/>
        </p:nvSpPr>
        <p:spPr>
          <a:xfrm>
            <a:off x="9506124" y="6492875"/>
            <a:ext cx="2598917" cy="276999"/>
          </a:xfrm>
          <a:prstGeom prst="rect">
            <a:avLst/>
          </a:prstGeom>
          <a:noFill/>
        </p:spPr>
        <p:txBody>
          <a:bodyPr wrap="none" rtlCol="0">
            <a:spAutoFit/>
          </a:bodyPr>
          <a:lstStyle/>
          <a:p>
            <a:r>
              <a:rPr lang="en-US" sz="1200" dirty="0"/>
              <a:t>*Provided by the Iowa League of Cities</a:t>
            </a:r>
          </a:p>
        </p:txBody>
      </p:sp>
      <p:sp>
        <p:nvSpPr>
          <p:cNvPr id="3" name="Slide Number Placeholder 2">
            <a:extLst>
              <a:ext uri="{FF2B5EF4-FFF2-40B4-BE49-F238E27FC236}">
                <a16:creationId xmlns:a16="http://schemas.microsoft.com/office/drawing/2014/main" id="{D4394DA1-3D59-E2EE-980D-F0913E2B68D1}"/>
              </a:ext>
            </a:extLst>
          </p:cNvPr>
          <p:cNvSpPr>
            <a:spLocks noGrp="1"/>
          </p:cNvSpPr>
          <p:nvPr>
            <p:ph type="sldNum" sz="quarter" idx="12"/>
          </p:nvPr>
        </p:nvSpPr>
        <p:spPr/>
        <p:txBody>
          <a:bodyPr/>
          <a:lstStyle/>
          <a:p>
            <a:fld id="{E41BBBA9-243A-4541-A8DE-2BCFB8E90ADA}" type="slidenum">
              <a:rPr lang="en-US" smtClean="0"/>
              <a:t>11</a:t>
            </a:fld>
            <a:endParaRPr lang="en-US"/>
          </a:p>
        </p:txBody>
      </p:sp>
    </p:spTree>
    <p:extLst>
      <p:ext uri="{BB962C8B-B14F-4D97-AF65-F5344CB8AC3E}">
        <p14:creationId xmlns:p14="http://schemas.microsoft.com/office/powerpoint/2010/main" val="4197077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A6B3-6FF2-4D3C-9D43-85D1A115A5AE}"/>
              </a:ext>
            </a:extLst>
          </p:cNvPr>
          <p:cNvSpPr>
            <a:spLocks noGrp="1"/>
          </p:cNvSpPr>
          <p:nvPr>
            <p:ph type="title"/>
          </p:nvPr>
        </p:nvSpPr>
        <p:spPr>
          <a:xfrm>
            <a:off x="838200" y="365126"/>
            <a:ext cx="10515600" cy="996084"/>
          </a:xfrm>
        </p:spPr>
        <p:txBody>
          <a:bodyPr/>
          <a:lstStyle/>
          <a:p>
            <a:pPr algn="ctr"/>
            <a:r>
              <a:rPr lang="en-US" b="1">
                <a:solidFill>
                  <a:schemeClr val="accent6">
                    <a:lumMod val="50000"/>
                  </a:schemeClr>
                </a:solidFill>
              </a:rPr>
              <a:t>Budget Issues and Challenges</a:t>
            </a:r>
          </a:p>
        </p:txBody>
      </p:sp>
      <p:sp>
        <p:nvSpPr>
          <p:cNvPr id="3" name="Content Placeholder 2">
            <a:extLst>
              <a:ext uri="{FF2B5EF4-FFF2-40B4-BE49-F238E27FC236}">
                <a16:creationId xmlns:a16="http://schemas.microsoft.com/office/drawing/2014/main" id="{563D6278-2757-4E26-9034-20BCFB129EAE}"/>
              </a:ext>
            </a:extLst>
          </p:cNvPr>
          <p:cNvSpPr>
            <a:spLocks noGrp="1"/>
          </p:cNvSpPr>
          <p:nvPr>
            <p:ph idx="1"/>
          </p:nvPr>
        </p:nvSpPr>
        <p:spPr>
          <a:xfrm>
            <a:off x="461913" y="1361210"/>
            <a:ext cx="11349873" cy="5039590"/>
          </a:xfrm>
        </p:spPr>
        <p:txBody>
          <a:bodyPr>
            <a:normAutofit fontScale="77500" lnSpcReduction="20000"/>
          </a:bodyPr>
          <a:lstStyle/>
          <a:p>
            <a:r>
              <a:rPr lang="en-US" sz="3300" dirty="0"/>
              <a:t>CPI</a:t>
            </a:r>
          </a:p>
          <a:p>
            <a:pPr lvl="1"/>
            <a:r>
              <a:rPr lang="en-US" sz="3300" dirty="0"/>
              <a:t>US CPI September 2022 8.2%, September 2023 3.7%</a:t>
            </a:r>
          </a:p>
          <a:p>
            <a:pPr lvl="1"/>
            <a:r>
              <a:rPr lang="en-US" sz="3300" dirty="0"/>
              <a:t>Midwest CPI September 2022 8.1%, September 2023 3.2%</a:t>
            </a:r>
          </a:p>
          <a:p>
            <a:pPr lvl="1"/>
            <a:r>
              <a:rPr lang="en-US" sz="3300" dirty="0"/>
              <a:t>Municipal Cost Index September 2022 9.14%, September 2023 1.42%</a:t>
            </a:r>
          </a:p>
          <a:p>
            <a:r>
              <a:rPr lang="en-US" sz="3300" dirty="0"/>
              <a:t>Rollback</a:t>
            </a:r>
          </a:p>
          <a:p>
            <a:pPr lvl="1"/>
            <a:r>
              <a:rPr lang="en-US" sz="3300" dirty="0"/>
              <a:t>2022	Residential 	56.4094%</a:t>
            </a:r>
          </a:p>
          <a:p>
            <a:pPr lvl="1"/>
            <a:r>
              <a:rPr lang="en-US" sz="3300" dirty="0"/>
              <a:t>2023	Residential 	54.1302%</a:t>
            </a:r>
          </a:p>
          <a:p>
            <a:pPr lvl="1"/>
            <a:r>
              <a:rPr lang="en-US" sz="3300" dirty="0"/>
              <a:t>2024	Residential	54.6501%</a:t>
            </a:r>
          </a:p>
          <a:p>
            <a:pPr lvl="1"/>
            <a:r>
              <a:rPr lang="en-US" sz="3300" dirty="0">
                <a:solidFill>
                  <a:srgbClr val="FF0000"/>
                </a:solidFill>
              </a:rPr>
              <a:t>2025	Residential	46.3428% (8.3073% reduction)</a:t>
            </a:r>
          </a:p>
          <a:p>
            <a:pPr lvl="1"/>
            <a:r>
              <a:rPr lang="en-US" sz="3300" dirty="0"/>
              <a:t>2022 	Multi-Res	67.50%</a:t>
            </a:r>
          </a:p>
          <a:p>
            <a:pPr lvl="1"/>
            <a:r>
              <a:rPr lang="en-US" sz="3300" dirty="0"/>
              <a:t>2023	Multi-Res	63.75% (2024 Same as residential)</a:t>
            </a:r>
          </a:p>
          <a:p>
            <a:pPr lvl="1"/>
            <a:r>
              <a:rPr lang="en-US" sz="3300" dirty="0"/>
              <a:t>2024	Multi-Res	54.6501% (Class eliminated, now using residential rate)</a:t>
            </a:r>
          </a:p>
          <a:p>
            <a:pPr lvl="1"/>
            <a:r>
              <a:rPr lang="en-US" sz="3300" dirty="0">
                <a:solidFill>
                  <a:srgbClr val="FF0000"/>
                </a:solidFill>
              </a:rPr>
              <a:t>2025	Multi-Res	46.3428% (8.3073% reduction)</a:t>
            </a:r>
          </a:p>
          <a:p>
            <a:pPr lvl="1"/>
            <a:endParaRPr lang="en-US" sz="3300"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FB1D3056-6BDF-E876-CFD0-DEAD5F263627}"/>
              </a:ext>
            </a:extLst>
          </p:cNvPr>
          <p:cNvSpPr>
            <a:spLocks noGrp="1"/>
          </p:cNvSpPr>
          <p:nvPr>
            <p:ph type="sldNum" sz="quarter" idx="12"/>
          </p:nvPr>
        </p:nvSpPr>
        <p:spPr/>
        <p:txBody>
          <a:bodyPr/>
          <a:lstStyle/>
          <a:p>
            <a:fld id="{E41BBBA9-243A-4541-A8DE-2BCFB8E90ADA}" type="slidenum">
              <a:rPr lang="en-US" smtClean="0"/>
              <a:t>12</a:t>
            </a:fld>
            <a:endParaRPr lang="en-US"/>
          </a:p>
        </p:txBody>
      </p:sp>
    </p:spTree>
    <p:extLst>
      <p:ext uri="{BB962C8B-B14F-4D97-AF65-F5344CB8AC3E}">
        <p14:creationId xmlns:p14="http://schemas.microsoft.com/office/powerpoint/2010/main" val="283891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A6B3-6FF2-4D3C-9D43-85D1A115A5AE}"/>
              </a:ext>
            </a:extLst>
          </p:cNvPr>
          <p:cNvSpPr>
            <a:spLocks noGrp="1"/>
          </p:cNvSpPr>
          <p:nvPr>
            <p:ph type="title"/>
          </p:nvPr>
        </p:nvSpPr>
        <p:spPr>
          <a:xfrm>
            <a:off x="838200" y="365125"/>
            <a:ext cx="10515600" cy="1048039"/>
          </a:xfrm>
        </p:spPr>
        <p:txBody>
          <a:bodyPr/>
          <a:lstStyle/>
          <a:p>
            <a:pPr algn="ctr"/>
            <a:r>
              <a:rPr lang="en-US" b="1">
                <a:solidFill>
                  <a:schemeClr val="accent6">
                    <a:lumMod val="50000"/>
                  </a:schemeClr>
                </a:solidFill>
              </a:rPr>
              <a:t>Budget Issues and Challenges</a:t>
            </a:r>
          </a:p>
        </p:txBody>
      </p:sp>
      <p:sp>
        <p:nvSpPr>
          <p:cNvPr id="3" name="Content Placeholder 2">
            <a:extLst>
              <a:ext uri="{FF2B5EF4-FFF2-40B4-BE49-F238E27FC236}">
                <a16:creationId xmlns:a16="http://schemas.microsoft.com/office/drawing/2014/main" id="{563D6278-2757-4E26-9034-20BCFB129EAE}"/>
              </a:ext>
            </a:extLst>
          </p:cNvPr>
          <p:cNvSpPr>
            <a:spLocks noGrp="1"/>
          </p:cNvSpPr>
          <p:nvPr>
            <p:ph idx="1"/>
          </p:nvPr>
        </p:nvSpPr>
        <p:spPr>
          <a:xfrm>
            <a:off x="838200" y="1498862"/>
            <a:ext cx="10515600" cy="4678101"/>
          </a:xfrm>
        </p:spPr>
        <p:txBody>
          <a:bodyPr>
            <a:normAutofit/>
          </a:bodyPr>
          <a:lstStyle/>
          <a:p>
            <a:r>
              <a:rPr lang="en-US" dirty="0"/>
              <a:t>The residential rollback rate has seen a </a:t>
            </a:r>
            <a:r>
              <a:rPr lang="en-US" i="1" u="sng" dirty="0">
                <a:solidFill>
                  <a:srgbClr val="FF0000"/>
                </a:solidFill>
              </a:rPr>
              <a:t>dramatic decrease</a:t>
            </a:r>
            <a:r>
              <a:rPr lang="en-US" i="1" dirty="0"/>
              <a:t> </a:t>
            </a:r>
            <a:r>
              <a:rPr lang="en-US" dirty="0"/>
              <a:t>for the coming fiscal year </a:t>
            </a:r>
            <a:r>
              <a:rPr lang="en-US" dirty="0">
                <a:solidFill>
                  <a:srgbClr val="FF0000"/>
                </a:solidFill>
              </a:rPr>
              <a:t>8.3%!</a:t>
            </a:r>
          </a:p>
          <a:p>
            <a:r>
              <a:rPr lang="en-US" dirty="0"/>
              <a:t>Elimination of Multi-Res Property Class in FY 23/24</a:t>
            </a:r>
          </a:p>
          <a:p>
            <a:r>
              <a:rPr lang="en-US" dirty="0"/>
              <a:t>Business Property Tax Credit FY 23/24</a:t>
            </a:r>
          </a:p>
          <a:p>
            <a:r>
              <a:rPr lang="en-US" dirty="0"/>
              <a:t>Reduction in Backfill </a:t>
            </a:r>
          </a:p>
          <a:p>
            <a:r>
              <a:rPr lang="en-US" dirty="0"/>
              <a:t>CPI or Cost of Living (and other indexes)</a:t>
            </a:r>
          </a:p>
          <a:p>
            <a:r>
              <a:rPr lang="en-US" dirty="0"/>
              <a:t>Balancing our CIP needs and timing</a:t>
            </a:r>
          </a:p>
          <a:p>
            <a:pPr marL="457200" lvl="1" indent="0">
              <a:buNone/>
            </a:pPr>
            <a:endParaRPr lang="en-US" dirty="0"/>
          </a:p>
        </p:txBody>
      </p:sp>
      <p:sp>
        <p:nvSpPr>
          <p:cNvPr id="4" name="Slide Number Placeholder 3">
            <a:extLst>
              <a:ext uri="{FF2B5EF4-FFF2-40B4-BE49-F238E27FC236}">
                <a16:creationId xmlns:a16="http://schemas.microsoft.com/office/drawing/2014/main" id="{2F75FB13-6938-4939-1ED5-FB395056A8C8}"/>
              </a:ext>
            </a:extLst>
          </p:cNvPr>
          <p:cNvSpPr>
            <a:spLocks noGrp="1"/>
          </p:cNvSpPr>
          <p:nvPr>
            <p:ph type="sldNum" sz="quarter" idx="12"/>
          </p:nvPr>
        </p:nvSpPr>
        <p:spPr/>
        <p:txBody>
          <a:bodyPr/>
          <a:lstStyle/>
          <a:p>
            <a:fld id="{E41BBBA9-243A-4541-A8DE-2BCFB8E90ADA}" type="slidenum">
              <a:rPr lang="en-US" smtClean="0"/>
              <a:t>13</a:t>
            </a:fld>
            <a:endParaRPr lang="en-US"/>
          </a:p>
        </p:txBody>
      </p:sp>
    </p:spTree>
    <p:extLst>
      <p:ext uri="{BB962C8B-B14F-4D97-AF65-F5344CB8AC3E}">
        <p14:creationId xmlns:p14="http://schemas.microsoft.com/office/powerpoint/2010/main" val="3086922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F2AE-2704-E241-8C7F-02B9FBA484E3}"/>
              </a:ext>
            </a:extLst>
          </p:cNvPr>
          <p:cNvSpPr>
            <a:spLocks noGrp="1"/>
          </p:cNvSpPr>
          <p:nvPr>
            <p:ph type="title"/>
          </p:nvPr>
        </p:nvSpPr>
        <p:spPr>
          <a:xfrm>
            <a:off x="838200" y="365126"/>
            <a:ext cx="10515600" cy="642792"/>
          </a:xfrm>
        </p:spPr>
        <p:txBody>
          <a:bodyPr>
            <a:noAutofit/>
          </a:bodyPr>
          <a:lstStyle/>
          <a:p>
            <a:pPr algn="ctr"/>
            <a:r>
              <a:rPr lang="en-US" b="1">
                <a:solidFill>
                  <a:schemeClr val="accent6">
                    <a:lumMod val="50000"/>
                  </a:schemeClr>
                </a:solidFill>
              </a:rPr>
              <a:t>Key Items</a:t>
            </a:r>
            <a:endParaRPr lang="en-US">
              <a:solidFill>
                <a:schemeClr val="accent6">
                  <a:lumMod val="50000"/>
                </a:schemeClr>
              </a:solidFill>
            </a:endParaRPr>
          </a:p>
        </p:txBody>
      </p:sp>
      <p:sp>
        <p:nvSpPr>
          <p:cNvPr id="3" name="Content Placeholder 2">
            <a:extLst>
              <a:ext uri="{FF2B5EF4-FFF2-40B4-BE49-F238E27FC236}">
                <a16:creationId xmlns:a16="http://schemas.microsoft.com/office/drawing/2014/main" id="{5011C50D-B417-9C47-A523-6847567EDDF7}"/>
              </a:ext>
            </a:extLst>
          </p:cNvPr>
          <p:cNvSpPr>
            <a:spLocks noGrp="1"/>
          </p:cNvSpPr>
          <p:nvPr>
            <p:ph idx="1"/>
          </p:nvPr>
        </p:nvSpPr>
        <p:spPr>
          <a:xfrm>
            <a:off x="838200" y="1091045"/>
            <a:ext cx="10515600" cy="5320147"/>
          </a:xfrm>
        </p:spPr>
        <p:txBody>
          <a:bodyPr>
            <a:noAutofit/>
          </a:bodyPr>
          <a:lstStyle/>
          <a:p>
            <a:r>
              <a:rPr lang="en-US" sz="2400" dirty="0"/>
              <a:t>Capital Equipment 5-year Outlook and CIP provided.</a:t>
            </a:r>
            <a:endParaRPr lang="en-US" sz="2400" dirty="0">
              <a:highlight>
                <a:srgbClr val="FFFF00"/>
              </a:highlight>
            </a:endParaRPr>
          </a:p>
          <a:p>
            <a:r>
              <a:rPr lang="en-US" sz="2400" dirty="0"/>
              <a:t>The IT budget includes all computers others than squad cars.</a:t>
            </a:r>
          </a:p>
          <a:p>
            <a:r>
              <a:rPr lang="en-US" sz="2400" dirty="0"/>
              <a:t>Transfers were modified based on capital equipment and project needs.</a:t>
            </a:r>
          </a:p>
          <a:p>
            <a:r>
              <a:rPr lang="en-US" sz="2400" dirty="0"/>
              <a:t>The budget includes a 4% cost of living increase per contract for Public Works Employees, Police Officers and Non-Union Employees.</a:t>
            </a:r>
          </a:p>
          <a:p>
            <a:r>
              <a:rPr lang="en-US" sz="2400" dirty="0"/>
              <a:t>TIF Admin fees have been included as a transfer to support the general fund.</a:t>
            </a:r>
          </a:p>
          <a:p>
            <a:r>
              <a:rPr lang="en-US" sz="2400" dirty="0"/>
              <a:t>Wages for the city administrator, city clerk, finance staff, and IT are broken out 25% each in the general fund, water, sewer, and streets (plus TIF admin fee)</a:t>
            </a:r>
          </a:p>
          <a:p>
            <a:r>
              <a:rPr lang="en-US" sz="2400" dirty="0"/>
              <a:t>Health insurance is budgeted at a 4% increase; however, we need to consider setting aside additional funds for the medical self-insurance fund which was not been addressed when the City switched programs.</a:t>
            </a:r>
          </a:p>
          <a:p>
            <a:r>
              <a:rPr lang="en-US" sz="2400" dirty="0"/>
              <a:t>Property/Liability Insurance increased by 10.5%.  We hope to see a reduction in work comp rates to offset this increase or explore new carriers (July 1 Start date).</a:t>
            </a:r>
          </a:p>
        </p:txBody>
      </p:sp>
      <p:sp>
        <p:nvSpPr>
          <p:cNvPr id="4" name="Slide Number Placeholder 3">
            <a:extLst>
              <a:ext uri="{FF2B5EF4-FFF2-40B4-BE49-F238E27FC236}">
                <a16:creationId xmlns:a16="http://schemas.microsoft.com/office/drawing/2014/main" id="{3A3F3466-680D-CE6F-D9E3-7E9FB250B16A}"/>
              </a:ext>
            </a:extLst>
          </p:cNvPr>
          <p:cNvSpPr>
            <a:spLocks noGrp="1"/>
          </p:cNvSpPr>
          <p:nvPr>
            <p:ph type="sldNum" sz="quarter" idx="12"/>
          </p:nvPr>
        </p:nvSpPr>
        <p:spPr/>
        <p:txBody>
          <a:bodyPr/>
          <a:lstStyle/>
          <a:p>
            <a:fld id="{E41BBBA9-243A-4541-A8DE-2BCFB8E90ADA}" type="slidenum">
              <a:rPr lang="en-US" smtClean="0"/>
              <a:t>14</a:t>
            </a:fld>
            <a:endParaRPr lang="en-US"/>
          </a:p>
        </p:txBody>
      </p:sp>
    </p:spTree>
    <p:extLst>
      <p:ext uri="{BB962C8B-B14F-4D97-AF65-F5344CB8AC3E}">
        <p14:creationId xmlns:p14="http://schemas.microsoft.com/office/powerpoint/2010/main" val="297535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F2AE-2704-E241-8C7F-02B9FBA484E3}"/>
              </a:ext>
            </a:extLst>
          </p:cNvPr>
          <p:cNvSpPr>
            <a:spLocks noGrp="1"/>
          </p:cNvSpPr>
          <p:nvPr>
            <p:ph type="title"/>
          </p:nvPr>
        </p:nvSpPr>
        <p:spPr>
          <a:xfrm>
            <a:off x="838200" y="365126"/>
            <a:ext cx="10515600" cy="642792"/>
          </a:xfrm>
        </p:spPr>
        <p:txBody>
          <a:bodyPr>
            <a:noAutofit/>
          </a:bodyPr>
          <a:lstStyle/>
          <a:p>
            <a:pPr algn="ctr"/>
            <a:r>
              <a:rPr lang="en-US" b="1">
                <a:solidFill>
                  <a:schemeClr val="accent6">
                    <a:lumMod val="50000"/>
                  </a:schemeClr>
                </a:solidFill>
              </a:rPr>
              <a:t>Rate Adjustments</a:t>
            </a:r>
            <a:endParaRPr lang="en-US">
              <a:solidFill>
                <a:schemeClr val="accent6">
                  <a:lumMod val="50000"/>
                </a:schemeClr>
              </a:solidFill>
            </a:endParaRPr>
          </a:p>
        </p:txBody>
      </p:sp>
      <p:sp>
        <p:nvSpPr>
          <p:cNvPr id="3" name="Content Placeholder 2">
            <a:extLst>
              <a:ext uri="{FF2B5EF4-FFF2-40B4-BE49-F238E27FC236}">
                <a16:creationId xmlns:a16="http://schemas.microsoft.com/office/drawing/2014/main" id="{5011C50D-B417-9C47-A523-6847567EDDF7}"/>
              </a:ext>
            </a:extLst>
          </p:cNvPr>
          <p:cNvSpPr>
            <a:spLocks noGrp="1"/>
          </p:cNvSpPr>
          <p:nvPr>
            <p:ph idx="1"/>
          </p:nvPr>
        </p:nvSpPr>
        <p:spPr>
          <a:xfrm>
            <a:off x="584200" y="1007918"/>
            <a:ext cx="11023600" cy="5612245"/>
          </a:xfrm>
        </p:spPr>
        <p:txBody>
          <a:bodyPr>
            <a:noAutofit/>
          </a:bodyPr>
          <a:lstStyle/>
          <a:p>
            <a:r>
              <a:rPr lang="en-US" sz="2400" dirty="0"/>
              <a:t>Pool admissions:  $3 ages 0-3, $6 ages 3 plus, individual season pass $150, coupon books $54, Private Pool Parties $400, and swim lessons have been added at $60.00 for 8 lessons</a:t>
            </a:r>
          </a:p>
          <a:p>
            <a:r>
              <a:rPr lang="en-US" sz="2400" dirty="0"/>
              <a:t>Garbage Rates had been adjusted in prior FY to meet contract costs ($13.45 to $14.85). No change.</a:t>
            </a:r>
          </a:p>
          <a:p>
            <a:r>
              <a:rPr lang="en-US" sz="2400" dirty="0"/>
              <a:t>Recycling rates have been adjusted to reflect the increase in costs ($4.25 to $4.35)</a:t>
            </a:r>
          </a:p>
          <a:p>
            <a:r>
              <a:rPr lang="en-US" sz="2400" dirty="0"/>
              <a:t>Water Rates:  FY 23/24 to FY 24/25 – No rate increase</a:t>
            </a:r>
          </a:p>
          <a:p>
            <a:r>
              <a:rPr lang="en-US" sz="2400" dirty="0"/>
              <a:t>Sewer Rates:  FY 23/24 = $11.91, FY 24/25 $12.15, (This rate increase generates $29,622.33). Reminder:  Sewer rates were adopted in 2023 for FY 23/24 and FY 24/25</a:t>
            </a:r>
            <a:endParaRPr lang="en-US" sz="2400" u="sng" dirty="0"/>
          </a:p>
          <a:p>
            <a:pPr marL="0" indent="0">
              <a:buNone/>
            </a:pPr>
            <a:r>
              <a:rPr lang="en-US" sz="2400" b="1" i="1" u="sng" dirty="0"/>
              <a:t>DISCUSSION TOPIC:</a:t>
            </a:r>
            <a:r>
              <a:rPr lang="en-US" sz="2400" b="1" i="1" dirty="0"/>
              <a:t>  </a:t>
            </a:r>
            <a:r>
              <a:rPr lang="en-US" sz="2400" dirty="0"/>
              <a:t>Going forward Speer Financial recommends a 2% annual rate increases every other year starting in FY 2024/25 for water and sewer to maintain sufficient revenues versus expenditures and to meet SRF requirements. </a:t>
            </a:r>
          </a:p>
          <a:p>
            <a:r>
              <a:rPr lang="en-US" sz="2400" dirty="0"/>
              <a:t>Start with sewer in FY 2024/25 (Reminder – look at fund balances as well)?</a:t>
            </a:r>
          </a:p>
          <a:p>
            <a:r>
              <a:rPr lang="en-US" sz="2400" dirty="0"/>
              <a:t>A 2% water rate increase would generate $34,075.53.</a:t>
            </a:r>
            <a:endParaRPr lang="en-US" sz="2400" dirty="0">
              <a:highlight>
                <a:srgbClr val="FF0000"/>
              </a:highlight>
            </a:endParaRPr>
          </a:p>
        </p:txBody>
      </p:sp>
      <p:sp>
        <p:nvSpPr>
          <p:cNvPr id="4" name="Slide Number Placeholder 3">
            <a:extLst>
              <a:ext uri="{FF2B5EF4-FFF2-40B4-BE49-F238E27FC236}">
                <a16:creationId xmlns:a16="http://schemas.microsoft.com/office/drawing/2014/main" id="{AF65C28F-597B-E80F-3C86-9A85BFB5F592}"/>
              </a:ext>
            </a:extLst>
          </p:cNvPr>
          <p:cNvSpPr>
            <a:spLocks noGrp="1"/>
          </p:cNvSpPr>
          <p:nvPr>
            <p:ph type="sldNum" sz="quarter" idx="12"/>
          </p:nvPr>
        </p:nvSpPr>
        <p:spPr/>
        <p:txBody>
          <a:bodyPr/>
          <a:lstStyle/>
          <a:p>
            <a:fld id="{E41BBBA9-243A-4541-A8DE-2BCFB8E90ADA}" type="slidenum">
              <a:rPr lang="en-US" smtClean="0"/>
              <a:t>15</a:t>
            </a:fld>
            <a:endParaRPr lang="en-US"/>
          </a:p>
        </p:txBody>
      </p:sp>
    </p:spTree>
    <p:extLst>
      <p:ext uri="{BB962C8B-B14F-4D97-AF65-F5344CB8AC3E}">
        <p14:creationId xmlns:p14="http://schemas.microsoft.com/office/powerpoint/2010/main" val="183241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8257-54E1-4B97-A125-92E68FEF7D22}"/>
              </a:ext>
            </a:extLst>
          </p:cNvPr>
          <p:cNvSpPr>
            <a:spLocks noGrp="1"/>
          </p:cNvSpPr>
          <p:nvPr>
            <p:ph type="title"/>
          </p:nvPr>
        </p:nvSpPr>
        <p:spPr>
          <a:xfrm>
            <a:off x="838200" y="242147"/>
            <a:ext cx="10515600" cy="859289"/>
          </a:xfrm>
        </p:spPr>
        <p:txBody>
          <a:bodyPr/>
          <a:lstStyle/>
          <a:p>
            <a:pPr algn="ctr"/>
            <a:r>
              <a:rPr lang="en-US" b="1" dirty="0">
                <a:solidFill>
                  <a:schemeClr val="accent6">
                    <a:lumMod val="50000"/>
                  </a:schemeClr>
                </a:solidFill>
              </a:rPr>
              <a:t>Property Taxes - Examples</a:t>
            </a:r>
          </a:p>
        </p:txBody>
      </p:sp>
      <p:sp>
        <p:nvSpPr>
          <p:cNvPr id="3" name="Content Placeholder 2">
            <a:extLst>
              <a:ext uri="{FF2B5EF4-FFF2-40B4-BE49-F238E27FC236}">
                <a16:creationId xmlns:a16="http://schemas.microsoft.com/office/drawing/2014/main" id="{BB0FD16A-D186-4C9B-9E79-6ABF14AA2083}"/>
              </a:ext>
            </a:extLst>
          </p:cNvPr>
          <p:cNvSpPr>
            <a:spLocks noGrp="1"/>
          </p:cNvSpPr>
          <p:nvPr>
            <p:ph idx="1"/>
          </p:nvPr>
        </p:nvSpPr>
        <p:spPr>
          <a:xfrm>
            <a:off x="126125" y="1101436"/>
            <a:ext cx="11971282" cy="5620039"/>
          </a:xfrm>
        </p:spPr>
        <p:txBody>
          <a:bodyPr>
            <a:normAutofit fontScale="25000" lnSpcReduction="20000"/>
          </a:bodyPr>
          <a:lstStyle/>
          <a:p>
            <a:r>
              <a:rPr lang="en-US" sz="6400" b="1" dirty="0"/>
              <a:t>$100,000 Home</a:t>
            </a:r>
          </a:p>
          <a:p>
            <a:pPr lvl="1"/>
            <a:r>
              <a:rPr lang="en-US" sz="6400" dirty="0"/>
              <a:t>2021/22 @ 9.65 rate and 56.4094% rollback = </a:t>
            </a:r>
            <a:r>
              <a:rPr lang="en-US" sz="6400" b="1" dirty="0">
                <a:solidFill>
                  <a:srgbClr val="0070C0"/>
                </a:solidFill>
              </a:rPr>
              <a:t>$544.35 in taxes</a:t>
            </a:r>
          </a:p>
          <a:p>
            <a:pPr lvl="1"/>
            <a:r>
              <a:rPr lang="en-US" sz="6400" dirty="0"/>
              <a:t>2022/23 @ 10.00 rate and 54.1302% rollback = </a:t>
            </a:r>
            <a:r>
              <a:rPr lang="en-US" sz="6400" b="1" dirty="0">
                <a:solidFill>
                  <a:srgbClr val="0070C0"/>
                </a:solidFill>
              </a:rPr>
              <a:t>$541.30 in taxes</a:t>
            </a:r>
          </a:p>
          <a:p>
            <a:pPr lvl="1"/>
            <a:r>
              <a:rPr lang="en-US" sz="6400" dirty="0"/>
              <a:t>2023/24 @ 10.00 rate and 54.6501% rollback = </a:t>
            </a:r>
            <a:r>
              <a:rPr lang="en-US" sz="6400" b="1" dirty="0">
                <a:solidFill>
                  <a:srgbClr val="00B050"/>
                </a:solidFill>
              </a:rPr>
              <a:t>$546.50 in taxes</a:t>
            </a:r>
          </a:p>
          <a:p>
            <a:pPr lvl="1"/>
            <a:r>
              <a:rPr lang="en-US" sz="6400" dirty="0"/>
              <a:t>2024/25 @ 10.10 rate and 46.3428% rollback = </a:t>
            </a:r>
            <a:r>
              <a:rPr lang="en-US" sz="6400" b="1" dirty="0">
                <a:solidFill>
                  <a:srgbClr val="FF0000"/>
                </a:solidFill>
              </a:rPr>
              <a:t>$468.06 in taxes</a:t>
            </a:r>
          </a:p>
          <a:p>
            <a:r>
              <a:rPr lang="en-US" sz="6400" b="1" dirty="0"/>
              <a:t>$200,000 Home</a:t>
            </a:r>
          </a:p>
          <a:p>
            <a:pPr lvl="1"/>
            <a:r>
              <a:rPr lang="en-US" sz="6400" dirty="0"/>
              <a:t>2021/22 @ 9.65 rate and 56.4094% rollback = </a:t>
            </a:r>
            <a:r>
              <a:rPr lang="en-US" sz="6400" b="1" dirty="0">
                <a:solidFill>
                  <a:srgbClr val="0070C0"/>
                </a:solidFill>
              </a:rPr>
              <a:t>$1088.70 in taxes</a:t>
            </a:r>
          </a:p>
          <a:p>
            <a:pPr lvl="1"/>
            <a:r>
              <a:rPr lang="en-US" sz="6400" dirty="0"/>
              <a:t>2022/23 @ 10.00 rate and 54.1302% rollback = </a:t>
            </a:r>
            <a:r>
              <a:rPr lang="en-US" sz="6400" b="1" dirty="0">
                <a:solidFill>
                  <a:srgbClr val="0070C0"/>
                </a:solidFill>
              </a:rPr>
              <a:t>$1082.60 in taxes</a:t>
            </a:r>
          </a:p>
          <a:p>
            <a:pPr lvl="1"/>
            <a:r>
              <a:rPr lang="en-US" sz="6400" dirty="0"/>
              <a:t>2023/24 @ 10.00 rate and 54.6501% rollback = </a:t>
            </a:r>
            <a:r>
              <a:rPr lang="en-US" sz="6400" b="1" dirty="0">
                <a:solidFill>
                  <a:srgbClr val="00B050"/>
                </a:solidFill>
              </a:rPr>
              <a:t>$1093.00 in taxes</a:t>
            </a:r>
          </a:p>
          <a:p>
            <a:pPr lvl="1"/>
            <a:r>
              <a:rPr lang="en-US" sz="6400" dirty="0"/>
              <a:t>2024/25 @ 10.10 rate and 46.3428% rollback = </a:t>
            </a:r>
            <a:r>
              <a:rPr lang="en-US" sz="6400" b="1" dirty="0">
                <a:solidFill>
                  <a:srgbClr val="FF0000"/>
                </a:solidFill>
              </a:rPr>
              <a:t>$936.12 in taxes</a:t>
            </a:r>
          </a:p>
          <a:p>
            <a:r>
              <a:rPr lang="en-US" sz="6400" b="1" dirty="0"/>
              <a:t>$100,000 Commercial</a:t>
            </a:r>
          </a:p>
          <a:p>
            <a:pPr lvl="1"/>
            <a:r>
              <a:rPr lang="en-US" sz="6400" dirty="0"/>
              <a:t>2021/22 @ 9.65 rate and 90% rollback =  </a:t>
            </a:r>
            <a:r>
              <a:rPr lang="en-US" sz="6400" b="1" dirty="0">
                <a:solidFill>
                  <a:srgbClr val="0070C0"/>
                </a:solidFill>
              </a:rPr>
              <a:t>$868.50 in taxes</a:t>
            </a:r>
          </a:p>
          <a:p>
            <a:pPr lvl="1"/>
            <a:r>
              <a:rPr lang="en-US" sz="6400" dirty="0"/>
              <a:t>2022/23 @ 10.00 rate and 90% rollback = </a:t>
            </a:r>
            <a:r>
              <a:rPr lang="en-US" sz="6400" b="1" dirty="0">
                <a:solidFill>
                  <a:srgbClr val="0070C0"/>
                </a:solidFill>
              </a:rPr>
              <a:t>$900 in taxes</a:t>
            </a:r>
          </a:p>
          <a:p>
            <a:pPr lvl="1"/>
            <a:r>
              <a:rPr lang="en-US" sz="6400" dirty="0"/>
              <a:t>2023/24 @ 10.00 rate and 54.6501% rollback on first $150,000, 90% remainder = </a:t>
            </a:r>
            <a:r>
              <a:rPr lang="en-US" sz="6400" b="1" dirty="0">
                <a:solidFill>
                  <a:srgbClr val="00B050"/>
                </a:solidFill>
              </a:rPr>
              <a:t>$564.92 in taxes</a:t>
            </a:r>
          </a:p>
          <a:p>
            <a:pPr lvl="1"/>
            <a:r>
              <a:rPr lang="en-US" sz="6400" dirty="0"/>
              <a:t>2024/25 @ 10.10 rate and 46.3428% rollback on first $150,000, 90% remainder = </a:t>
            </a:r>
            <a:r>
              <a:rPr lang="en-US" sz="6400" b="1" dirty="0">
                <a:solidFill>
                  <a:srgbClr val="FF0000"/>
                </a:solidFill>
              </a:rPr>
              <a:t>$468.06 in taxes</a:t>
            </a:r>
            <a:endParaRPr lang="en-US" sz="6400" b="1" dirty="0"/>
          </a:p>
          <a:p>
            <a:r>
              <a:rPr lang="en-US" sz="6400" b="1" dirty="0"/>
              <a:t>$200,000 Commercial</a:t>
            </a:r>
          </a:p>
          <a:p>
            <a:pPr lvl="1"/>
            <a:r>
              <a:rPr lang="en-US" sz="6400" dirty="0"/>
              <a:t>2021/22 @ 9.65 rate and 90% rollback = </a:t>
            </a:r>
            <a:r>
              <a:rPr lang="en-US" sz="6400" b="1" dirty="0">
                <a:solidFill>
                  <a:srgbClr val="0070C0"/>
                </a:solidFill>
              </a:rPr>
              <a:t>$1737 in taxes</a:t>
            </a:r>
          </a:p>
          <a:p>
            <a:pPr lvl="1"/>
            <a:r>
              <a:rPr lang="en-US" sz="6400" dirty="0"/>
              <a:t>2022/23 @ 10.00 rate and 90% rollback = </a:t>
            </a:r>
            <a:r>
              <a:rPr lang="en-US" sz="6400" b="1" dirty="0">
                <a:solidFill>
                  <a:srgbClr val="0070C0"/>
                </a:solidFill>
              </a:rPr>
              <a:t>$1800  in taxes</a:t>
            </a:r>
          </a:p>
          <a:p>
            <a:pPr lvl="1"/>
            <a:r>
              <a:rPr lang="en-US" sz="6400" dirty="0"/>
              <a:t>2023/24 @ 10.00 rate and 54.6501% rollback on first $150,000, 90% remainder = </a:t>
            </a:r>
            <a:r>
              <a:rPr lang="en-US" sz="6400" b="1" dirty="0">
                <a:solidFill>
                  <a:srgbClr val="00B050"/>
                </a:solidFill>
              </a:rPr>
              <a:t>$1,269.75 in taxes</a:t>
            </a:r>
          </a:p>
          <a:p>
            <a:pPr lvl="1"/>
            <a:r>
              <a:rPr lang="en-US" sz="6400" dirty="0"/>
              <a:t>2024/25 @ 10.10 rate and 46.3428% rollback on first $150,000, 90% remainder = </a:t>
            </a:r>
            <a:r>
              <a:rPr lang="en-US" sz="6400" b="1" dirty="0">
                <a:solidFill>
                  <a:srgbClr val="FF0000"/>
                </a:solidFill>
              </a:rPr>
              <a:t>$1,156.59 in taxes</a:t>
            </a:r>
            <a:endParaRPr lang="en-US" sz="6400" dirty="0">
              <a:highlight>
                <a:srgbClr val="FFFF00"/>
              </a:highlight>
            </a:endParaRPr>
          </a:p>
          <a:p>
            <a:pPr lvl="1"/>
            <a:endParaRPr lang="en-US" dirty="0">
              <a:highlight>
                <a:srgbClr val="FFFF00"/>
              </a:highlight>
            </a:endParaRPr>
          </a:p>
          <a:p>
            <a:pPr marL="0" indent="0" algn="ctr">
              <a:buNone/>
            </a:pPr>
            <a:r>
              <a:rPr lang="en-US" sz="6400" b="1" dirty="0">
                <a:solidFill>
                  <a:srgbClr val="FF0000"/>
                </a:solidFill>
              </a:rPr>
              <a:t>This is a significant reduction in property taxes over the past four years!</a:t>
            </a:r>
          </a:p>
          <a:p>
            <a:pPr marL="0" indent="0">
              <a:buNone/>
            </a:pPr>
            <a:r>
              <a:rPr lang="en-US" sz="4000" dirty="0"/>
              <a:t>*County Auditor automatically adjusts for the new Commercial/Industrial Business Tax Credit, FY 24-25 has a bit of an anomaly with the assessed value changes and equalization order</a:t>
            </a:r>
          </a:p>
          <a:p>
            <a:pPr marL="457200" lvl="1" indent="0">
              <a:buNone/>
            </a:pPr>
            <a:endParaRPr lang="en-US" dirty="0"/>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392ECD9-BADF-5252-4AE0-A17BD894A6AF}"/>
              </a:ext>
            </a:extLst>
          </p:cNvPr>
          <p:cNvSpPr>
            <a:spLocks noGrp="1"/>
          </p:cNvSpPr>
          <p:nvPr>
            <p:ph type="sldNum" sz="quarter" idx="12"/>
          </p:nvPr>
        </p:nvSpPr>
        <p:spPr/>
        <p:txBody>
          <a:bodyPr/>
          <a:lstStyle/>
          <a:p>
            <a:fld id="{E41BBBA9-243A-4541-A8DE-2BCFB8E90ADA}" type="slidenum">
              <a:rPr lang="en-US" smtClean="0"/>
              <a:t>16</a:t>
            </a:fld>
            <a:endParaRPr lang="en-US"/>
          </a:p>
        </p:txBody>
      </p:sp>
    </p:spTree>
    <p:extLst>
      <p:ext uri="{BB962C8B-B14F-4D97-AF65-F5344CB8AC3E}">
        <p14:creationId xmlns:p14="http://schemas.microsoft.com/office/powerpoint/2010/main" val="368362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45CE-7F6C-466D-9671-38C5C4FE58B8}"/>
              </a:ext>
            </a:extLst>
          </p:cNvPr>
          <p:cNvSpPr>
            <a:spLocks noGrp="1"/>
          </p:cNvSpPr>
          <p:nvPr>
            <p:ph type="title"/>
          </p:nvPr>
        </p:nvSpPr>
        <p:spPr>
          <a:xfrm>
            <a:off x="838200" y="365125"/>
            <a:ext cx="10515600" cy="819439"/>
          </a:xfrm>
        </p:spPr>
        <p:txBody>
          <a:bodyPr/>
          <a:lstStyle/>
          <a:p>
            <a:pPr algn="ctr"/>
            <a:r>
              <a:rPr lang="en-US" b="1">
                <a:solidFill>
                  <a:schemeClr val="accent6">
                    <a:lumMod val="50000"/>
                  </a:schemeClr>
                </a:solidFill>
              </a:rPr>
              <a:t>FY 2024-25 Proposed Budget Summary</a:t>
            </a:r>
          </a:p>
        </p:txBody>
      </p:sp>
      <p:sp>
        <p:nvSpPr>
          <p:cNvPr id="3" name="Content Placeholder 2">
            <a:extLst>
              <a:ext uri="{FF2B5EF4-FFF2-40B4-BE49-F238E27FC236}">
                <a16:creationId xmlns:a16="http://schemas.microsoft.com/office/drawing/2014/main" id="{11558324-77F1-4819-A179-FC5C4534A4ED}"/>
              </a:ext>
            </a:extLst>
          </p:cNvPr>
          <p:cNvSpPr>
            <a:spLocks noGrp="1"/>
          </p:cNvSpPr>
          <p:nvPr>
            <p:ph idx="1"/>
          </p:nvPr>
        </p:nvSpPr>
        <p:spPr>
          <a:xfrm>
            <a:off x="399393" y="1361209"/>
            <a:ext cx="11372193" cy="5249798"/>
          </a:xfrm>
        </p:spPr>
        <p:txBody>
          <a:bodyPr>
            <a:normAutofit lnSpcReduction="10000"/>
          </a:bodyPr>
          <a:lstStyle/>
          <a:p>
            <a:r>
              <a:rPr lang="en-US" sz="2600" dirty="0"/>
              <a:t>The proposed 2024/25 budget is a balanced with budgeted revenues exceeding budgeted expenditures (after transfers). </a:t>
            </a:r>
          </a:p>
          <a:p>
            <a:r>
              <a:rPr lang="en-US" sz="2600" dirty="0"/>
              <a:t>Capital Projects: Gear Avenue Trail Phase 2, HMA Crack Filling, Water Main Replacement, and amendments to address any successful grants (Stormwater, Sanitary Sewer, etc.).</a:t>
            </a:r>
          </a:p>
          <a:p>
            <a:r>
              <a:rPr lang="en-US" sz="2600" dirty="0"/>
              <a:t>Capital Projects (Planning Stages):  Stormwater, 24” Sewer Force main, Mt. Pleasant Street, water main annual replacement projects, sewer mains (clay tile replacement), CIP and more…</a:t>
            </a:r>
          </a:p>
          <a:p>
            <a:r>
              <a:rPr lang="en-US" sz="2600" dirty="0"/>
              <a:t>Maintaining existing levels of the services to the community and positioning the City to meet new challenges, and address capital project and equipment needs.  </a:t>
            </a:r>
          </a:p>
          <a:p>
            <a:r>
              <a:rPr lang="en-US" sz="2600" dirty="0"/>
              <a:t>Future challenges could involve potential shortfalls in revenues from limited growth in taxable valuations and the new property tax legislation!</a:t>
            </a:r>
          </a:p>
          <a:p>
            <a:r>
              <a:rPr lang="en-US" sz="2600" dirty="0"/>
              <a:t>Major Discussion Items Included:  Capital Projects, Levy Rate, Water&amp; Sewer Rates and the Franchise Fee.</a:t>
            </a:r>
          </a:p>
          <a:p>
            <a:endParaRPr lang="en-US" dirty="0"/>
          </a:p>
        </p:txBody>
      </p:sp>
      <p:sp>
        <p:nvSpPr>
          <p:cNvPr id="4" name="Slide Number Placeholder 3">
            <a:extLst>
              <a:ext uri="{FF2B5EF4-FFF2-40B4-BE49-F238E27FC236}">
                <a16:creationId xmlns:a16="http://schemas.microsoft.com/office/drawing/2014/main" id="{4B2005C4-A75D-23A1-E077-9D77184E4368}"/>
              </a:ext>
            </a:extLst>
          </p:cNvPr>
          <p:cNvSpPr>
            <a:spLocks noGrp="1"/>
          </p:cNvSpPr>
          <p:nvPr>
            <p:ph type="sldNum" sz="quarter" idx="12"/>
          </p:nvPr>
        </p:nvSpPr>
        <p:spPr/>
        <p:txBody>
          <a:bodyPr/>
          <a:lstStyle/>
          <a:p>
            <a:fld id="{E41BBBA9-243A-4541-A8DE-2BCFB8E90ADA}" type="slidenum">
              <a:rPr lang="en-US" smtClean="0"/>
              <a:t>17</a:t>
            </a:fld>
            <a:endParaRPr lang="en-US"/>
          </a:p>
        </p:txBody>
      </p:sp>
    </p:spTree>
    <p:extLst>
      <p:ext uri="{BB962C8B-B14F-4D97-AF65-F5344CB8AC3E}">
        <p14:creationId xmlns:p14="http://schemas.microsoft.com/office/powerpoint/2010/main" val="400165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6098-BBC2-C384-3569-1EDDE3DA8151}"/>
              </a:ext>
            </a:extLst>
          </p:cNvPr>
          <p:cNvSpPr>
            <a:spLocks noGrp="1"/>
          </p:cNvSpPr>
          <p:nvPr>
            <p:ph type="title"/>
          </p:nvPr>
        </p:nvSpPr>
        <p:spPr/>
        <p:txBody>
          <a:bodyPr/>
          <a:lstStyle/>
          <a:p>
            <a:pPr algn="ctr"/>
            <a:r>
              <a:rPr lang="en-US" b="1" dirty="0">
                <a:solidFill>
                  <a:schemeClr val="accent6"/>
                </a:solidFill>
              </a:rPr>
              <a:t>Supplemental Information</a:t>
            </a:r>
          </a:p>
        </p:txBody>
      </p:sp>
      <p:pic>
        <p:nvPicPr>
          <p:cNvPr id="13" name="Picture 12" descr="A white text with black text&#10;&#10;Description automatically generated">
            <a:extLst>
              <a:ext uri="{FF2B5EF4-FFF2-40B4-BE49-F238E27FC236}">
                <a16:creationId xmlns:a16="http://schemas.microsoft.com/office/drawing/2014/main" id="{080428C1-CD69-160E-4F74-7EB47DD94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79" y="2055417"/>
            <a:ext cx="10786241" cy="3942697"/>
          </a:xfrm>
          <a:prstGeom prst="rect">
            <a:avLst/>
          </a:prstGeom>
        </p:spPr>
      </p:pic>
      <p:sp>
        <p:nvSpPr>
          <p:cNvPr id="16" name="TextBox 15">
            <a:extLst>
              <a:ext uri="{FF2B5EF4-FFF2-40B4-BE49-F238E27FC236}">
                <a16:creationId xmlns:a16="http://schemas.microsoft.com/office/drawing/2014/main" id="{3E545D3D-5DB5-3AFA-9AA5-54D856AE0259}"/>
              </a:ext>
            </a:extLst>
          </p:cNvPr>
          <p:cNvSpPr txBox="1"/>
          <p:nvPr/>
        </p:nvSpPr>
        <p:spPr>
          <a:xfrm>
            <a:off x="702879" y="1466348"/>
            <a:ext cx="1706878" cy="461665"/>
          </a:xfrm>
          <a:prstGeom prst="rect">
            <a:avLst/>
          </a:prstGeom>
          <a:noFill/>
        </p:spPr>
        <p:txBody>
          <a:bodyPr wrap="none" rtlCol="0">
            <a:spAutoFit/>
          </a:bodyPr>
          <a:lstStyle/>
          <a:p>
            <a:r>
              <a:rPr lang="en-US" sz="2400" dirty="0"/>
              <a:t>Water Rates</a:t>
            </a:r>
          </a:p>
        </p:txBody>
      </p:sp>
      <p:sp>
        <p:nvSpPr>
          <p:cNvPr id="3" name="Slide Number Placeholder 2">
            <a:extLst>
              <a:ext uri="{FF2B5EF4-FFF2-40B4-BE49-F238E27FC236}">
                <a16:creationId xmlns:a16="http://schemas.microsoft.com/office/drawing/2014/main" id="{9B38A72F-AF5C-2127-1F91-1F38552DF5EC}"/>
              </a:ext>
            </a:extLst>
          </p:cNvPr>
          <p:cNvSpPr>
            <a:spLocks noGrp="1"/>
          </p:cNvSpPr>
          <p:nvPr>
            <p:ph type="sldNum" sz="quarter" idx="12"/>
          </p:nvPr>
        </p:nvSpPr>
        <p:spPr/>
        <p:txBody>
          <a:bodyPr/>
          <a:lstStyle/>
          <a:p>
            <a:fld id="{E41BBBA9-243A-4541-A8DE-2BCFB8E90ADA}" type="slidenum">
              <a:rPr lang="en-US" smtClean="0"/>
              <a:t>18</a:t>
            </a:fld>
            <a:endParaRPr lang="en-US"/>
          </a:p>
        </p:txBody>
      </p:sp>
    </p:spTree>
    <p:extLst>
      <p:ext uri="{BB962C8B-B14F-4D97-AF65-F5344CB8AC3E}">
        <p14:creationId xmlns:p14="http://schemas.microsoft.com/office/powerpoint/2010/main" val="275829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2A90-8F35-8DC5-3991-D755F988C9D3}"/>
              </a:ext>
            </a:extLst>
          </p:cNvPr>
          <p:cNvSpPr>
            <a:spLocks noGrp="1"/>
          </p:cNvSpPr>
          <p:nvPr>
            <p:ph type="title"/>
          </p:nvPr>
        </p:nvSpPr>
        <p:spPr/>
        <p:txBody>
          <a:bodyPr/>
          <a:lstStyle/>
          <a:p>
            <a:pPr algn="ctr"/>
            <a:r>
              <a:rPr lang="en-US" b="1" dirty="0">
                <a:solidFill>
                  <a:schemeClr val="accent6"/>
                </a:solidFill>
              </a:rPr>
              <a:t>Supplemental Information</a:t>
            </a:r>
          </a:p>
        </p:txBody>
      </p:sp>
      <p:pic>
        <p:nvPicPr>
          <p:cNvPr id="4" name="Content Placeholder 10" descr="A screenshot of a paper&#10;&#10;Description automatically generated">
            <a:extLst>
              <a:ext uri="{FF2B5EF4-FFF2-40B4-BE49-F238E27FC236}">
                <a16:creationId xmlns:a16="http://schemas.microsoft.com/office/drawing/2014/main" id="{73048A33-E1B6-9EC2-58AB-6187E96B0D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510" y="2467342"/>
            <a:ext cx="10862979" cy="3214868"/>
          </a:xfrm>
        </p:spPr>
      </p:pic>
      <p:sp>
        <p:nvSpPr>
          <p:cNvPr id="5" name="TextBox 4">
            <a:extLst>
              <a:ext uri="{FF2B5EF4-FFF2-40B4-BE49-F238E27FC236}">
                <a16:creationId xmlns:a16="http://schemas.microsoft.com/office/drawing/2014/main" id="{4591371C-58C9-B8AF-1628-92B1658DCA5C}"/>
              </a:ext>
            </a:extLst>
          </p:cNvPr>
          <p:cNvSpPr txBox="1"/>
          <p:nvPr/>
        </p:nvSpPr>
        <p:spPr>
          <a:xfrm>
            <a:off x="664510" y="1616738"/>
            <a:ext cx="1709955" cy="461665"/>
          </a:xfrm>
          <a:prstGeom prst="rect">
            <a:avLst/>
          </a:prstGeom>
          <a:noFill/>
        </p:spPr>
        <p:txBody>
          <a:bodyPr wrap="none" rtlCol="0">
            <a:spAutoFit/>
          </a:bodyPr>
          <a:lstStyle/>
          <a:p>
            <a:r>
              <a:rPr lang="en-US" sz="2400" dirty="0"/>
              <a:t>Sewer Rates</a:t>
            </a:r>
          </a:p>
        </p:txBody>
      </p:sp>
      <p:sp>
        <p:nvSpPr>
          <p:cNvPr id="3" name="Slide Number Placeholder 2">
            <a:extLst>
              <a:ext uri="{FF2B5EF4-FFF2-40B4-BE49-F238E27FC236}">
                <a16:creationId xmlns:a16="http://schemas.microsoft.com/office/drawing/2014/main" id="{5192F78A-90AB-CAF2-0221-608B15247579}"/>
              </a:ext>
            </a:extLst>
          </p:cNvPr>
          <p:cNvSpPr>
            <a:spLocks noGrp="1"/>
          </p:cNvSpPr>
          <p:nvPr>
            <p:ph type="sldNum" sz="quarter" idx="12"/>
          </p:nvPr>
        </p:nvSpPr>
        <p:spPr/>
        <p:txBody>
          <a:bodyPr/>
          <a:lstStyle/>
          <a:p>
            <a:fld id="{E41BBBA9-243A-4541-A8DE-2BCFB8E90ADA}" type="slidenum">
              <a:rPr lang="en-US" smtClean="0"/>
              <a:t>19</a:t>
            </a:fld>
            <a:endParaRPr lang="en-US"/>
          </a:p>
        </p:txBody>
      </p:sp>
    </p:spTree>
    <p:extLst>
      <p:ext uri="{BB962C8B-B14F-4D97-AF65-F5344CB8AC3E}">
        <p14:creationId xmlns:p14="http://schemas.microsoft.com/office/powerpoint/2010/main" val="92937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4797A-08FE-43FD-875E-0584C8BC64ED}"/>
              </a:ext>
            </a:extLst>
          </p:cNvPr>
          <p:cNvSpPr>
            <a:spLocks noGrp="1"/>
          </p:cNvSpPr>
          <p:nvPr>
            <p:ph type="title"/>
          </p:nvPr>
        </p:nvSpPr>
        <p:spPr>
          <a:xfrm>
            <a:off x="838200" y="365126"/>
            <a:ext cx="10515600" cy="1016866"/>
          </a:xfrm>
        </p:spPr>
        <p:txBody>
          <a:bodyPr/>
          <a:lstStyle/>
          <a:p>
            <a:pPr algn="ctr"/>
            <a:r>
              <a:rPr lang="en-US" b="1" dirty="0">
                <a:solidFill>
                  <a:schemeClr val="accent6">
                    <a:lumMod val="50000"/>
                  </a:schemeClr>
                </a:solidFill>
              </a:rPr>
              <a:t>Introduction</a:t>
            </a:r>
          </a:p>
        </p:txBody>
      </p:sp>
      <p:sp>
        <p:nvSpPr>
          <p:cNvPr id="3" name="Content Placeholder 2">
            <a:extLst>
              <a:ext uri="{FF2B5EF4-FFF2-40B4-BE49-F238E27FC236}">
                <a16:creationId xmlns:a16="http://schemas.microsoft.com/office/drawing/2014/main" id="{A8BC87DE-2570-4BEC-87F8-6A0216A1C3DE}"/>
              </a:ext>
            </a:extLst>
          </p:cNvPr>
          <p:cNvSpPr>
            <a:spLocks noGrp="1"/>
          </p:cNvSpPr>
          <p:nvPr>
            <p:ph idx="1"/>
          </p:nvPr>
        </p:nvSpPr>
        <p:spPr>
          <a:xfrm>
            <a:off x="838200" y="1620982"/>
            <a:ext cx="10515600" cy="4555981"/>
          </a:xfrm>
        </p:spPr>
        <p:txBody>
          <a:bodyPr>
            <a:normAutofit/>
          </a:bodyPr>
          <a:lstStyle/>
          <a:p>
            <a:r>
              <a:rPr lang="en-US" dirty="0"/>
              <a:t>The proposed budget:</a:t>
            </a:r>
          </a:p>
          <a:p>
            <a:pPr lvl="1"/>
            <a:r>
              <a:rPr lang="en-US" sz="2800" dirty="0"/>
              <a:t>Tackles the challenges to property taxes created by HF 718 and takes into account our new taxable valuations,</a:t>
            </a:r>
          </a:p>
          <a:p>
            <a:pPr lvl="1"/>
            <a:r>
              <a:rPr lang="en-US" sz="2800" dirty="0"/>
              <a:t>HF 718 does not allow the City to address two years of negative growth county wide,</a:t>
            </a:r>
            <a:endParaRPr lang="en-US" sz="2400" dirty="0"/>
          </a:p>
          <a:p>
            <a:pPr lvl="1"/>
            <a:r>
              <a:rPr lang="en-US" sz="2800" dirty="0"/>
              <a:t>Continues to address capital project and equipment needs in coordination with capital improvement/equipment planning,</a:t>
            </a:r>
          </a:p>
          <a:p>
            <a:pPr lvl="1"/>
            <a:r>
              <a:rPr lang="en-US" sz="2800" dirty="0"/>
              <a:t>Maintains service levels, and </a:t>
            </a:r>
          </a:p>
          <a:p>
            <a:pPr lvl="1"/>
            <a:r>
              <a:rPr lang="en-US" sz="2800" dirty="0"/>
              <a:t>Maintains a strong General Fund Balance.</a:t>
            </a:r>
          </a:p>
        </p:txBody>
      </p:sp>
      <p:sp>
        <p:nvSpPr>
          <p:cNvPr id="4" name="Slide Number Placeholder 3">
            <a:extLst>
              <a:ext uri="{FF2B5EF4-FFF2-40B4-BE49-F238E27FC236}">
                <a16:creationId xmlns:a16="http://schemas.microsoft.com/office/drawing/2014/main" id="{9A137FD3-292B-DF5B-7856-108D3239CF42}"/>
              </a:ext>
            </a:extLst>
          </p:cNvPr>
          <p:cNvSpPr>
            <a:spLocks noGrp="1"/>
          </p:cNvSpPr>
          <p:nvPr>
            <p:ph type="sldNum" sz="quarter" idx="12"/>
          </p:nvPr>
        </p:nvSpPr>
        <p:spPr/>
        <p:txBody>
          <a:bodyPr/>
          <a:lstStyle/>
          <a:p>
            <a:fld id="{E41BBBA9-243A-4541-A8DE-2BCFB8E90ADA}" type="slidenum">
              <a:rPr lang="en-US" smtClean="0"/>
              <a:t>2</a:t>
            </a:fld>
            <a:endParaRPr lang="en-US"/>
          </a:p>
        </p:txBody>
      </p:sp>
    </p:spTree>
    <p:extLst>
      <p:ext uri="{BB962C8B-B14F-4D97-AF65-F5344CB8AC3E}">
        <p14:creationId xmlns:p14="http://schemas.microsoft.com/office/powerpoint/2010/main" val="3932810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8D39-7891-ED90-0D9B-062E3F693CD4}"/>
              </a:ext>
            </a:extLst>
          </p:cNvPr>
          <p:cNvSpPr>
            <a:spLocks noGrp="1"/>
          </p:cNvSpPr>
          <p:nvPr>
            <p:ph type="title"/>
          </p:nvPr>
        </p:nvSpPr>
        <p:spPr/>
        <p:txBody>
          <a:bodyPr/>
          <a:lstStyle/>
          <a:p>
            <a:pPr algn="ctr"/>
            <a:r>
              <a:rPr lang="en-US" b="1" dirty="0">
                <a:solidFill>
                  <a:schemeClr val="accent6"/>
                </a:solidFill>
              </a:rPr>
              <a:t>Supplemental Information</a:t>
            </a:r>
          </a:p>
        </p:txBody>
      </p:sp>
      <p:sp>
        <p:nvSpPr>
          <p:cNvPr id="3" name="Content Placeholder 2">
            <a:extLst>
              <a:ext uri="{FF2B5EF4-FFF2-40B4-BE49-F238E27FC236}">
                <a16:creationId xmlns:a16="http://schemas.microsoft.com/office/drawing/2014/main" id="{6AC53A76-A491-E1BC-9E45-0EEC670E26AA}"/>
              </a:ext>
            </a:extLst>
          </p:cNvPr>
          <p:cNvSpPr>
            <a:spLocks noGrp="1"/>
          </p:cNvSpPr>
          <p:nvPr>
            <p:ph idx="1"/>
          </p:nvPr>
        </p:nvSpPr>
        <p:spPr>
          <a:xfrm>
            <a:off x="341586" y="1858853"/>
            <a:ext cx="11508827" cy="4802187"/>
          </a:xfrm>
        </p:spPr>
        <p:txBody>
          <a:bodyPr>
            <a:normAutofit fontScale="85000" lnSpcReduction="20000"/>
          </a:bodyPr>
          <a:lstStyle/>
          <a:p>
            <a:pPr marL="0" indent="0">
              <a:buNone/>
            </a:pPr>
            <a:r>
              <a:rPr lang="en-US" sz="3000" dirty="0"/>
              <a:t>Alliant provided the following related to franchise fees:</a:t>
            </a:r>
          </a:p>
          <a:p>
            <a:r>
              <a:rPr lang="en-US" sz="3000" dirty="0"/>
              <a:t>Franchise fee estimates based on 2022 calendar year usage. These estimates are calculated down to the penny, but remember energy use, the weather and other factors can control these numbers. They are paid at the end of January, April, July and October. These fees are charged to all energy users, except the city. So any tax exempt business, group or school will have to pay the franchise fee.</a:t>
            </a:r>
          </a:p>
          <a:p>
            <a:endParaRPr lang="en-US" sz="3000" dirty="0"/>
          </a:p>
          <a:p>
            <a:r>
              <a:rPr lang="en-US" sz="3000" dirty="0"/>
              <a:t>Franchise fees and LOST are an “either or” on energy bills. With LOST, West Burlington currently gets $7.99 for every $100 it collects. With a franchise fee, the town would get to keep all of the revenue. </a:t>
            </a:r>
          </a:p>
          <a:p>
            <a:pPr marL="0" indent="0">
              <a:buNone/>
            </a:pPr>
            <a:endParaRPr lang="en-US" dirty="0"/>
          </a:p>
          <a:p>
            <a:pPr marL="0" indent="0">
              <a:buNone/>
            </a:pPr>
            <a:endParaRPr lang="en-US" dirty="0"/>
          </a:p>
          <a:p>
            <a:pPr marL="0" indent="0">
              <a:buNone/>
            </a:pPr>
            <a:r>
              <a:rPr lang="en-US" sz="1500" dirty="0"/>
              <a:t>*Reminder that franchise fees apply to all users, including non-profits (hospital, church, etc.) and not simply property owners.</a:t>
            </a:r>
          </a:p>
          <a:p>
            <a:pPr marL="0" indent="0">
              <a:buNone/>
            </a:pPr>
            <a:r>
              <a:rPr lang="en-US" sz="1500" dirty="0"/>
              <a:t>*Recommendation (original):  That we at a minimum adopt a franchise fee ordinance and enter into an agreement even if the city chooses to leave the fee at 0%.  Thereby allowing the City to modify the fee with 90 days notice to Alliant. (0% to 5%).</a:t>
            </a:r>
          </a:p>
        </p:txBody>
      </p:sp>
      <p:sp>
        <p:nvSpPr>
          <p:cNvPr id="4" name="Slide Number Placeholder 3">
            <a:extLst>
              <a:ext uri="{FF2B5EF4-FFF2-40B4-BE49-F238E27FC236}">
                <a16:creationId xmlns:a16="http://schemas.microsoft.com/office/drawing/2014/main" id="{6CF77D5B-C1CF-9A51-DDC1-C5AFC5C8900B}"/>
              </a:ext>
            </a:extLst>
          </p:cNvPr>
          <p:cNvSpPr>
            <a:spLocks noGrp="1"/>
          </p:cNvSpPr>
          <p:nvPr>
            <p:ph type="sldNum" sz="quarter" idx="12"/>
          </p:nvPr>
        </p:nvSpPr>
        <p:spPr/>
        <p:txBody>
          <a:bodyPr/>
          <a:lstStyle/>
          <a:p>
            <a:fld id="{E41BBBA9-243A-4541-A8DE-2BCFB8E90ADA}" type="slidenum">
              <a:rPr lang="en-US" smtClean="0"/>
              <a:t>20</a:t>
            </a:fld>
            <a:endParaRPr lang="en-US"/>
          </a:p>
        </p:txBody>
      </p:sp>
    </p:spTree>
    <p:extLst>
      <p:ext uri="{BB962C8B-B14F-4D97-AF65-F5344CB8AC3E}">
        <p14:creationId xmlns:p14="http://schemas.microsoft.com/office/powerpoint/2010/main" val="1139912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3F02-F98C-4AC5-769F-672DFB0F6773}"/>
              </a:ext>
            </a:extLst>
          </p:cNvPr>
          <p:cNvSpPr>
            <a:spLocks noGrp="1"/>
          </p:cNvSpPr>
          <p:nvPr>
            <p:ph type="title"/>
          </p:nvPr>
        </p:nvSpPr>
        <p:spPr/>
        <p:txBody>
          <a:bodyPr/>
          <a:lstStyle/>
          <a:p>
            <a:r>
              <a:rPr lang="en-US" b="1" dirty="0">
                <a:solidFill>
                  <a:schemeClr val="accent6"/>
                </a:solidFill>
              </a:rPr>
              <a:t>Supplemental Information</a:t>
            </a:r>
          </a:p>
        </p:txBody>
      </p:sp>
      <p:pic>
        <p:nvPicPr>
          <p:cNvPr id="4" name="Picture 3" descr="A table with numbers and a number of bills&#10;&#10;Description automatically generated with medium confidence">
            <a:extLst>
              <a:ext uri="{FF2B5EF4-FFF2-40B4-BE49-F238E27FC236}">
                <a16:creationId xmlns:a16="http://schemas.microsoft.com/office/drawing/2014/main" id="{F53C1C9D-F1CF-9926-9ADE-FDFF5A010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476" y="0"/>
            <a:ext cx="4798979" cy="6858000"/>
          </a:xfrm>
          <a:prstGeom prst="rect">
            <a:avLst/>
          </a:prstGeom>
        </p:spPr>
      </p:pic>
      <p:sp>
        <p:nvSpPr>
          <p:cNvPr id="5" name="TextBox 4">
            <a:extLst>
              <a:ext uri="{FF2B5EF4-FFF2-40B4-BE49-F238E27FC236}">
                <a16:creationId xmlns:a16="http://schemas.microsoft.com/office/drawing/2014/main" id="{CE101DC2-1F2E-9374-509A-E3DED5E5D893}"/>
              </a:ext>
            </a:extLst>
          </p:cNvPr>
          <p:cNvSpPr txBox="1"/>
          <p:nvPr/>
        </p:nvSpPr>
        <p:spPr>
          <a:xfrm>
            <a:off x="1534509" y="1871147"/>
            <a:ext cx="5144485" cy="369332"/>
          </a:xfrm>
          <a:prstGeom prst="rect">
            <a:avLst/>
          </a:prstGeom>
          <a:noFill/>
        </p:spPr>
        <p:txBody>
          <a:bodyPr wrap="none" rtlCol="0">
            <a:spAutoFit/>
          </a:bodyPr>
          <a:lstStyle/>
          <a:p>
            <a:r>
              <a:rPr lang="en-US" dirty="0"/>
              <a:t>Alliant Franchise Fee Estimated Revenue @ 1% to 5%</a:t>
            </a:r>
          </a:p>
        </p:txBody>
      </p:sp>
      <p:sp>
        <p:nvSpPr>
          <p:cNvPr id="3" name="Slide Number Placeholder 2">
            <a:extLst>
              <a:ext uri="{FF2B5EF4-FFF2-40B4-BE49-F238E27FC236}">
                <a16:creationId xmlns:a16="http://schemas.microsoft.com/office/drawing/2014/main" id="{D95E3E42-0025-369A-E23C-A1BAB9AB2712}"/>
              </a:ext>
            </a:extLst>
          </p:cNvPr>
          <p:cNvSpPr>
            <a:spLocks noGrp="1"/>
          </p:cNvSpPr>
          <p:nvPr>
            <p:ph type="sldNum" sz="quarter" idx="12"/>
          </p:nvPr>
        </p:nvSpPr>
        <p:spPr/>
        <p:txBody>
          <a:bodyPr/>
          <a:lstStyle/>
          <a:p>
            <a:fld id="{E41BBBA9-243A-4541-A8DE-2BCFB8E90ADA}" type="slidenum">
              <a:rPr lang="en-US" smtClean="0"/>
              <a:t>21</a:t>
            </a:fld>
            <a:endParaRPr lang="en-US"/>
          </a:p>
        </p:txBody>
      </p:sp>
    </p:spTree>
    <p:extLst>
      <p:ext uri="{BB962C8B-B14F-4D97-AF65-F5344CB8AC3E}">
        <p14:creationId xmlns:p14="http://schemas.microsoft.com/office/powerpoint/2010/main" val="3410972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1E94-68B5-AFB2-71BC-463E3D3F4DA2}"/>
              </a:ext>
            </a:extLst>
          </p:cNvPr>
          <p:cNvSpPr>
            <a:spLocks noGrp="1"/>
          </p:cNvSpPr>
          <p:nvPr>
            <p:ph type="title"/>
          </p:nvPr>
        </p:nvSpPr>
        <p:spPr/>
        <p:txBody>
          <a:bodyPr/>
          <a:lstStyle/>
          <a:p>
            <a:pPr algn="ctr"/>
            <a:r>
              <a:rPr lang="en-US" b="1" dirty="0">
                <a:solidFill>
                  <a:schemeClr val="accent6"/>
                </a:solidFill>
              </a:rPr>
              <a:t>Additional Projects</a:t>
            </a:r>
            <a:br>
              <a:rPr lang="en-US" b="1" dirty="0">
                <a:solidFill>
                  <a:schemeClr val="accent6"/>
                </a:solidFill>
              </a:rPr>
            </a:br>
            <a:r>
              <a:rPr lang="en-US" sz="2000" b="1" dirty="0">
                <a:solidFill>
                  <a:schemeClr val="accent6"/>
                </a:solidFill>
              </a:rPr>
              <a:t>(Planning Stages or CIP)</a:t>
            </a:r>
          </a:p>
        </p:txBody>
      </p:sp>
      <p:sp>
        <p:nvSpPr>
          <p:cNvPr id="3" name="Content Placeholder 2">
            <a:extLst>
              <a:ext uri="{FF2B5EF4-FFF2-40B4-BE49-F238E27FC236}">
                <a16:creationId xmlns:a16="http://schemas.microsoft.com/office/drawing/2014/main" id="{B7F486C7-449B-6CC5-867B-B596931A4D28}"/>
              </a:ext>
            </a:extLst>
          </p:cNvPr>
          <p:cNvSpPr>
            <a:spLocks noGrp="1"/>
          </p:cNvSpPr>
          <p:nvPr>
            <p:ph idx="1"/>
          </p:nvPr>
        </p:nvSpPr>
        <p:spPr/>
        <p:txBody>
          <a:bodyPr/>
          <a:lstStyle/>
          <a:p>
            <a:r>
              <a:rPr lang="en-US" dirty="0"/>
              <a:t>CIP</a:t>
            </a:r>
          </a:p>
          <a:p>
            <a:r>
              <a:rPr lang="en-US" dirty="0"/>
              <a:t>Business Park Road </a:t>
            </a:r>
          </a:p>
          <a:p>
            <a:r>
              <a:rPr lang="en-US" dirty="0"/>
              <a:t>Agency Street Trail</a:t>
            </a:r>
          </a:p>
          <a:p>
            <a:r>
              <a:rPr lang="en-US" dirty="0"/>
              <a:t>Sewer main – Potential for clay tile replacement (I&amp;I)</a:t>
            </a:r>
          </a:p>
          <a:p>
            <a:r>
              <a:rPr lang="en-US" dirty="0"/>
              <a:t>Water main repairs/replacement</a:t>
            </a:r>
          </a:p>
          <a:p>
            <a:r>
              <a:rPr lang="en-US" dirty="0"/>
              <a:t>Street Repairs (CIP and 5-Year Street Plan)</a:t>
            </a:r>
          </a:p>
          <a:p>
            <a:r>
              <a:rPr lang="en-US" dirty="0"/>
              <a:t>24” Force Main, and more…</a:t>
            </a:r>
          </a:p>
        </p:txBody>
      </p:sp>
      <p:sp>
        <p:nvSpPr>
          <p:cNvPr id="4" name="Slide Number Placeholder 3">
            <a:extLst>
              <a:ext uri="{FF2B5EF4-FFF2-40B4-BE49-F238E27FC236}">
                <a16:creationId xmlns:a16="http://schemas.microsoft.com/office/drawing/2014/main" id="{680AA870-A591-8394-027D-980607FBF090}"/>
              </a:ext>
            </a:extLst>
          </p:cNvPr>
          <p:cNvSpPr>
            <a:spLocks noGrp="1"/>
          </p:cNvSpPr>
          <p:nvPr>
            <p:ph type="sldNum" sz="quarter" idx="12"/>
          </p:nvPr>
        </p:nvSpPr>
        <p:spPr/>
        <p:txBody>
          <a:bodyPr/>
          <a:lstStyle/>
          <a:p>
            <a:fld id="{E41BBBA9-243A-4541-A8DE-2BCFB8E90ADA}" type="slidenum">
              <a:rPr lang="en-US" smtClean="0"/>
              <a:t>22</a:t>
            </a:fld>
            <a:endParaRPr lang="en-US"/>
          </a:p>
        </p:txBody>
      </p:sp>
    </p:spTree>
    <p:extLst>
      <p:ext uri="{BB962C8B-B14F-4D97-AF65-F5344CB8AC3E}">
        <p14:creationId xmlns:p14="http://schemas.microsoft.com/office/powerpoint/2010/main" val="131918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C4BD-35AE-447F-92C8-036DBA23B74E}"/>
              </a:ext>
            </a:extLst>
          </p:cNvPr>
          <p:cNvSpPr>
            <a:spLocks noGrp="1"/>
          </p:cNvSpPr>
          <p:nvPr>
            <p:ph type="title"/>
          </p:nvPr>
        </p:nvSpPr>
        <p:spPr>
          <a:xfrm>
            <a:off x="2152650" y="1981201"/>
            <a:ext cx="7886700" cy="1325563"/>
          </a:xfrm>
        </p:spPr>
        <p:txBody>
          <a:bodyPr>
            <a:noAutofit/>
          </a:bodyPr>
          <a:lstStyle/>
          <a:p>
            <a:pPr algn="ctr"/>
            <a:r>
              <a:rPr lang="en-US" sz="4000" b="1" dirty="0">
                <a:solidFill>
                  <a:schemeClr val="accent6">
                    <a:lumMod val="75000"/>
                  </a:schemeClr>
                </a:solidFill>
              </a:rPr>
              <a:t>Supplemental</a:t>
            </a:r>
            <a:br>
              <a:rPr lang="en-US" sz="4000" b="1" dirty="0">
                <a:solidFill>
                  <a:schemeClr val="accent6">
                    <a:lumMod val="75000"/>
                  </a:schemeClr>
                </a:solidFill>
              </a:rPr>
            </a:br>
            <a:r>
              <a:rPr lang="en-US" sz="4000" b="1" dirty="0">
                <a:solidFill>
                  <a:schemeClr val="accent6">
                    <a:lumMod val="75000"/>
                  </a:schemeClr>
                </a:solidFill>
              </a:rPr>
              <a:t>&amp; </a:t>
            </a:r>
            <a:br>
              <a:rPr lang="en-US" sz="4000" b="1" dirty="0">
                <a:solidFill>
                  <a:schemeClr val="accent6">
                    <a:lumMod val="75000"/>
                  </a:schemeClr>
                </a:solidFill>
              </a:rPr>
            </a:br>
            <a:r>
              <a:rPr lang="en-US" sz="4000" b="1" dirty="0">
                <a:solidFill>
                  <a:schemeClr val="accent6">
                    <a:lumMod val="75000"/>
                  </a:schemeClr>
                </a:solidFill>
              </a:rPr>
              <a:t>Historical Information</a:t>
            </a:r>
            <a:br>
              <a:rPr lang="en-US" sz="4000" b="1" dirty="0">
                <a:solidFill>
                  <a:schemeClr val="accent6">
                    <a:lumMod val="75000"/>
                  </a:schemeClr>
                </a:solidFill>
              </a:rPr>
            </a:br>
            <a:endParaRPr lang="en-US" sz="4000" b="1" dirty="0">
              <a:solidFill>
                <a:schemeClr val="accent6">
                  <a:lumMod val="75000"/>
                </a:schemeClr>
              </a:solidFill>
            </a:endParaRPr>
          </a:p>
        </p:txBody>
      </p:sp>
      <p:sp>
        <p:nvSpPr>
          <p:cNvPr id="3" name="Slide Number Placeholder 2">
            <a:extLst>
              <a:ext uri="{FF2B5EF4-FFF2-40B4-BE49-F238E27FC236}">
                <a16:creationId xmlns:a16="http://schemas.microsoft.com/office/drawing/2014/main" id="{91089776-0D6B-4C54-92F6-474DE5373159}"/>
              </a:ext>
            </a:extLst>
          </p:cNvPr>
          <p:cNvSpPr>
            <a:spLocks noGrp="1"/>
          </p:cNvSpPr>
          <p:nvPr>
            <p:ph type="sldNum" sz="quarter" idx="12"/>
          </p:nvPr>
        </p:nvSpPr>
        <p:spPr/>
        <p:txBody>
          <a:bodyPr/>
          <a:lstStyle/>
          <a:p>
            <a:pPr>
              <a:defRPr/>
            </a:pPr>
            <a:fld id="{1F8DCCDB-82FC-4F4C-8AA4-E86C19ABBF26}" type="slidenum">
              <a:rPr lang="en-US" smtClean="0"/>
              <a:pPr>
                <a:defRPr/>
              </a:pPr>
              <a:t>23</a:t>
            </a:fld>
            <a:endParaRPr lang="en-US" dirty="0"/>
          </a:p>
        </p:txBody>
      </p:sp>
    </p:spTree>
    <p:extLst>
      <p:ext uri="{BB962C8B-B14F-4D97-AF65-F5344CB8AC3E}">
        <p14:creationId xmlns:p14="http://schemas.microsoft.com/office/powerpoint/2010/main" val="3768949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C18C0D-3C4A-4520-A9A6-E13DEA6AC146}" type="slidenum">
              <a:rPr lang="en-US"/>
              <a:pPr>
                <a:defRPr/>
              </a:pPr>
              <a:t>24</a:t>
            </a:fld>
            <a:endParaRPr lang="en-US" dirty="0"/>
          </a:p>
        </p:txBody>
      </p:sp>
      <p:sp>
        <p:nvSpPr>
          <p:cNvPr id="3" name="Rectangle 2"/>
          <p:cNvSpPr/>
          <p:nvPr/>
        </p:nvSpPr>
        <p:spPr>
          <a:xfrm>
            <a:off x="2286000" y="1142999"/>
            <a:ext cx="7696200" cy="2585323"/>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Rectangle 5"/>
          <p:cNvSpPr/>
          <p:nvPr/>
        </p:nvSpPr>
        <p:spPr>
          <a:xfrm>
            <a:off x="2209800" y="4114801"/>
            <a:ext cx="7848600" cy="2031325"/>
          </a:xfrm>
          <a:prstGeom prst="rect">
            <a:avLst/>
          </a:prstGeom>
        </p:spPr>
        <p:txBody>
          <a:bodyPr wrap="square">
            <a:spAutoFit/>
          </a:bodyPr>
          <a:lstStyle/>
          <a:p>
            <a:endParaRPr lang="en-US" dirty="0"/>
          </a:p>
          <a:p>
            <a:endParaRPr lang="en-US" dirty="0"/>
          </a:p>
          <a:p>
            <a:r>
              <a:rPr lang="en-US" dirty="0"/>
              <a:t>In Iowa, 259 cities have a lower tax rate, and 678 cities that have a higher tax rate for </a:t>
            </a:r>
            <a:r>
              <a:rPr lang="en-US" b="1" u="sng" dirty="0"/>
              <a:t>Fiscal Year 2023/2024</a:t>
            </a:r>
            <a:r>
              <a:rPr lang="en-US" dirty="0"/>
              <a:t>.  Out of 19 cities in the 2,500 to 3,500 population range 2 have lower tax rates and 20 are higher.  They range from $5.54276 to $25.16806 with an average tax rate of $14.11264; compared to West Burlington’s tax levy rate of $10.00 for FY 2023/2024</a:t>
            </a:r>
          </a:p>
        </p:txBody>
      </p:sp>
      <p:pic>
        <p:nvPicPr>
          <p:cNvPr id="2052" name="Picture 4" descr="Map of Iowa Counties"/>
          <p:cNvPicPr>
            <a:picLocks noChangeAspect="1" noChangeArrowheads="1"/>
          </p:cNvPicPr>
          <p:nvPr/>
        </p:nvPicPr>
        <p:blipFill>
          <a:blip r:embed="rId3" cstate="print"/>
          <a:srcRect/>
          <a:stretch>
            <a:fillRect/>
          </a:stretch>
        </p:blipFill>
        <p:spPr bwMode="auto">
          <a:xfrm>
            <a:off x="2895600" y="682542"/>
            <a:ext cx="6400800" cy="3712465"/>
          </a:xfrm>
          <a:prstGeom prst="rect">
            <a:avLst/>
          </a:prstGeom>
          <a:blipFill>
            <a:blip r:embed="rId4" cstate="print"/>
            <a:tile tx="0" ty="0" sx="100000" sy="100000" flip="none" algn="tl"/>
          </a:blipFill>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8534400" cy="1447800"/>
          </a:xfrm>
        </p:spPr>
        <p:txBody>
          <a:bodyPr>
            <a:normAutofit fontScale="90000"/>
          </a:bodyPr>
          <a:lstStyle/>
          <a:p>
            <a:pPr algn="ctr"/>
            <a:r>
              <a:rPr lang="en-US" b="1" dirty="0">
                <a:solidFill>
                  <a:schemeClr val="accent6">
                    <a:lumMod val="75000"/>
                  </a:schemeClr>
                </a:solidFill>
              </a:rPr>
              <a:t>Levy Rate Comparison With Other Cities in Des Moines County </a:t>
            </a:r>
            <a:r>
              <a:rPr lang="en-US" b="1" u="sng" dirty="0">
                <a:solidFill>
                  <a:schemeClr val="accent6">
                    <a:lumMod val="75000"/>
                  </a:schemeClr>
                </a:solidFill>
              </a:rPr>
              <a:t>FY 2023/2024</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760533307"/>
              </p:ext>
            </p:extLst>
          </p:nvPr>
        </p:nvGraphicFramePr>
        <p:xfrm>
          <a:off x="2924097" y="2149475"/>
          <a:ext cx="6343806" cy="3725334"/>
        </p:xfrm>
        <a:graphic>
          <a:graphicData uri="http://schemas.openxmlformats.org/drawingml/2006/table">
            <a:tbl>
              <a:tblPr firstRow="1" bandRow="1">
                <a:tableStyleId>{5C22544A-7EE6-4342-B048-85BDC9FD1C3A}</a:tableStyleId>
              </a:tblPr>
              <a:tblGrid>
                <a:gridCol w="2931414">
                  <a:extLst>
                    <a:ext uri="{9D8B030D-6E8A-4147-A177-3AD203B41FA5}">
                      <a16:colId xmlns:a16="http://schemas.microsoft.com/office/drawing/2014/main" val="20000"/>
                    </a:ext>
                  </a:extLst>
                </a:gridCol>
                <a:gridCol w="3412392">
                  <a:extLst>
                    <a:ext uri="{9D8B030D-6E8A-4147-A177-3AD203B41FA5}">
                      <a16:colId xmlns:a16="http://schemas.microsoft.com/office/drawing/2014/main" val="20001"/>
                    </a:ext>
                  </a:extLst>
                </a:gridCol>
              </a:tblGrid>
              <a:tr h="620889">
                <a:tc>
                  <a:txBody>
                    <a:bodyPr/>
                    <a:lstStyle/>
                    <a:p>
                      <a:r>
                        <a:rPr lang="en-US" sz="3200" dirty="0"/>
                        <a:t>Entity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US" sz="3200" dirty="0"/>
                        <a:t>Levy Rate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620889">
                <a:tc>
                  <a:txBody>
                    <a:bodyPr/>
                    <a:lstStyle/>
                    <a:p>
                      <a:r>
                        <a:rPr lang="en-US" sz="3200" dirty="0"/>
                        <a:t>Burlington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latin typeface="Arial" pitchFamily="34" charset="0"/>
                          <a:cs typeface="Arial" pitchFamily="34" charset="0"/>
                        </a:rPr>
                        <a:t>$15.43637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20889">
                <a:tc>
                  <a:txBody>
                    <a:bodyPr/>
                    <a:lstStyle/>
                    <a:p>
                      <a:r>
                        <a:rPr lang="en-US" sz="3200" dirty="0"/>
                        <a:t>Danville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latin typeface="Arial" pitchFamily="34" charset="0"/>
                          <a:cs typeface="Arial" pitchFamily="34" charset="0"/>
                        </a:rPr>
                        <a:t>  12.53120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2"/>
                  </a:ext>
                </a:extLst>
              </a:tr>
              <a:tr h="620889">
                <a:tc>
                  <a:txBody>
                    <a:bodyPr/>
                    <a:lstStyle/>
                    <a:p>
                      <a:r>
                        <a:rPr lang="en-US" sz="3200" dirty="0"/>
                        <a:t>Mediapolis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latin typeface="Arial" pitchFamily="34" charset="0"/>
                          <a:cs typeface="Arial" pitchFamily="34" charset="0"/>
                        </a:rPr>
                        <a:t>  11.50652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20889">
                <a:tc>
                  <a:txBody>
                    <a:bodyPr/>
                    <a:lstStyle/>
                    <a:p>
                      <a:r>
                        <a:rPr lang="en-US" sz="3200" dirty="0"/>
                        <a:t>Middletown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3200" dirty="0">
                          <a:latin typeface="Arial" pitchFamily="34" charset="0"/>
                          <a:cs typeface="Arial" pitchFamily="34" charset="0"/>
                        </a:rPr>
                        <a:t>  8.09999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620889">
                <a:tc>
                  <a:txBody>
                    <a:bodyPr/>
                    <a:lstStyle/>
                    <a:p>
                      <a:r>
                        <a:rPr lang="en-US" sz="3200" dirty="0"/>
                        <a:t>West Burlington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latin typeface="Arial" pitchFamily="34" charset="0"/>
                          <a:cs typeface="Arial" pitchFamily="34" charset="0"/>
                        </a:rPr>
                        <a:t>  10.00838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normAutofit/>
          </a:bodyPr>
          <a:lstStyle/>
          <a:p>
            <a:pPr>
              <a:defRPr/>
            </a:pPr>
            <a:fld id="{80814E69-42A8-420E-9226-039D8B6CD93C}" type="slidenum">
              <a:rPr lang="en-US"/>
              <a:pPr>
                <a:defRPr/>
              </a:pPr>
              <a:t>25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487" y="457202"/>
            <a:ext cx="7241026" cy="669925"/>
          </a:xfrm>
          <a:ln>
            <a:noFill/>
          </a:ln>
        </p:spPr>
        <p:txBody>
          <a:bodyPr>
            <a:normAutofit fontScale="90000"/>
          </a:bodyPr>
          <a:lstStyle/>
          <a:p>
            <a:pPr algn="ctr"/>
            <a:r>
              <a:rPr lang="en-US" b="1" dirty="0">
                <a:solidFill>
                  <a:schemeClr val="accent6">
                    <a:lumMod val="75000"/>
                  </a:schemeClr>
                </a:solidFill>
              </a:rPr>
              <a:t>100% Valuation History</a:t>
            </a:r>
            <a:br>
              <a:rPr lang="en-US" b="1" dirty="0">
                <a:solidFill>
                  <a:schemeClr val="accent6">
                    <a:lumMod val="75000"/>
                  </a:schemeClr>
                </a:solidFill>
              </a:rPr>
            </a:br>
            <a:r>
              <a:rPr lang="en-US" sz="1800" b="1" dirty="0">
                <a:solidFill>
                  <a:schemeClr val="accent6">
                    <a:lumMod val="75000"/>
                  </a:schemeClr>
                </a:solidFill>
              </a:rPr>
              <a:t>Valuations by Major Classes</a:t>
            </a:r>
            <a:br>
              <a:rPr lang="en-US" sz="2200" b="1" dirty="0">
                <a:solidFill>
                  <a:schemeClr val="accent6">
                    <a:lumMod val="75000"/>
                  </a:schemeClr>
                </a:solidFill>
              </a:rPr>
            </a:br>
            <a:endParaRPr lang="en-US" sz="2200" b="1"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pPr>
              <a:defRPr/>
            </a:pPr>
            <a:fld id="{1F8DCCDB-82FC-4F4C-8AA4-E86C19ABBF26}" type="slidenum">
              <a:rPr lang="en-US"/>
              <a:pPr>
                <a:defRPr/>
              </a:pPr>
              <a:t>26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24036692"/>
              </p:ext>
            </p:extLst>
          </p:nvPr>
        </p:nvGraphicFramePr>
        <p:xfrm>
          <a:off x="2411995" y="916513"/>
          <a:ext cx="7368010" cy="4634229"/>
        </p:xfrm>
        <a:graphic>
          <a:graphicData uri="http://schemas.openxmlformats.org/drawingml/2006/table">
            <a:tbl>
              <a:tblPr>
                <a:tableStyleId>{2D5ABB26-0587-4C30-8999-92F81FD0307C}</a:tableStyleId>
              </a:tblPr>
              <a:tblGrid>
                <a:gridCol w="1269605">
                  <a:extLst>
                    <a:ext uri="{9D8B030D-6E8A-4147-A177-3AD203B41FA5}">
                      <a16:colId xmlns:a16="http://schemas.microsoft.com/office/drawing/2014/main" val="20000"/>
                    </a:ext>
                  </a:extLst>
                </a:gridCol>
                <a:gridCol w="1144195">
                  <a:extLst>
                    <a:ext uri="{9D8B030D-6E8A-4147-A177-3AD203B41FA5}">
                      <a16:colId xmlns:a16="http://schemas.microsoft.com/office/drawing/2014/main" val="20001"/>
                    </a:ext>
                  </a:extLst>
                </a:gridCol>
                <a:gridCol w="899011">
                  <a:extLst>
                    <a:ext uri="{9D8B030D-6E8A-4147-A177-3AD203B41FA5}">
                      <a16:colId xmlns:a16="http://schemas.microsoft.com/office/drawing/2014/main" val="20002"/>
                    </a:ext>
                  </a:extLst>
                </a:gridCol>
                <a:gridCol w="810802">
                  <a:extLst>
                    <a:ext uri="{9D8B030D-6E8A-4147-A177-3AD203B41FA5}">
                      <a16:colId xmlns:a16="http://schemas.microsoft.com/office/drawing/2014/main" val="20003"/>
                    </a:ext>
                  </a:extLst>
                </a:gridCol>
                <a:gridCol w="1225924">
                  <a:extLst>
                    <a:ext uri="{9D8B030D-6E8A-4147-A177-3AD203B41FA5}">
                      <a16:colId xmlns:a16="http://schemas.microsoft.com/office/drawing/2014/main" val="20005"/>
                    </a:ext>
                  </a:extLst>
                </a:gridCol>
                <a:gridCol w="1225924">
                  <a:extLst>
                    <a:ext uri="{9D8B030D-6E8A-4147-A177-3AD203B41FA5}">
                      <a16:colId xmlns:a16="http://schemas.microsoft.com/office/drawing/2014/main" val="20006"/>
                    </a:ext>
                  </a:extLst>
                </a:gridCol>
                <a:gridCol w="792549">
                  <a:extLst>
                    <a:ext uri="{9D8B030D-6E8A-4147-A177-3AD203B41FA5}">
                      <a16:colId xmlns:a16="http://schemas.microsoft.com/office/drawing/2014/main" val="20007"/>
                    </a:ext>
                  </a:extLst>
                </a:gridCol>
              </a:tblGrid>
              <a:tr h="835746">
                <a:tc>
                  <a:txBody>
                    <a:bodyPr/>
                    <a:lstStyle/>
                    <a:p>
                      <a:pPr algn="ctr" fontAlgn="b"/>
                      <a:r>
                        <a:rPr lang="en-US" sz="1050" b="1" u="none" strike="noStrike" dirty="0">
                          <a:solidFill>
                            <a:schemeClr val="tx1"/>
                          </a:solidFill>
                        </a:rPr>
                        <a:t>Date of Valuations</a:t>
                      </a:r>
                      <a:endParaRPr lang="en-US" sz="1050" b="1" i="0" u="none" strike="noStrike" dirty="0">
                        <a:solidFill>
                          <a:schemeClr val="tx1"/>
                        </a:solidFill>
                        <a:latin typeface="Calibri"/>
                      </a:endParaRPr>
                    </a:p>
                  </a:txBody>
                  <a:tcPr marL="4521" marR="4521" marT="4521" marB="0" anchor="b"/>
                </a:tc>
                <a:tc>
                  <a:txBody>
                    <a:bodyPr/>
                    <a:lstStyle/>
                    <a:p>
                      <a:pPr algn="ctr" fontAlgn="b"/>
                      <a:r>
                        <a:rPr lang="en-US" sz="1050" b="1" u="none" strike="noStrike" dirty="0">
                          <a:solidFill>
                            <a:schemeClr val="tx1"/>
                          </a:solidFill>
                        </a:rPr>
                        <a:t>Used for Budget Year</a:t>
                      </a:r>
                      <a:endParaRPr lang="en-US" sz="1050" b="1" i="0" u="none" strike="noStrike" dirty="0">
                        <a:solidFill>
                          <a:schemeClr val="tx1"/>
                        </a:solidFill>
                        <a:latin typeface="Calibri"/>
                      </a:endParaRPr>
                    </a:p>
                  </a:txBody>
                  <a:tcPr marL="4521" marR="4521" marT="4521" marB="0" anchor="b"/>
                </a:tc>
                <a:tc>
                  <a:txBody>
                    <a:bodyPr/>
                    <a:lstStyle/>
                    <a:p>
                      <a:pPr algn="ctr" fontAlgn="b"/>
                      <a:r>
                        <a:rPr lang="en-US" sz="1050" b="1" u="none" strike="noStrike" dirty="0">
                          <a:solidFill>
                            <a:schemeClr val="tx1"/>
                          </a:solidFill>
                        </a:rPr>
                        <a:t>100% Valuations w/o Ag </a:t>
                      </a:r>
                      <a:endParaRPr lang="en-US" sz="1050" b="1" i="0" u="none" strike="noStrike" dirty="0">
                        <a:solidFill>
                          <a:schemeClr val="tx1"/>
                        </a:solidFill>
                        <a:latin typeface="Calibri"/>
                      </a:endParaRPr>
                    </a:p>
                  </a:txBody>
                  <a:tcPr marL="4521" marR="4521" marT="4521" marB="0" anchor="b"/>
                </a:tc>
                <a:tc>
                  <a:txBody>
                    <a:bodyPr/>
                    <a:lstStyle/>
                    <a:p>
                      <a:pPr algn="ctr" fontAlgn="b"/>
                      <a:r>
                        <a:rPr lang="en-US" sz="1050" b="1" u="none" strike="noStrike" dirty="0">
                          <a:solidFill>
                            <a:schemeClr val="tx1"/>
                          </a:solidFill>
                        </a:rPr>
                        <a:t>Rate of Growth</a:t>
                      </a:r>
                      <a:endParaRPr lang="en-US" sz="1050" b="1" i="0" u="none" strike="noStrike" dirty="0">
                        <a:solidFill>
                          <a:schemeClr val="tx1"/>
                        </a:solidFill>
                        <a:latin typeface="Calibri"/>
                      </a:endParaRPr>
                    </a:p>
                  </a:txBody>
                  <a:tcPr marL="4521" marR="4521" marT="4521" marB="0" anchor="b"/>
                </a:tc>
                <a:tc>
                  <a:txBody>
                    <a:bodyPr/>
                    <a:lstStyle/>
                    <a:p>
                      <a:pPr algn="ctr" fontAlgn="b"/>
                      <a:r>
                        <a:rPr lang="en-US" sz="1050" b="1" u="none" strike="noStrike" dirty="0">
                          <a:solidFill>
                            <a:srgbClr val="000000"/>
                          </a:solidFill>
                        </a:rPr>
                        <a:t>Residential</a:t>
                      </a:r>
                      <a:endParaRPr lang="en-US" sz="1050" b="1" i="0" u="none" strike="noStrike" dirty="0">
                        <a:solidFill>
                          <a:srgbClr val="000000"/>
                        </a:solidFill>
                        <a:latin typeface="Calibri"/>
                      </a:endParaRPr>
                    </a:p>
                  </a:txBody>
                  <a:tcPr marL="4521" marR="4521" marT="4521" marB="0" anchor="b"/>
                </a:tc>
                <a:tc>
                  <a:txBody>
                    <a:bodyPr/>
                    <a:lstStyle/>
                    <a:p>
                      <a:pPr algn="ctr" fontAlgn="b"/>
                      <a:r>
                        <a:rPr lang="en-US" sz="1050" b="1" u="none" strike="noStrike" dirty="0">
                          <a:solidFill>
                            <a:schemeClr val="tx1"/>
                          </a:solidFill>
                        </a:rPr>
                        <a:t>  Commercial</a:t>
                      </a:r>
                      <a:endParaRPr lang="en-US" sz="1050" b="1" i="0" u="none" strike="noStrike" dirty="0">
                        <a:solidFill>
                          <a:schemeClr val="tx1"/>
                        </a:solidFill>
                        <a:latin typeface="Calibri"/>
                      </a:endParaRPr>
                    </a:p>
                  </a:txBody>
                  <a:tcPr marL="4521" marR="4521" marT="4521" marB="0" anchor="b"/>
                </a:tc>
                <a:tc>
                  <a:txBody>
                    <a:bodyPr/>
                    <a:lstStyle/>
                    <a:p>
                      <a:pPr algn="ctr" fontAlgn="b"/>
                      <a:r>
                        <a:rPr lang="en-US" sz="1050" b="1" u="none" strike="noStrike" dirty="0">
                          <a:solidFill>
                            <a:schemeClr val="tx1"/>
                          </a:solidFill>
                        </a:rPr>
                        <a:t>Industrial</a:t>
                      </a:r>
                      <a:endParaRPr lang="en-US" sz="1050" b="1" i="0" u="none" strike="noStrike" dirty="0">
                        <a:solidFill>
                          <a:schemeClr val="tx1"/>
                        </a:solidFill>
                        <a:latin typeface="Calibri"/>
                      </a:endParaRPr>
                    </a:p>
                  </a:txBody>
                  <a:tcPr marL="4521" marR="4521" marT="4521" marB="0" anchor="b"/>
                </a:tc>
                <a:extLst>
                  <a:ext uri="{0D108BD9-81ED-4DB2-BD59-A6C34878D82A}">
                    <a16:rowId xmlns:a16="http://schemas.microsoft.com/office/drawing/2014/main" val="10001"/>
                  </a:ext>
                </a:extLst>
              </a:tr>
              <a:tr h="410863">
                <a:tc>
                  <a:txBody>
                    <a:bodyPr/>
                    <a:lstStyle/>
                    <a:p>
                      <a:pPr algn="ctr" fontAlgn="b"/>
                      <a:r>
                        <a:rPr lang="en-US" sz="1050" b="1" u="none" strike="noStrike" dirty="0">
                          <a:solidFill>
                            <a:srgbClr val="000000"/>
                          </a:solidFill>
                          <a:effectLst/>
                        </a:rPr>
                        <a:t>January 1, 2023</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FY 24/25</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380,454,700</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17.38%</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161,465,200</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174,966,000</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12,321,240</a:t>
                      </a:r>
                      <a:endParaRPr lang="en-US" sz="105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5734893"/>
                  </a:ext>
                </a:extLst>
              </a:tr>
              <a:tr h="410863">
                <a:tc>
                  <a:txBody>
                    <a:bodyPr/>
                    <a:lstStyle/>
                    <a:p>
                      <a:pPr algn="ctr" fontAlgn="b"/>
                      <a:r>
                        <a:rPr lang="en-US" sz="1050" b="1" u="none" strike="noStrike" dirty="0">
                          <a:solidFill>
                            <a:srgbClr val="000000"/>
                          </a:solidFill>
                          <a:effectLst/>
                        </a:rPr>
                        <a:t>January 1, 2022</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FY 23/24</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324,108,760</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3.19%</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143,267,060</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137,540,946</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12,027,710</a:t>
                      </a:r>
                      <a:endParaRPr lang="en-US" sz="105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215824"/>
                  </a:ext>
                </a:extLst>
              </a:tr>
              <a:tr h="410863">
                <a:tc>
                  <a:txBody>
                    <a:bodyPr/>
                    <a:lstStyle/>
                    <a:p>
                      <a:pPr algn="ctr" fontAlgn="b"/>
                      <a:endParaRPr lang="en-US" sz="1050" b="1" u="none" strike="noStrike" dirty="0">
                        <a:solidFill>
                          <a:srgbClr val="000000"/>
                        </a:solidFill>
                        <a:effectLst/>
                      </a:endParaRPr>
                    </a:p>
                    <a:p>
                      <a:pPr algn="ctr" fontAlgn="b"/>
                      <a:r>
                        <a:rPr lang="en-US" sz="1050" b="1" u="none" strike="noStrike" dirty="0">
                          <a:solidFill>
                            <a:srgbClr val="000000"/>
                          </a:solidFill>
                          <a:effectLst/>
                        </a:rPr>
                        <a:t>January 1, 2021</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FY 22/23</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314,078,459</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1.30%</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132,867,100</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127,997,276</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12,265,210</a:t>
                      </a:r>
                      <a:endParaRPr lang="en-US" sz="105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5438575"/>
                  </a:ext>
                </a:extLst>
              </a:tr>
              <a:tr h="481339">
                <a:tc>
                  <a:txBody>
                    <a:bodyPr/>
                    <a:lstStyle/>
                    <a:p>
                      <a:pPr algn="ctr" fontAlgn="b"/>
                      <a:r>
                        <a:rPr lang="en-US" sz="1050" b="1" u="none" strike="noStrike" dirty="0">
                          <a:solidFill>
                            <a:srgbClr val="000000"/>
                          </a:solidFill>
                          <a:effectLst/>
                        </a:rPr>
                        <a:t>January 1, 2020</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FY 21/22</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310,048,491</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1.09%</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131,956,300</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126,369,171</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12,124,580</a:t>
                      </a:r>
                      <a:endParaRPr lang="en-US" sz="105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25827"/>
                  </a:ext>
                </a:extLst>
              </a:tr>
              <a:tr h="481339">
                <a:tc>
                  <a:txBody>
                    <a:bodyPr/>
                    <a:lstStyle/>
                    <a:p>
                      <a:pPr algn="ctr" fontAlgn="b"/>
                      <a:r>
                        <a:rPr lang="en-US" sz="1050" b="1" u="none" strike="noStrike" dirty="0">
                          <a:solidFill>
                            <a:srgbClr val="000000"/>
                          </a:solidFill>
                          <a:effectLst/>
                        </a:rPr>
                        <a:t>January 1, 2019</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FY 20/21</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306,715,259</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3.66%</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131,175,100</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123,963,895</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12,124,580</a:t>
                      </a:r>
                      <a:endParaRPr lang="en-US" sz="105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168826"/>
                  </a:ext>
                </a:extLst>
              </a:tr>
              <a:tr h="400804">
                <a:tc>
                  <a:txBody>
                    <a:bodyPr/>
                    <a:lstStyle/>
                    <a:p>
                      <a:pPr algn="ctr" fontAlgn="b"/>
                      <a:r>
                        <a:rPr lang="en-US" sz="1050" b="1" u="none" strike="noStrike" dirty="0">
                          <a:solidFill>
                            <a:srgbClr val="000000"/>
                          </a:solidFill>
                          <a:effectLst/>
                        </a:rPr>
                        <a:t>January 1, 2018</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FY 19/20</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293,959,946</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1050" b="1" u="none" strike="noStrike" dirty="0">
                        <a:solidFill>
                          <a:srgbClr val="000000"/>
                        </a:solidFill>
                        <a:effectLst/>
                      </a:endParaRPr>
                    </a:p>
                    <a:p>
                      <a:pPr algn="ctr" fontAlgn="b"/>
                      <a:r>
                        <a:rPr lang="en-US" sz="1050" b="1" u="none" strike="noStrike" dirty="0">
                          <a:solidFill>
                            <a:srgbClr val="000000"/>
                          </a:solidFill>
                          <a:effectLst/>
                        </a:rPr>
                        <a:t>7.58%</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 115,149,100</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 129,458,833</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        12,003,850</a:t>
                      </a:r>
                      <a:endParaRPr lang="en-US" sz="105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2044464"/>
                  </a:ext>
                </a:extLst>
              </a:tr>
              <a:tr h="400804">
                <a:tc>
                  <a:txBody>
                    <a:bodyPr/>
                    <a:lstStyle/>
                    <a:p>
                      <a:pPr algn="ctr" fontAlgn="b"/>
                      <a:r>
                        <a:rPr lang="en-US" sz="1050" b="1" u="none" strike="noStrike" dirty="0">
                          <a:solidFill>
                            <a:srgbClr val="000000"/>
                          </a:solidFill>
                          <a:effectLst/>
                        </a:rPr>
                        <a:t>January 1, 2017</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FY 18/19</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                273,251,737</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5.25%</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   112,451,800</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  118,989,130</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        13,472,920 </a:t>
                      </a:r>
                      <a:endParaRPr lang="en-US" sz="105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8426844"/>
                  </a:ext>
                </a:extLst>
              </a:tr>
              <a:tr h="400804">
                <a:tc>
                  <a:txBody>
                    <a:bodyPr/>
                    <a:lstStyle/>
                    <a:p>
                      <a:pPr algn="ctr" fontAlgn="b"/>
                      <a:r>
                        <a:rPr lang="en-US" sz="1050" b="1" u="none" strike="noStrike" dirty="0">
                          <a:solidFill>
                            <a:srgbClr val="000000"/>
                          </a:solidFill>
                          <a:effectLst/>
                        </a:rPr>
                        <a:t>January 1, 2016</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FY 17/18</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                259,624,705 </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5.13%</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    108,563,700 </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   113,647,076 </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        13,356,990 </a:t>
                      </a:r>
                      <a:endParaRPr lang="en-US" sz="105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3109839"/>
                  </a:ext>
                </a:extLst>
              </a:tr>
              <a:tr h="400804">
                <a:tc>
                  <a:txBody>
                    <a:bodyPr/>
                    <a:lstStyle/>
                    <a:p>
                      <a:pPr algn="ctr" fontAlgn="b"/>
                      <a:r>
                        <a:rPr lang="en-US" sz="1050" b="1" u="none" strike="noStrike" dirty="0">
                          <a:solidFill>
                            <a:srgbClr val="000000"/>
                          </a:solidFill>
                          <a:effectLst/>
                        </a:rPr>
                        <a:t>January 1, 2015</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a:solidFill>
                            <a:schemeClr val="tx1"/>
                          </a:solidFill>
                          <a:effectLst/>
                        </a:rPr>
                        <a:t>FY 16/17</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                246,960,856 </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5.07%</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rgbClr val="000000"/>
                          </a:solidFill>
                          <a:effectLst/>
                        </a:rPr>
                        <a:t>     107,535,400 </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    103,346,811 </a:t>
                      </a:r>
                      <a:endParaRPr lang="en-US" sz="105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solidFill>
                            <a:schemeClr val="tx1"/>
                          </a:solidFill>
                          <a:effectLst/>
                        </a:rPr>
                        <a:t>        14,353,720 </a:t>
                      </a:r>
                      <a:endParaRPr lang="en-US" sz="105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9312632"/>
                  </a:ext>
                </a:extLst>
              </a:tr>
            </a:tbl>
          </a:graphicData>
        </a:graphic>
      </p:graphicFrame>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p:txBody>
          <a:bodyPr/>
          <a:lstStyle/>
          <a:p>
            <a:fld id="{CECBEFD5-9508-4112-B948-42C660DF2D45}" type="slidenum">
              <a:rPr lang="en-US"/>
              <a:pPr/>
              <a:t>27</a:t>
            </a:fld>
            <a:endParaRPr lang="en-US" dirty="0"/>
          </a:p>
        </p:txBody>
      </p:sp>
      <p:sp>
        <p:nvSpPr>
          <p:cNvPr id="2" name="Title 1"/>
          <p:cNvSpPr>
            <a:spLocks noGrp="1"/>
          </p:cNvSpPr>
          <p:nvPr>
            <p:ph type="title" idx="4294967295"/>
          </p:nvPr>
        </p:nvSpPr>
        <p:spPr>
          <a:xfrm>
            <a:off x="1524000" y="-120650"/>
            <a:ext cx="7772400" cy="1143000"/>
          </a:xfrm>
        </p:spPr>
        <p:txBody>
          <a:bodyPr/>
          <a:lstStyle/>
          <a:p>
            <a:pPr eaLnBrk="1" hangingPunct="1">
              <a:defRPr/>
            </a:pPr>
            <a:r>
              <a:rPr lang="en-US" dirty="0">
                <a:solidFill>
                  <a:schemeClr val="tx1"/>
                </a:solidFill>
              </a:rPr>
              <a:t>	</a:t>
            </a:r>
          </a:p>
        </p:txBody>
      </p:sp>
      <p:sp>
        <p:nvSpPr>
          <p:cNvPr id="4125" name="TextBox 4"/>
          <p:cNvSpPr txBox="1">
            <a:spLocks noChangeArrowheads="1"/>
          </p:cNvSpPr>
          <p:nvPr/>
        </p:nvSpPr>
        <p:spPr bwMode="auto">
          <a:xfrm>
            <a:off x="1828800" y="304802"/>
            <a:ext cx="8534400" cy="4370427"/>
          </a:xfrm>
          <a:prstGeom prst="rect">
            <a:avLst/>
          </a:prstGeom>
          <a:noFill/>
          <a:ln w="9525">
            <a:noFill/>
            <a:miter lim="800000"/>
            <a:headEnd/>
            <a:tailEnd/>
          </a:ln>
        </p:spPr>
        <p:txBody>
          <a:bodyPr wrap="square">
            <a:spAutoFit/>
          </a:bodyPr>
          <a:lstStyle/>
          <a:p>
            <a:pPr algn="ctr"/>
            <a:r>
              <a:rPr lang="en-US" sz="3200" dirty="0"/>
              <a:t> </a:t>
            </a:r>
            <a:r>
              <a:rPr lang="en-US" sz="4000" b="1" dirty="0">
                <a:solidFill>
                  <a:schemeClr val="accent6">
                    <a:lumMod val="75000"/>
                  </a:schemeClr>
                </a:solidFill>
              </a:rPr>
              <a:t>Taxable Valuations Used For Setting Levy Rate </a:t>
            </a:r>
            <a:r>
              <a:rPr lang="en-US" sz="3000" b="1" dirty="0">
                <a:solidFill>
                  <a:schemeClr val="accent6">
                    <a:lumMod val="75000"/>
                  </a:schemeClr>
                </a:solidFill>
              </a:rPr>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126" name="TextBox 12"/>
          <p:cNvSpPr txBox="1">
            <a:spLocks noChangeArrowheads="1"/>
          </p:cNvSpPr>
          <p:nvPr/>
        </p:nvSpPr>
        <p:spPr bwMode="auto">
          <a:xfrm>
            <a:off x="1676400" y="4038601"/>
            <a:ext cx="8839200" cy="646331"/>
          </a:xfrm>
          <a:prstGeom prst="rect">
            <a:avLst/>
          </a:prstGeom>
          <a:noFill/>
          <a:ln w="9525">
            <a:noFill/>
            <a:miter lim="800000"/>
            <a:headEnd/>
            <a:tailEnd/>
          </a:ln>
        </p:spPr>
        <p:txBody>
          <a:bodyPr wrap="square">
            <a:spAutoFit/>
          </a:bodyPr>
          <a:lstStyle/>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7155367"/>
              </p:ext>
            </p:extLst>
          </p:nvPr>
        </p:nvGraphicFramePr>
        <p:xfrm>
          <a:off x="2317811" y="1974471"/>
          <a:ext cx="7788222" cy="3126210"/>
        </p:xfrm>
        <a:graphic>
          <a:graphicData uri="http://schemas.openxmlformats.org/drawingml/2006/table">
            <a:tbl>
              <a:tblPr>
                <a:tableStyleId>{5C22544A-7EE6-4342-B048-85BDC9FD1C3A}</a:tableStyleId>
              </a:tblPr>
              <a:tblGrid>
                <a:gridCol w="838488">
                  <a:extLst>
                    <a:ext uri="{9D8B030D-6E8A-4147-A177-3AD203B41FA5}">
                      <a16:colId xmlns:a16="http://schemas.microsoft.com/office/drawing/2014/main" val="1023723971"/>
                    </a:ext>
                  </a:extLst>
                </a:gridCol>
                <a:gridCol w="1117983">
                  <a:extLst>
                    <a:ext uri="{9D8B030D-6E8A-4147-A177-3AD203B41FA5}">
                      <a16:colId xmlns:a16="http://schemas.microsoft.com/office/drawing/2014/main" val="639838484"/>
                    </a:ext>
                  </a:extLst>
                </a:gridCol>
                <a:gridCol w="1117983">
                  <a:extLst>
                    <a:ext uri="{9D8B030D-6E8A-4147-A177-3AD203B41FA5}">
                      <a16:colId xmlns:a16="http://schemas.microsoft.com/office/drawing/2014/main" val="3660549446"/>
                    </a:ext>
                  </a:extLst>
                </a:gridCol>
                <a:gridCol w="1284648">
                  <a:extLst>
                    <a:ext uri="{9D8B030D-6E8A-4147-A177-3AD203B41FA5}">
                      <a16:colId xmlns:a16="http://schemas.microsoft.com/office/drawing/2014/main" val="65840610"/>
                    </a:ext>
                  </a:extLst>
                </a:gridCol>
                <a:gridCol w="1152680">
                  <a:extLst>
                    <a:ext uri="{9D8B030D-6E8A-4147-A177-3AD203B41FA5}">
                      <a16:colId xmlns:a16="http://schemas.microsoft.com/office/drawing/2014/main" val="3586156513"/>
                    </a:ext>
                  </a:extLst>
                </a:gridCol>
                <a:gridCol w="1080031">
                  <a:extLst>
                    <a:ext uri="{9D8B030D-6E8A-4147-A177-3AD203B41FA5}">
                      <a16:colId xmlns:a16="http://schemas.microsoft.com/office/drawing/2014/main" val="2452755586"/>
                    </a:ext>
                  </a:extLst>
                </a:gridCol>
                <a:gridCol w="1196409">
                  <a:extLst>
                    <a:ext uri="{9D8B030D-6E8A-4147-A177-3AD203B41FA5}">
                      <a16:colId xmlns:a16="http://schemas.microsoft.com/office/drawing/2014/main" val="2813135593"/>
                    </a:ext>
                  </a:extLst>
                </a:gridCol>
              </a:tblGrid>
              <a:tr h="584606">
                <a:tc>
                  <a:txBody>
                    <a:bodyPr/>
                    <a:lstStyle/>
                    <a:p>
                      <a:pPr algn="l" fontAlgn="b"/>
                      <a:endParaRPr lang="en-US" sz="1600" b="1" i="1" u="none" strike="noStrike" baseline="0" dirty="0">
                        <a:solidFill>
                          <a:srgbClr val="000000"/>
                        </a:solidFill>
                        <a:effectLst/>
                        <a:latin typeface="Arial" panose="020B0604020202020204" pitchFamily="34" charset="0"/>
                      </a:endParaRP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1" u="sng" strike="noStrike" baseline="0" dirty="0">
                          <a:solidFill>
                            <a:srgbClr val="000000"/>
                          </a:solidFill>
                          <a:effectLst/>
                          <a:latin typeface="+mn-lt"/>
                        </a:rPr>
                        <a:t>24/25</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1" u="sng" strike="noStrike" baseline="0" dirty="0">
                          <a:solidFill>
                            <a:srgbClr val="000000"/>
                          </a:solidFill>
                          <a:effectLst/>
                          <a:latin typeface="+mn-lt"/>
                        </a:rPr>
                        <a:t>23/24</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1" u="sng" strike="noStrike" baseline="0" dirty="0">
                          <a:solidFill>
                            <a:srgbClr val="000000"/>
                          </a:solidFill>
                          <a:effectLst/>
                          <a:latin typeface="+mn-lt"/>
                        </a:rPr>
                        <a:t>22/23</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1" u="sng" strike="noStrike" baseline="0" dirty="0">
                          <a:solidFill>
                            <a:srgbClr val="000000"/>
                          </a:solidFill>
                          <a:effectLst/>
                          <a:latin typeface="+mn-lt"/>
                        </a:rPr>
                        <a:t>21/22</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1" u="sng" strike="noStrike" baseline="0" dirty="0">
                          <a:effectLst/>
                        </a:rPr>
                        <a:t>20/21</a:t>
                      </a:r>
                      <a:endParaRPr lang="en-US" sz="1600" b="1" i="1" u="sng" strike="noStrike" baseline="0" dirty="0">
                        <a:solidFill>
                          <a:srgbClr val="000000"/>
                        </a:solidFill>
                        <a:effectLst/>
                        <a:latin typeface="Arial" panose="020B0604020202020204" pitchFamily="34" charset="0"/>
                      </a:endParaRP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1" u="sng" strike="noStrike" baseline="0" dirty="0">
                          <a:effectLst/>
                        </a:rPr>
                        <a:t>19/20</a:t>
                      </a:r>
                      <a:endParaRPr lang="en-US" sz="1600" b="1" i="1" u="sng" strike="noStrike" baseline="0" dirty="0">
                        <a:solidFill>
                          <a:srgbClr val="000000"/>
                        </a:solidFill>
                        <a:effectLst/>
                        <a:latin typeface="Arial" panose="020B0604020202020204" pitchFamily="34" charset="0"/>
                      </a:endParaRP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3707788"/>
                  </a:ext>
                </a:extLst>
              </a:tr>
              <a:tr h="700133">
                <a:tc>
                  <a:txBody>
                    <a:bodyPr/>
                    <a:lstStyle/>
                    <a:p>
                      <a:pPr algn="l" rtl="0" fontAlgn="b"/>
                      <a:r>
                        <a:rPr lang="en-US" sz="1600" b="1" i="1" u="none" strike="noStrike" baseline="0" dirty="0">
                          <a:effectLst/>
                        </a:rPr>
                        <a:t>Regular</a:t>
                      </a:r>
                      <a:endParaRPr lang="en-US" sz="1600" b="1" i="1" u="none" strike="noStrike" baseline="0" dirty="0">
                        <a:solidFill>
                          <a:srgbClr val="000000"/>
                        </a:solidFill>
                        <a:effectLst/>
                        <a:latin typeface="Arial" panose="020B0604020202020204" pitchFamily="34" charset="0"/>
                      </a:endParaRP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solidFill>
                            <a:srgbClr val="000000"/>
                          </a:solidFill>
                          <a:effectLst/>
                          <a:latin typeface="+mn-lt"/>
                        </a:rPr>
                        <a:t>189,445,111</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solidFill>
                            <a:srgbClr val="000000"/>
                          </a:solidFill>
                          <a:effectLst/>
                          <a:latin typeface="+mn-lt"/>
                        </a:rPr>
                        <a:t>174,057,074</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solidFill>
                            <a:srgbClr val="000000"/>
                          </a:solidFill>
                          <a:effectLst/>
                          <a:latin typeface="+mn-lt"/>
                        </a:rPr>
                        <a:t>179,833,216</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solidFill>
                            <a:srgbClr val="000000"/>
                          </a:solidFill>
                          <a:effectLst/>
                          <a:latin typeface="+mn-lt"/>
                        </a:rPr>
                        <a:t>184,010,063</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effectLst/>
                        </a:rPr>
                        <a:t>176,953,451  </a:t>
                      </a:r>
                      <a:endParaRPr lang="en-US" sz="1600" b="1" i="1" u="none" strike="noStrike" baseline="0" dirty="0">
                        <a:solidFill>
                          <a:srgbClr val="000000"/>
                        </a:solidFill>
                        <a:effectLst/>
                        <a:latin typeface="Arial" panose="020B0604020202020204" pitchFamily="34" charset="0"/>
                      </a:endParaRP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effectLst/>
                        </a:rPr>
                        <a:t>158,254,039  </a:t>
                      </a:r>
                      <a:endParaRPr lang="en-US" sz="1600" b="1" i="1" u="none" strike="noStrike" baseline="0" dirty="0">
                        <a:solidFill>
                          <a:srgbClr val="000000"/>
                        </a:solidFill>
                        <a:effectLst/>
                        <a:latin typeface="Arial" panose="020B0604020202020204" pitchFamily="34" charset="0"/>
                      </a:endParaRP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2103110"/>
                  </a:ext>
                </a:extLst>
              </a:tr>
              <a:tr h="956427">
                <a:tc>
                  <a:txBody>
                    <a:bodyPr/>
                    <a:lstStyle/>
                    <a:p>
                      <a:pPr algn="l" rtl="0" fontAlgn="b"/>
                      <a:r>
                        <a:rPr lang="en-US" sz="1600" b="1" i="1" u="none" strike="noStrike" baseline="0" dirty="0">
                          <a:effectLst/>
                        </a:rPr>
                        <a:t>Debt Service</a:t>
                      </a:r>
                      <a:endParaRPr lang="en-US" sz="1600" b="1" i="1" u="none" strike="noStrike" baseline="0" dirty="0">
                        <a:solidFill>
                          <a:srgbClr val="000000"/>
                        </a:solidFill>
                        <a:effectLst/>
                        <a:latin typeface="Arial" panose="020B0604020202020204" pitchFamily="34" charset="0"/>
                      </a:endParaRP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solidFill>
                            <a:srgbClr val="000000"/>
                          </a:solidFill>
                          <a:effectLst/>
                          <a:latin typeface="+mn-lt"/>
                        </a:rPr>
                        <a:t>231,817,816</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solidFill>
                            <a:srgbClr val="000000"/>
                          </a:solidFill>
                          <a:effectLst/>
                          <a:latin typeface="+mn-lt"/>
                        </a:rPr>
                        <a:t>203,243,184</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solidFill>
                            <a:srgbClr val="000000"/>
                          </a:solidFill>
                          <a:effectLst/>
                          <a:latin typeface="+mn-lt"/>
                        </a:rPr>
                        <a:t>210,854,590</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solidFill>
                            <a:srgbClr val="000000"/>
                          </a:solidFill>
                          <a:effectLst/>
                          <a:latin typeface="+mn-lt"/>
                        </a:rPr>
                        <a:t>211,707,399</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effectLst/>
                        </a:rPr>
                        <a:t>207,501,518</a:t>
                      </a:r>
                      <a:endParaRPr lang="en-US" sz="1600" b="1" i="1" u="none" strike="noStrike" baseline="0" dirty="0">
                        <a:solidFill>
                          <a:srgbClr val="000000"/>
                        </a:solidFill>
                        <a:effectLst/>
                        <a:latin typeface="Arial" panose="020B0604020202020204" pitchFamily="34" charset="0"/>
                      </a:endParaRP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effectLst/>
                        </a:rPr>
                        <a:t>205,662,198</a:t>
                      </a:r>
                      <a:endParaRPr lang="en-US" sz="1600" b="1" i="1" u="none" strike="noStrike" baseline="0" dirty="0">
                        <a:solidFill>
                          <a:srgbClr val="000000"/>
                        </a:solidFill>
                        <a:effectLst/>
                        <a:latin typeface="Arial" panose="020B0604020202020204" pitchFamily="34" charset="0"/>
                      </a:endParaRP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6331615"/>
                  </a:ext>
                </a:extLst>
              </a:tr>
              <a:tr h="885044">
                <a:tc>
                  <a:txBody>
                    <a:bodyPr/>
                    <a:lstStyle/>
                    <a:p>
                      <a:pPr algn="l" rtl="0" fontAlgn="b"/>
                      <a:r>
                        <a:rPr lang="en-US" sz="1600" b="1" i="1" u="none" strike="noStrike" baseline="0" dirty="0">
                          <a:effectLst/>
                        </a:rPr>
                        <a:t>Ag Land</a:t>
                      </a:r>
                      <a:endParaRPr lang="en-US" sz="1600" b="1" i="1" u="none" strike="noStrike" baseline="0" dirty="0">
                        <a:solidFill>
                          <a:srgbClr val="000000"/>
                        </a:solidFill>
                        <a:effectLst/>
                        <a:latin typeface="Arial" panose="020B0604020202020204" pitchFamily="34" charset="0"/>
                      </a:endParaRP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solidFill>
                            <a:srgbClr val="000000"/>
                          </a:solidFill>
                          <a:effectLst/>
                          <a:latin typeface="+mn-lt"/>
                        </a:rPr>
                        <a:t>1,481,799</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solidFill>
                            <a:srgbClr val="000000"/>
                          </a:solidFill>
                          <a:effectLst/>
                          <a:latin typeface="+mn-lt"/>
                        </a:rPr>
                        <a:t>1,467,619</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solidFill>
                            <a:srgbClr val="000000"/>
                          </a:solidFill>
                          <a:effectLst/>
                          <a:latin typeface="+mn-lt"/>
                        </a:rPr>
                        <a:t>1,569,968</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solidFill>
                            <a:srgbClr val="000000"/>
                          </a:solidFill>
                          <a:effectLst/>
                          <a:latin typeface="+mn-lt"/>
                        </a:rPr>
                        <a:t>1,479,518</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solidFill>
                            <a:srgbClr val="000000"/>
                          </a:solidFill>
                          <a:effectLst/>
                          <a:latin typeface="+mn-lt"/>
                        </a:rPr>
                        <a:t>1,434,671</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1" u="none" strike="noStrike" baseline="0" dirty="0">
                          <a:solidFill>
                            <a:srgbClr val="000000"/>
                          </a:solidFill>
                          <a:effectLst/>
                          <a:latin typeface="+mn-lt"/>
                        </a:rPr>
                        <a:t>823,405</a:t>
                      </a:r>
                    </a:p>
                  </a:txBody>
                  <a:tcPr marL="6861" marR="6861" marT="6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036553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8100"/>
            <a:ext cx="7772400" cy="380996"/>
          </a:xfrm>
        </p:spPr>
        <p:txBody>
          <a:bodyPr>
            <a:normAutofit fontScale="90000"/>
          </a:bodyPr>
          <a:lstStyle/>
          <a:p>
            <a:pPr algn="ctr"/>
            <a:br>
              <a:rPr lang="en-US" b="1" dirty="0"/>
            </a:br>
            <a:r>
              <a:rPr lang="en-US" b="1" dirty="0">
                <a:solidFill>
                  <a:schemeClr val="accent6">
                    <a:lumMod val="75000"/>
                  </a:schemeClr>
                </a:solidFill>
              </a:rPr>
              <a:t>Taxable Valuations by Major Classes</a:t>
            </a:r>
          </a:p>
        </p:txBody>
      </p:sp>
      <p:graphicFrame>
        <p:nvGraphicFramePr>
          <p:cNvPr id="7" name="Table Placeholder 6"/>
          <p:cNvGraphicFramePr>
            <a:graphicFrameLocks noGrp="1"/>
          </p:cNvGraphicFramePr>
          <p:nvPr>
            <p:ph type="tbl" idx="1"/>
            <p:extLst>
              <p:ext uri="{D42A27DB-BD31-4B8C-83A1-F6EECF244321}">
                <p14:modId xmlns:p14="http://schemas.microsoft.com/office/powerpoint/2010/main" val="3815768139"/>
              </p:ext>
            </p:extLst>
          </p:nvPr>
        </p:nvGraphicFramePr>
        <p:xfrm>
          <a:off x="2948533" y="1219200"/>
          <a:ext cx="6294935" cy="4800604"/>
        </p:xfrm>
        <a:graphic>
          <a:graphicData uri="http://schemas.openxmlformats.org/drawingml/2006/table">
            <a:tbl>
              <a:tblPr firstRow="1" bandRow="1">
                <a:tableStyleId>{93296810-A885-4BE3-A3E7-6D5BEEA58F35}</a:tableStyleId>
              </a:tblPr>
              <a:tblGrid>
                <a:gridCol w="1318275">
                  <a:extLst>
                    <a:ext uri="{9D8B030D-6E8A-4147-A177-3AD203B41FA5}">
                      <a16:colId xmlns:a16="http://schemas.microsoft.com/office/drawing/2014/main" val="3815309166"/>
                    </a:ext>
                  </a:extLst>
                </a:gridCol>
                <a:gridCol w="1657726">
                  <a:extLst>
                    <a:ext uri="{9D8B030D-6E8A-4147-A177-3AD203B41FA5}">
                      <a16:colId xmlns:a16="http://schemas.microsoft.com/office/drawing/2014/main" val="2115316314"/>
                    </a:ext>
                  </a:extLst>
                </a:gridCol>
                <a:gridCol w="1657726">
                  <a:extLst>
                    <a:ext uri="{9D8B030D-6E8A-4147-A177-3AD203B41FA5}">
                      <a16:colId xmlns:a16="http://schemas.microsoft.com/office/drawing/2014/main" val="3387426144"/>
                    </a:ext>
                  </a:extLst>
                </a:gridCol>
                <a:gridCol w="1661208">
                  <a:extLst>
                    <a:ext uri="{9D8B030D-6E8A-4147-A177-3AD203B41FA5}">
                      <a16:colId xmlns:a16="http://schemas.microsoft.com/office/drawing/2014/main" val="959605269"/>
                    </a:ext>
                  </a:extLst>
                </a:gridCol>
              </a:tblGrid>
              <a:tr h="860818">
                <a:tc>
                  <a:txBody>
                    <a:bodyPr/>
                    <a:lstStyle/>
                    <a:p>
                      <a:pPr algn="ctr" rtl="0" fontAlgn="ctr"/>
                      <a:r>
                        <a:rPr lang="en-US" sz="1800" u="none" strike="noStrike" dirty="0">
                          <a:effectLst/>
                        </a:rPr>
                        <a:t>Fiscal Year</a:t>
                      </a:r>
                      <a:endParaRPr lang="en-US" sz="1800" b="1" i="0" u="none" strike="noStrike" dirty="0">
                        <a:solidFill>
                          <a:srgbClr val="FFFFFF"/>
                        </a:solidFill>
                        <a:effectLst/>
                        <a:latin typeface="Trebuchet MS" panose="020B0603020202020204" pitchFamily="34" charset="0"/>
                      </a:endParaRPr>
                    </a:p>
                  </a:txBody>
                  <a:tcPr marL="9525" marR="9525" marT="9525" marB="0" anchor="ctr">
                    <a:solidFill>
                      <a:schemeClr val="accent6">
                        <a:lumMod val="75000"/>
                      </a:schemeClr>
                    </a:solidFill>
                  </a:tcPr>
                </a:tc>
                <a:tc>
                  <a:txBody>
                    <a:bodyPr/>
                    <a:lstStyle/>
                    <a:p>
                      <a:pPr algn="ctr" rtl="0" fontAlgn="ctr"/>
                      <a:r>
                        <a:rPr lang="en-US" sz="1800" u="none" strike="noStrike" dirty="0">
                          <a:effectLst/>
                        </a:rPr>
                        <a:t>Residential</a:t>
                      </a:r>
                      <a:endParaRPr lang="en-US" sz="1800" b="1" i="0" u="none" strike="noStrike" dirty="0">
                        <a:solidFill>
                          <a:srgbClr val="FFFFFF"/>
                        </a:solidFill>
                        <a:effectLst/>
                        <a:latin typeface="Trebuchet MS" panose="020B0603020202020204" pitchFamily="34" charset="0"/>
                      </a:endParaRPr>
                    </a:p>
                  </a:txBody>
                  <a:tcPr marL="9525" marR="9525" marT="9525" marB="0" anchor="ctr">
                    <a:solidFill>
                      <a:schemeClr val="accent6">
                        <a:lumMod val="75000"/>
                      </a:schemeClr>
                    </a:solidFill>
                  </a:tcPr>
                </a:tc>
                <a:tc>
                  <a:txBody>
                    <a:bodyPr/>
                    <a:lstStyle/>
                    <a:p>
                      <a:pPr algn="ctr" rtl="0" fontAlgn="ctr"/>
                      <a:r>
                        <a:rPr lang="en-US" sz="1800" u="none" strike="noStrike" dirty="0">
                          <a:effectLst/>
                        </a:rPr>
                        <a:t>Commercial</a:t>
                      </a:r>
                      <a:endParaRPr lang="en-US" sz="1800" b="1" i="0" u="none" strike="noStrike" dirty="0">
                        <a:solidFill>
                          <a:srgbClr val="FFFFFF"/>
                        </a:solidFill>
                        <a:effectLst/>
                        <a:latin typeface="Trebuchet MS" panose="020B0603020202020204" pitchFamily="34" charset="0"/>
                      </a:endParaRPr>
                    </a:p>
                  </a:txBody>
                  <a:tcPr marL="9525" marR="9525" marT="9525" marB="0" anchor="ctr">
                    <a:solidFill>
                      <a:schemeClr val="accent6">
                        <a:lumMod val="75000"/>
                      </a:schemeClr>
                    </a:solidFill>
                  </a:tcPr>
                </a:tc>
                <a:tc>
                  <a:txBody>
                    <a:bodyPr/>
                    <a:lstStyle/>
                    <a:p>
                      <a:pPr algn="ctr" rtl="0" fontAlgn="ctr"/>
                      <a:r>
                        <a:rPr lang="en-US" sz="1800" u="none" strike="noStrike" dirty="0">
                          <a:effectLst/>
                        </a:rPr>
                        <a:t>Industrial</a:t>
                      </a:r>
                      <a:endParaRPr lang="en-US" sz="1800" b="1" i="0" u="none" strike="noStrike" dirty="0">
                        <a:solidFill>
                          <a:srgbClr val="FFFFFF"/>
                        </a:solidFill>
                        <a:effectLst/>
                        <a:latin typeface="Trebuchet MS" panose="020B0603020202020204" pitchFamily="34" charset="0"/>
                      </a:endParaRPr>
                    </a:p>
                  </a:txBody>
                  <a:tcPr marL="9525" marR="9525" marT="9525" marB="0" anchor="ctr">
                    <a:solidFill>
                      <a:schemeClr val="accent6">
                        <a:lumMod val="75000"/>
                      </a:schemeClr>
                    </a:solidFill>
                  </a:tcPr>
                </a:tc>
                <a:extLst>
                  <a:ext uri="{0D108BD9-81ED-4DB2-BD59-A6C34878D82A}">
                    <a16:rowId xmlns:a16="http://schemas.microsoft.com/office/drawing/2014/main" val="2839431902"/>
                  </a:ext>
                </a:extLst>
              </a:tr>
              <a:tr h="437754">
                <a:tc>
                  <a:txBody>
                    <a:bodyPr/>
                    <a:lstStyle/>
                    <a:p>
                      <a:pPr marL="0" algn="ctr" defTabSz="914400" rtl="0" eaLnBrk="1" fontAlgn="ctr" latinLnBrk="0" hangingPunct="1"/>
                      <a:r>
                        <a:rPr lang="en-US" sz="1800" b="1" u="none" strike="noStrike" kern="1200" baseline="0" dirty="0">
                          <a:solidFill>
                            <a:srgbClr val="000000"/>
                          </a:solidFill>
                          <a:effectLst/>
                          <a:latin typeface="+mn-lt"/>
                          <a:ea typeface="+mn-ea"/>
                          <a:cs typeface="+mn-cs"/>
                        </a:rPr>
                        <a:t>24/25</a:t>
                      </a:r>
                    </a:p>
                  </a:txBody>
                  <a:tcPr marL="9525" marR="9525" marT="9525" marB="0" anchor="ctr"/>
                </a:tc>
                <a:tc>
                  <a:txBody>
                    <a:bodyPr/>
                    <a:lstStyle/>
                    <a:p>
                      <a:pPr marL="0" algn="ctr" defTabSz="914400" rtl="0" eaLnBrk="1" fontAlgn="ctr" latinLnBrk="0" hangingPunct="1"/>
                      <a:r>
                        <a:rPr lang="en-US" sz="1800" b="1" u="none" strike="noStrike" kern="1200" baseline="0" dirty="0">
                          <a:solidFill>
                            <a:srgbClr val="000000"/>
                          </a:solidFill>
                          <a:effectLst/>
                          <a:latin typeface="+mn-lt"/>
                          <a:ea typeface="+mn-ea"/>
                          <a:cs typeface="+mn-cs"/>
                        </a:rPr>
                        <a:t>74,827,549</a:t>
                      </a:r>
                    </a:p>
                  </a:txBody>
                  <a:tcPr marL="9525" marR="9525" marT="9525" marB="0" anchor="ctr"/>
                </a:tc>
                <a:tc>
                  <a:txBody>
                    <a:bodyPr/>
                    <a:lstStyle/>
                    <a:p>
                      <a:pPr marL="0" algn="ctr" defTabSz="914400" rtl="0" eaLnBrk="1" fontAlgn="ctr" latinLnBrk="0" hangingPunct="1"/>
                      <a:r>
                        <a:rPr lang="en-US" sz="1800" b="1" u="none" strike="noStrike" kern="1200" baseline="0" dirty="0">
                          <a:solidFill>
                            <a:srgbClr val="000000"/>
                          </a:solidFill>
                          <a:effectLst/>
                          <a:latin typeface="+mn-lt"/>
                          <a:ea typeface="+mn-ea"/>
                          <a:cs typeface="+mn-cs"/>
                        </a:rPr>
                        <a:t>140,904,821</a:t>
                      </a:r>
                    </a:p>
                  </a:txBody>
                  <a:tcPr marL="9525" marR="9525" marT="9525" marB="0" anchor="ctr"/>
                </a:tc>
                <a:tc>
                  <a:txBody>
                    <a:bodyPr/>
                    <a:lstStyle/>
                    <a:p>
                      <a:pPr marL="0" algn="ctr" defTabSz="914400" rtl="0" eaLnBrk="1" fontAlgn="ctr" latinLnBrk="0" hangingPunct="1"/>
                      <a:r>
                        <a:rPr lang="en-US" sz="1800" b="1" u="none" strike="noStrike" kern="1200" baseline="0" dirty="0">
                          <a:solidFill>
                            <a:srgbClr val="000000"/>
                          </a:solidFill>
                          <a:effectLst/>
                          <a:latin typeface="+mn-lt"/>
                          <a:ea typeface="+mn-ea"/>
                          <a:cs typeface="+mn-cs"/>
                        </a:rPr>
                        <a:t>10,563,234</a:t>
                      </a:r>
                    </a:p>
                  </a:txBody>
                  <a:tcPr marL="9525" marR="9525" marT="9525" marB="0" anchor="ctr"/>
                </a:tc>
                <a:extLst>
                  <a:ext uri="{0D108BD9-81ED-4DB2-BD59-A6C34878D82A}">
                    <a16:rowId xmlns:a16="http://schemas.microsoft.com/office/drawing/2014/main" val="4092989053"/>
                  </a:ext>
                </a:extLst>
              </a:tr>
              <a:tr h="437754">
                <a:tc>
                  <a:txBody>
                    <a:bodyPr/>
                    <a:lstStyle/>
                    <a:p>
                      <a:pPr marL="0" algn="ctr" defTabSz="914400" rtl="0" eaLnBrk="1" fontAlgn="ctr" latinLnBrk="0" hangingPunct="1"/>
                      <a:r>
                        <a:rPr lang="en-US" sz="1800" b="1" u="none" strike="noStrike" kern="1200" baseline="0" dirty="0">
                          <a:solidFill>
                            <a:srgbClr val="000000"/>
                          </a:solidFill>
                          <a:effectLst/>
                          <a:latin typeface="+mn-lt"/>
                          <a:ea typeface="+mn-ea"/>
                          <a:cs typeface="+mn-cs"/>
                        </a:rPr>
                        <a:t>23/24</a:t>
                      </a:r>
                    </a:p>
                  </a:txBody>
                  <a:tcPr marL="9525" marR="9525" marT="9525" marB="0" anchor="ctr"/>
                </a:tc>
                <a:tc>
                  <a:txBody>
                    <a:bodyPr/>
                    <a:lstStyle/>
                    <a:p>
                      <a:pPr marL="0" algn="ctr" defTabSz="914400" rtl="0" eaLnBrk="1" fontAlgn="ctr" latinLnBrk="0" hangingPunct="1"/>
                      <a:r>
                        <a:rPr lang="en-US" sz="1800" b="1" u="none" strike="noStrike" kern="1200" baseline="0" dirty="0">
                          <a:solidFill>
                            <a:srgbClr val="000000"/>
                          </a:solidFill>
                          <a:effectLst/>
                          <a:latin typeface="+mn-lt"/>
                          <a:ea typeface="+mn-ea"/>
                          <a:cs typeface="+mn-cs"/>
                        </a:rPr>
                        <a:t>78,295,526</a:t>
                      </a:r>
                    </a:p>
                  </a:txBody>
                  <a:tcPr marL="9525" marR="9525" marT="9525" marB="0" anchor="ctr"/>
                </a:tc>
                <a:tc>
                  <a:txBody>
                    <a:bodyPr/>
                    <a:lstStyle/>
                    <a:p>
                      <a:pPr marL="0" algn="ctr" defTabSz="914400" rtl="0" eaLnBrk="1" fontAlgn="ctr" latinLnBrk="0" hangingPunct="1"/>
                      <a:r>
                        <a:rPr lang="en-US" sz="1800" b="1" u="none" strike="noStrike" kern="1200" baseline="0" dirty="0">
                          <a:solidFill>
                            <a:srgbClr val="000000"/>
                          </a:solidFill>
                          <a:effectLst/>
                          <a:latin typeface="+mn-lt"/>
                          <a:ea typeface="+mn-ea"/>
                          <a:cs typeface="+mn-cs"/>
                        </a:rPr>
                        <a:t>109,216,620</a:t>
                      </a:r>
                    </a:p>
                  </a:txBody>
                  <a:tcPr marL="9525" marR="9525" marT="9525" marB="0" anchor="ctr"/>
                </a:tc>
                <a:tc>
                  <a:txBody>
                    <a:bodyPr/>
                    <a:lstStyle/>
                    <a:p>
                      <a:pPr marL="0" algn="ctr" defTabSz="914400" rtl="0" eaLnBrk="1" fontAlgn="ctr" latinLnBrk="0" hangingPunct="1"/>
                      <a:r>
                        <a:rPr lang="en-US" sz="1800" b="1" u="none" strike="noStrike" kern="1200" baseline="0" dirty="0">
                          <a:solidFill>
                            <a:srgbClr val="000000"/>
                          </a:solidFill>
                          <a:effectLst/>
                          <a:latin typeface="+mn-lt"/>
                          <a:ea typeface="+mn-ea"/>
                          <a:cs typeface="+mn-cs"/>
                        </a:rPr>
                        <a:t>10,346,100</a:t>
                      </a:r>
                    </a:p>
                  </a:txBody>
                  <a:tcPr marL="9525" marR="9525" marT="9525" marB="0" anchor="ctr"/>
                </a:tc>
                <a:extLst>
                  <a:ext uri="{0D108BD9-81ED-4DB2-BD59-A6C34878D82A}">
                    <a16:rowId xmlns:a16="http://schemas.microsoft.com/office/drawing/2014/main" val="2469224978"/>
                  </a:ext>
                </a:extLst>
              </a:tr>
              <a:tr h="437754">
                <a:tc>
                  <a:txBody>
                    <a:bodyPr/>
                    <a:lstStyle/>
                    <a:p>
                      <a:pPr marL="0" algn="ctr" defTabSz="914400" rtl="0" eaLnBrk="1" fontAlgn="ctr" latinLnBrk="0" hangingPunct="1"/>
                      <a:r>
                        <a:rPr lang="en-US" sz="1800" b="1" u="none" strike="noStrike" kern="1200" baseline="0" dirty="0">
                          <a:solidFill>
                            <a:srgbClr val="000000"/>
                          </a:solidFill>
                          <a:effectLst/>
                        </a:rPr>
                        <a:t>22/23</a:t>
                      </a:r>
                      <a:endParaRPr lang="en-US" sz="1800" b="1" i="0" u="none" strike="noStrike" kern="1200" baseline="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marL="0" algn="ctr" defTabSz="914400" rtl="0" eaLnBrk="1" fontAlgn="ctr" latinLnBrk="0" hangingPunct="1"/>
                      <a:r>
                        <a:rPr lang="en-US" sz="1800" b="1" u="none" strike="noStrike" kern="1200" baseline="0" dirty="0">
                          <a:solidFill>
                            <a:srgbClr val="000000"/>
                          </a:solidFill>
                          <a:effectLst/>
                        </a:rPr>
                        <a:t>71,918,616</a:t>
                      </a:r>
                      <a:endParaRPr lang="en-US" sz="1800" b="1" i="0" u="none" strike="noStrike" kern="1200" baseline="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marL="0" algn="ctr" defTabSz="914400" rtl="0" eaLnBrk="1" fontAlgn="ctr" latinLnBrk="0" hangingPunct="1"/>
                      <a:r>
                        <a:rPr lang="en-US" sz="1800" b="1" u="none" strike="noStrike" kern="1200" baseline="0" dirty="0">
                          <a:solidFill>
                            <a:srgbClr val="000000"/>
                          </a:solidFill>
                          <a:effectLst/>
                        </a:rPr>
                        <a:t>115,197,549</a:t>
                      </a:r>
                      <a:endParaRPr lang="en-US" sz="1800" b="1" i="0" u="none" strike="noStrike" kern="1200" baseline="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marL="0" algn="ctr" defTabSz="914400" rtl="0" eaLnBrk="1" fontAlgn="ctr" latinLnBrk="0" hangingPunct="1"/>
                      <a:r>
                        <a:rPr lang="en-US" sz="1800" b="1" u="none" strike="noStrike" kern="1200" baseline="0" dirty="0">
                          <a:solidFill>
                            <a:srgbClr val="000000"/>
                          </a:solidFill>
                          <a:effectLst/>
                        </a:rPr>
                        <a:t>11,038,689</a:t>
                      </a:r>
                      <a:endParaRPr lang="en-US" sz="1800" b="1" i="0" u="none" strike="noStrike" kern="1200" baseline="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val="2495069269"/>
                  </a:ext>
                </a:extLst>
              </a:tr>
              <a:tr h="437754">
                <a:tc>
                  <a:txBody>
                    <a:bodyPr/>
                    <a:lstStyle/>
                    <a:p>
                      <a:pPr algn="ctr" rtl="0" fontAlgn="ctr"/>
                      <a:r>
                        <a:rPr lang="en-US" sz="1800" b="1" u="none" strike="noStrike" baseline="0" dirty="0">
                          <a:solidFill>
                            <a:srgbClr val="000000"/>
                          </a:solidFill>
                          <a:effectLst/>
                        </a:rPr>
                        <a:t>21/22</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solidFill>
                            <a:srgbClr val="000000"/>
                          </a:solidFill>
                          <a:effectLst/>
                        </a:rPr>
                        <a:t>74,435,688</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solidFill>
                            <a:srgbClr val="000000"/>
                          </a:solidFill>
                          <a:effectLst/>
                        </a:rPr>
                        <a:t>113,732,255</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solidFill>
                            <a:srgbClr val="000000"/>
                          </a:solidFill>
                          <a:effectLst/>
                        </a:rPr>
                        <a:t>10,912,122</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264384683"/>
                  </a:ext>
                </a:extLst>
              </a:tr>
              <a:tr h="437754">
                <a:tc>
                  <a:txBody>
                    <a:bodyPr/>
                    <a:lstStyle/>
                    <a:p>
                      <a:pPr algn="ctr" rtl="0" fontAlgn="ctr"/>
                      <a:r>
                        <a:rPr lang="en-US" sz="1800" b="1" u="none" strike="noStrike" baseline="0" dirty="0">
                          <a:solidFill>
                            <a:srgbClr val="000000"/>
                          </a:solidFill>
                          <a:effectLst/>
                        </a:rPr>
                        <a:t>20/21</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solidFill>
                            <a:srgbClr val="000000"/>
                          </a:solidFill>
                          <a:effectLst/>
                        </a:rPr>
                        <a:t>72,243,656</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solidFill>
                            <a:srgbClr val="000000"/>
                          </a:solidFill>
                          <a:effectLst/>
                        </a:rPr>
                        <a:t>111,567,507</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solidFill>
                            <a:srgbClr val="000000"/>
                          </a:solidFill>
                          <a:effectLst/>
                        </a:rPr>
                        <a:t>10,912,122</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919827302"/>
                  </a:ext>
                </a:extLst>
              </a:tr>
              <a:tr h="437754">
                <a:tc>
                  <a:txBody>
                    <a:bodyPr/>
                    <a:lstStyle/>
                    <a:p>
                      <a:pPr algn="ctr" rtl="0" fontAlgn="ctr"/>
                      <a:r>
                        <a:rPr lang="en-US" sz="1800" b="1" u="none" strike="noStrike" baseline="0" dirty="0">
                          <a:solidFill>
                            <a:srgbClr val="000000"/>
                          </a:solidFill>
                          <a:effectLst/>
                        </a:rPr>
                        <a:t>19/20</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solidFill>
                            <a:srgbClr val="000000"/>
                          </a:solidFill>
                          <a:effectLst/>
                        </a:rPr>
                        <a:t>65,540,633</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solidFill>
                            <a:srgbClr val="000000"/>
                          </a:solidFill>
                          <a:effectLst/>
                        </a:rPr>
                        <a:t>116,512,951</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solidFill>
                            <a:srgbClr val="000000"/>
                          </a:solidFill>
                          <a:effectLst/>
                        </a:rPr>
                        <a:t>10,803,465</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73889804"/>
                  </a:ext>
                </a:extLst>
              </a:tr>
              <a:tr h="437754">
                <a:tc>
                  <a:txBody>
                    <a:bodyPr/>
                    <a:lstStyle/>
                    <a:p>
                      <a:pPr algn="ctr" rtl="0" fontAlgn="ctr"/>
                      <a:r>
                        <a:rPr lang="en-US" sz="1800" b="1" u="none" strike="noStrike" baseline="0" dirty="0">
                          <a:solidFill>
                            <a:srgbClr val="000000"/>
                          </a:solidFill>
                          <a:effectLst/>
                        </a:rPr>
                        <a:t>18/19</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solidFill>
                            <a:srgbClr val="000000"/>
                          </a:solidFill>
                          <a:effectLst/>
                        </a:rPr>
                        <a:t>62,546,618</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solidFill>
                            <a:srgbClr val="000000"/>
                          </a:solidFill>
                          <a:effectLst/>
                        </a:rPr>
                        <a:t>107,090,217</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solidFill>
                            <a:srgbClr val="000000"/>
                          </a:solidFill>
                          <a:effectLst/>
                        </a:rPr>
                        <a:t>12,125,628</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190935792"/>
                  </a:ext>
                </a:extLst>
              </a:tr>
              <a:tr h="437754">
                <a:tc>
                  <a:txBody>
                    <a:bodyPr/>
                    <a:lstStyle/>
                    <a:p>
                      <a:pPr algn="ctr" rtl="0" fontAlgn="ctr"/>
                      <a:r>
                        <a:rPr lang="en-US" sz="1800" b="1" u="none" strike="noStrike" baseline="0" dirty="0">
                          <a:effectLst/>
                        </a:rPr>
                        <a:t>17/18</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effectLst/>
                        </a:rPr>
                        <a:t>61,815,126</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effectLst/>
                        </a:rPr>
                        <a:t>102,282,369</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effectLst/>
                        </a:rPr>
                        <a:t>12,021,291</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677223894"/>
                  </a:ext>
                </a:extLst>
              </a:tr>
              <a:tr h="437754">
                <a:tc>
                  <a:txBody>
                    <a:bodyPr/>
                    <a:lstStyle/>
                    <a:p>
                      <a:pPr algn="ctr" rtl="0" fontAlgn="ctr"/>
                      <a:r>
                        <a:rPr lang="en-US" sz="1800" b="1" u="none" strike="noStrike" baseline="0" dirty="0">
                          <a:effectLst/>
                        </a:rPr>
                        <a:t>16/17</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effectLst/>
                        </a:rPr>
                        <a:t>59,817,554</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effectLst/>
                        </a:rPr>
                        <a:t>  93,012,131</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en-US" sz="1800" b="1" u="none" strike="noStrike" baseline="0" dirty="0">
                          <a:effectLst/>
                        </a:rPr>
                        <a:t>12,918,348</a:t>
                      </a:r>
                      <a:endParaRPr lang="en-US" sz="1800" b="1" i="0" u="none" strike="noStrike" baseline="0"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88906402"/>
                  </a:ext>
                </a:extLst>
              </a:tr>
            </a:tbl>
          </a:graphicData>
        </a:graphic>
      </p:graphicFrame>
      <p:sp>
        <p:nvSpPr>
          <p:cNvPr id="4" name="Slide Number Placeholder 3"/>
          <p:cNvSpPr>
            <a:spLocks noGrp="1"/>
          </p:cNvSpPr>
          <p:nvPr>
            <p:ph type="sldNum" sz="quarter" idx="12"/>
          </p:nvPr>
        </p:nvSpPr>
        <p:spPr>
          <a:xfrm>
            <a:off x="9753600" y="5943601"/>
            <a:ext cx="1157674" cy="1090789"/>
          </a:xfrm>
        </p:spPr>
        <p:txBody>
          <a:bodyPr>
            <a:normAutofit/>
          </a:bodyPr>
          <a:lstStyle/>
          <a:p>
            <a:pPr>
              <a:defRPr/>
            </a:pPr>
            <a:fld id="{80814E69-42A8-420E-9226-039D8B6CD93C}" type="slidenum">
              <a:rPr lang="en-US"/>
              <a:pPr>
                <a:defRPr/>
              </a:pPr>
              <a:t>28</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Rectangle 9"/>
          <p:cNvSpPr>
            <a:spLocks noGrp="1" noChangeArrowheads="1"/>
          </p:cNvSpPr>
          <p:nvPr>
            <p:ph type="title"/>
          </p:nvPr>
        </p:nvSpPr>
        <p:spPr>
          <a:xfrm>
            <a:off x="2209800" y="381000"/>
            <a:ext cx="7772400" cy="609600"/>
          </a:xfrm>
          <a:noFill/>
        </p:spPr>
        <p:txBody>
          <a:bodyPr>
            <a:normAutofit fontScale="90000"/>
          </a:bodyPr>
          <a:lstStyle/>
          <a:p>
            <a:pPr algn="ctr" eaLnBrk="1" hangingPunct="1">
              <a:defRPr/>
            </a:pPr>
            <a:r>
              <a:rPr lang="en-US" b="1" dirty="0">
                <a:solidFill>
                  <a:schemeClr val="accent6">
                    <a:lumMod val="75000"/>
                  </a:schemeClr>
                </a:solidFill>
              </a:rPr>
              <a:t>Property Tax Rollback</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137968887"/>
              </p:ext>
            </p:extLst>
          </p:nvPr>
        </p:nvGraphicFramePr>
        <p:xfrm>
          <a:off x="2895600" y="1524000"/>
          <a:ext cx="6400801" cy="3708400"/>
        </p:xfrm>
        <a:graphic>
          <a:graphicData uri="http://schemas.openxmlformats.org/drawingml/2006/table">
            <a:tbl>
              <a:tblPr/>
              <a:tblGrid>
                <a:gridCol w="1059584">
                  <a:extLst>
                    <a:ext uri="{9D8B030D-6E8A-4147-A177-3AD203B41FA5}">
                      <a16:colId xmlns:a16="http://schemas.microsoft.com/office/drawing/2014/main" val="20000"/>
                    </a:ext>
                  </a:extLst>
                </a:gridCol>
                <a:gridCol w="1346552">
                  <a:extLst>
                    <a:ext uri="{9D8B030D-6E8A-4147-A177-3AD203B41FA5}">
                      <a16:colId xmlns:a16="http://schemas.microsoft.com/office/drawing/2014/main" val="20001"/>
                    </a:ext>
                  </a:extLst>
                </a:gridCol>
                <a:gridCol w="1280331">
                  <a:extLst>
                    <a:ext uri="{9D8B030D-6E8A-4147-A177-3AD203B41FA5}">
                      <a16:colId xmlns:a16="http://schemas.microsoft.com/office/drawing/2014/main" val="20002"/>
                    </a:ext>
                  </a:extLst>
                </a:gridCol>
                <a:gridCol w="1479002">
                  <a:extLst>
                    <a:ext uri="{9D8B030D-6E8A-4147-A177-3AD203B41FA5}">
                      <a16:colId xmlns:a16="http://schemas.microsoft.com/office/drawing/2014/main" val="20003"/>
                    </a:ext>
                  </a:extLst>
                </a:gridCol>
                <a:gridCol w="1235332">
                  <a:extLst>
                    <a:ext uri="{9D8B030D-6E8A-4147-A177-3AD203B41FA5}">
                      <a16:colId xmlns:a16="http://schemas.microsoft.com/office/drawing/2014/main" val="20004"/>
                    </a:ext>
                  </a:extLst>
                </a:gridCol>
              </a:tblGrid>
              <a:tr h="370840">
                <a:tc>
                  <a:txBody>
                    <a:bodyPr/>
                    <a:lstStyle/>
                    <a:p>
                      <a:pPr algn="ctr" fontAlgn="b"/>
                      <a:r>
                        <a:rPr lang="en-US" sz="1400" b="1" i="0" u="none" strike="noStrike" dirty="0">
                          <a:solidFill>
                            <a:schemeClr val="tx1"/>
                          </a:solidFill>
                          <a:latin typeface="Arial"/>
                        </a:rPr>
                        <a:t>Rollback</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latin typeface="Arial"/>
                        </a:rPr>
                        <a:t>Residential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latin typeface="Arial"/>
                        </a:rPr>
                        <a:t>Agricultural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latin typeface="Arial"/>
                        </a:rPr>
                        <a:t>Commercial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latin typeface="Arial"/>
                        </a:rPr>
                        <a:t>Industrial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fontAlgn="b"/>
                      <a:r>
                        <a:rPr lang="en-US" sz="1400" b="1" i="0" u="none" strike="noStrike" dirty="0">
                          <a:solidFill>
                            <a:schemeClr val="tx1"/>
                          </a:solidFill>
                          <a:effectLst/>
                          <a:latin typeface="Arial" panose="020B0604020202020204" pitchFamily="34" charset="0"/>
                        </a:rPr>
                        <a:t>16-17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55.6259%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46.107%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70840">
                <a:tc>
                  <a:txBody>
                    <a:bodyPr/>
                    <a:lstStyle/>
                    <a:p>
                      <a:pPr algn="ctr" fontAlgn="b"/>
                      <a:r>
                        <a:rPr lang="en-US" sz="1400" b="1" i="0" u="none" strike="noStrike" dirty="0">
                          <a:solidFill>
                            <a:schemeClr val="tx1"/>
                          </a:solidFill>
                          <a:effectLst/>
                          <a:latin typeface="Arial" panose="020B0604020202020204" pitchFamily="34" charset="0"/>
                        </a:rPr>
                        <a:t>17-18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a:solidFill>
                            <a:schemeClr val="tx1"/>
                          </a:solidFill>
                          <a:effectLst/>
                          <a:latin typeface="Arial" panose="020B0604020202020204" pitchFamily="34" charset="0"/>
                        </a:rPr>
                        <a:t>56.9391%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a:solidFill>
                            <a:schemeClr val="tx1"/>
                          </a:solidFill>
                          <a:effectLst/>
                          <a:latin typeface="Arial" panose="020B0604020202020204" pitchFamily="34" charset="0"/>
                        </a:rPr>
                        <a:t>47.4996%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70840">
                <a:tc>
                  <a:txBody>
                    <a:bodyPr/>
                    <a:lstStyle/>
                    <a:p>
                      <a:pPr algn="ctr" fontAlgn="b"/>
                      <a:r>
                        <a:rPr lang="en-US" sz="1400" b="1" i="0" u="none" strike="noStrike" dirty="0">
                          <a:solidFill>
                            <a:schemeClr val="tx1"/>
                          </a:solidFill>
                          <a:effectLst/>
                          <a:latin typeface="Arial" panose="020B0604020202020204" pitchFamily="34" charset="0"/>
                        </a:rPr>
                        <a:t>18-19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a:solidFill>
                            <a:schemeClr val="tx1"/>
                          </a:solidFill>
                          <a:effectLst/>
                          <a:latin typeface="Arial" panose="020B0604020202020204" pitchFamily="34" charset="0"/>
                        </a:rPr>
                        <a:t>55.6209%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a:solidFill>
                            <a:schemeClr val="tx1"/>
                          </a:solidFill>
                          <a:effectLst/>
                          <a:latin typeface="Arial" panose="020B0604020202020204" pitchFamily="34" charset="0"/>
                        </a:rPr>
                        <a:t>54.4480%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70840">
                <a:tc>
                  <a:txBody>
                    <a:bodyPr/>
                    <a:lstStyle/>
                    <a:p>
                      <a:pPr algn="ctr" fontAlgn="b"/>
                      <a:r>
                        <a:rPr lang="en-US" sz="1400" b="1" i="0" u="none" strike="noStrike" dirty="0">
                          <a:solidFill>
                            <a:schemeClr val="tx1"/>
                          </a:solidFill>
                          <a:effectLst/>
                          <a:latin typeface="Arial" panose="020B0604020202020204" pitchFamily="34" charset="0"/>
                        </a:rPr>
                        <a:t>19-20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56.9180%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56.1324%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952359"/>
                  </a:ext>
                </a:extLst>
              </a:tr>
              <a:tr h="370840">
                <a:tc>
                  <a:txBody>
                    <a:bodyPr/>
                    <a:lstStyle/>
                    <a:p>
                      <a:pPr algn="ctr" fontAlgn="b"/>
                      <a:r>
                        <a:rPr lang="en-US" sz="1400" b="1" i="0" u="none" strike="noStrike" dirty="0">
                          <a:solidFill>
                            <a:schemeClr val="tx1"/>
                          </a:solidFill>
                          <a:effectLst/>
                          <a:latin typeface="Arial" panose="020B0604020202020204" pitchFamily="34" charset="0"/>
                        </a:rPr>
                        <a:t>20-21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55.0743%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81.4832%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3018412"/>
                  </a:ext>
                </a:extLst>
              </a:tr>
              <a:tr h="370840">
                <a:tc>
                  <a:txBody>
                    <a:bodyPr/>
                    <a:lstStyle/>
                    <a:p>
                      <a:pPr algn="ctr" fontAlgn="b"/>
                      <a:r>
                        <a:rPr lang="en-US" sz="1400" b="1" i="0" u="none" strike="noStrike" dirty="0">
                          <a:solidFill>
                            <a:schemeClr val="tx1"/>
                          </a:solidFill>
                          <a:effectLst/>
                          <a:latin typeface="Arial" panose="020B0604020202020204" pitchFamily="34" charset="0"/>
                        </a:rPr>
                        <a:t>21-22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56.4094%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84.0305%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7861905"/>
                  </a:ext>
                </a:extLst>
              </a:tr>
              <a:tr h="370840">
                <a:tc>
                  <a:txBody>
                    <a:bodyPr/>
                    <a:lstStyle/>
                    <a:p>
                      <a:pPr algn="ctr" fontAlgn="b"/>
                      <a:r>
                        <a:rPr lang="en-US" sz="1400" b="1" i="0" u="none" strike="noStrike" dirty="0">
                          <a:solidFill>
                            <a:schemeClr val="tx1"/>
                          </a:solidFill>
                          <a:effectLst/>
                          <a:latin typeface="Arial" panose="020B0604020202020204" pitchFamily="34" charset="0"/>
                        </a:rPr>
                        <a:t>22-23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54.1282%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89.6765%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758174"/>
                  </a:ext>
                </a:extLst>
              </a:tr>
              <a:tr h="370840">
                <a:tc>
                  <a:txBody>
                    <a:bodyPr/>
                    <a:lstStyle/>
                    <a:p>
                      <a:pPr algn="ctr" fontAlgn="b"/>
                      <a:r>
                        <a:rPr lang="en-US" sz="1400" b="1" i="0" u="none" strike="noStrike" dirty="0">
                          <a:solidFill>
                            <a:schemeClr val="tx1"/>
                          </a:solidFill>
                          <a:effectLst/>
                          <a:latin typeface="Arial" panose="020B0604020202020204" pitchFamily="34" charset="0"/>
                        </a:rPr>
                        <a:t>23-24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54.6501%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91.6430%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61486"/>
                  </a:ext>
                </a:extLst>
              </a:tr>
              <a:tr h="370840">
                <a:tc>
                  <a:txBody>
                    <a:bodyPr/>
                    <a:lstStyle/>
                    <a:p>
                      <a:pPr algn="ctr" fontAlgn="b"/>
                      <a:r>
                        <a:rPr lang="en-US" sz="1400" b="1" i="0" u="none" strike="noStrike" dirty="0">
                          <a:solidFill>
                            <a:schemeClr val="tx1"/>
                          </a:solidFill>
                          <a:effectLst/>
                          <a:latin typeface="Arial" panose="020B0604020202020204" pitchFamily="34" charset="0"/>
                        </a:rPr>
                        <a:t>24-25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46.3428%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71.8370%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Arial" panose="020B0604020202020204" pitchFamily="34" charset="0"/>
                        </a:rPr>
                        <a:t>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143789"/>
                  </a:ext>
                </a:extLst>
              </a:tr>
            </a:tbl>
          </a:graphicData>
        </a:graphic>
      </p:graphicFrame>
      <p:sp>
        <p:nvSpPr>
          <p:cNvPr id="10242" name="Slide Number Placeholder 5"/>
          <p:cNvSpPr>
            <a:spLocks noGrp="1"/>
          </p:cNvSpPr>
          <p:nvPr>
            <p:ph type="sldNum" sz="quarter" idx="12"/>
          </p:nvPr>
        </p:nvSpPr>
        <p:spPr>
          <a:xfrm>
            <a:off x="10182226" y="6400800"/>
            <a:ext cx="485775" cy="228600"/>
          </a:xfrm>
          <a:noFill/>
        </p:spPr>
        <p:txBody>
          <a:bodyPr>
            <a:normAutofit fontScale="85000" lnSpcReduction="10000"/>
          </a:bodyPr>
          <a:lstStyle/>
          <a:p>
            <a:fld id="{6EDD1351-6968-4675-B2DF-6F444DF94BBC}" type="slidenum">
              <a:rPr lang="en-US"/>
              <a:pPr/>
              <a:t>29</a:t>
            </a:fld>
            <a:endParaRPr lang="en-US" dirty="0"/>
          </a:p>
        </p:txBody>
      </p:sp>
      <p:sp>
        <p:nvSpPr>
          <p:cNvPr id="6" name="Table Placeholder 4"/>
          <p:cNvSpPr txBox="1">
            <a:spLocks/>
          </p:cNvSpPr>
          <p:nvPr/>
        </p:nvSpPr>
        <p:spPr>
          <a:xfrm>
            <a:off x="1905000" y="1600200"/>
            <a:ext cx="8686800" cy="4953000"/>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897-D70B-7E37-2416-27ACE6E657C3}"/>
              </a:ext>
            </a:extLst>
          </p:cNvPr>
          <p:cNvSpPr>
            <a:spLocks noGrp="1"/>
          </p:cNvSpPr>
          <p:nvPr>
            <p:ph type="title"/>
          </p:nvPr>
        </p:nvSpPr>
        <p:spPr/>
        <p:txBody>
          <a:bodyPr/>
          <a:lstStyle/>
          <a:p>
            <a:pPr algn="ctr"/>
            <a:r>
              <a:rPr lang="en-US" b="1" dirty="0">
                <a:solidFill>
                  <a:schemeClr val="accent6">
                    <a:lumMod val="50000"/>
                  </a:schemeClr>
                </a:solidFill>
              </a:rPr>
              <a:t>Changes to the Budget as Proposed</a:t>
            </a:r>
            <a:endParaRPr lang="en-US" dirty="0"/>
          </a:p>
        </p:txBody>
      </p:sp>
      <p:sp>
        <p:nvSpPr>
          <p:cNvPr id="3" name="Content Placeholder 2">
            <a:extLst>
              <a:ext uri="{FF2B5EF4-FFF2-40B4-BE49-F238E27FC236}">
                <a16:creationId xmlns:a16="http://schemas.microsoft.com/office/drawing/2014/main" id="{7A03F8A4-B394-D70F-ED73-001AED073035}"/>
              </a:ext>
            </a:extLst>
          </p:cNvPr>
          <p:cNvSpPr>
            <a:spLocks noGrp="1"/>
          </p:cNvSpPr>
          <p:nvPr>
            <p:ph idx="1"/>
          </p:nvPr>
        </p:nvSpPr>
        <p:spPr/>
        <p:txBody>
          <a:bodyPr>
            <a:normAutofit fontScale="92500" lnSpcReduction="10000"/>
          </a:bodyPr>
          <a:lstStyle/>
          <a:p>
            <a:r>
              <a:rPr lang="en-US" dirty="0"/>
              <a:t>Levy Rate:  FY 2023/2024 $10.00, FY 2024/2025 $10.10.  This .10 increase generates $17,698. </a:t>
            </a:r>
          </a:p>
          <a:p>
            <a:r>
              <a:rPr lang="en-US" dirty="0"/>
              <a:t>Franchise Fees:  Franchise Fee being added to existing Franchise Agreement (Gas and Electric).  A Franchise Fee of 3% (2% increase on overall revenues) has been included in the budget with a revenue purposed statement dedicating its use to sanitary sewers and water main projects.</a:t>
            </a:r>
          </a:p>
          <a:p>
            <a:r>
              <a:rPr lang="en-US" dirty="0"/>
              <a:t>Transfer $200,000 from the general fund to a capital account (similar to our process for capital equipment) for Capital Projects, including sanitary sewer and watermain projects.</a:t>
            </a:r>
          </a:p>
          <a:p>
            <a:r>
              <a:rPr lang="en-US" dirty="0"/>
              <a:t>Discussed removal of the $1 capital project fee on monthly water bills. No consensus to date.  This generates over $22,000 versus the $17,698 (.10)</a:t>
            </a:r>
          </a:p>
        </p:txBody>
      </p:sp>
      <p:sp>
        <p:nvSpPr>
          <p:cNvPr id="4" name="Slide Number Placeholder 3">
            <a:extLst>
              <a:ext uri="{FF2B5EF4-FFF2-40B4-BE49-F238E27FC236}">
                <a16:creationId xmlns:a16="http://schemas.microsoft.com/office/drawing/2014/main" id="{A27B5495-3719-66A3-6151-2C570FCCB84E}"/>
              </a:ext>
            </a:extLst>
          </p:cNvPr>
          <p:cNvSpPr>
            <a:spLocks noGrp="1"/>
          </p:cNvSpPr>
          <p:nvPr>
            <p:ph type="sldNum" sz="quarter" idx="12"/>
          </p:nvPr>
        </p:nvSpPr>
        <p:spPr/>
        <p:txBody>
          <a:bodyPr/>
          <a:lstStyle/>
          <a:p>
            <a:fld id="{E41BBBA9-243A-4541-A8DE-2BCFB8E90ADA}" type="slidenum">
              <a:rPr lang="en-US" smtClean="0"/>
              <a:t>3</a:t>
            </a:fld>
            <a:endParaRPr lang="en-US"/>
          </a:p>
        </p:txBody>
      </p:sp>
    </p:spTree>
    <p:extLst>
      <p:ext uri="{BB962C8B-B14F-4D97-AF65-F5344CB8AC3E}">
        <p14:creationId xmlns:p14="http://schemas.microsoft.com/office/powerpoint/2010/main" val="2657027914"/>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AC5A1A4-4E22-6313-25C8-83017602EE0C}"/>
              </a:ext>
            </a:extLst>
          </p:cNvPr>
          <p:cNvGraphicFramePr>
            <a:graphicFrameLocks noGrp="1"/>
          </p:cNvGraphicFramePr>
          <p:nvPr>
            <p:extLst>
              <p:ext uri="{D42A27DB-BD31-4B8C-83A1-F6EECF244321}">
                <p14:modId xmlns:p14="http://schemas.microsoft.com/office/powerpoint/2010/main" val="2281566491"/>
              </p:ext>
            </p:extLst>
          </p:nvPr>
        </p:nvGraphicFramePr>
        <p:xfrm>
          <a:off x="3938726" y="819403"/>
          <a:ext cx="4314548" cy="5181600"/>
        </p:xfrm>
        <a:graphic>
          <a:graphicData uri="http://schemas.openxmlformats.org/drawingml/2006/table">
            <a:tbl>
              <a:tblPr firstRow="1" bandRow="1">
                <a:tableStyleId>{93296810-A885-4BE3-A3E7-6D5BEEA58F35}</a:tableStyleId>
              </a:tblPr>
              <a:tblGrid>
                <a:gridCol w="2334827">
                  <a:extLst>
                    <a:ext uri="{9D8B030D-6E8A-4147-A177-3AD203B41FA5}">
                      <a16:colId xmlns:a16="http://schemas.microsoft.com/office/drawing/2014/main" val="1519092913"/>
                    </a:ext>
                  </a:extLst>
                </a:gridCol>
                <a:gridCol w="1979721">
                  <a:extLst>
                    <a:ext uri="{9D8B030D-6E8A-4147-A177-3AD203B41FA5}">
                      <a16:colId xmlns:a16="http://schemas.microsoft.com/office/drawing/2014/main" val="2690936913"/>
                    </a:ext>
                  </a:extLst>
                </a:gridCol>
              </a:tblGrid>
              <a:tr h="370840">
                <a:tc gridSpan="2">
                  <a:txBody>
                    <a:bodyPr/>
                    <a:lstStyle/>
                    <a:p>
                      <a:pPr algn="ctr"/>
                      <a:r>
                        <a:rPr lang="en-US" sz="2800" dirty="0"/>
                        <a:t>Tax Rate History</a:t>
                      </a:r>
                    </a:p>
                  </a:txBody>
                  <a:tcPr/>
                </a:tc>
                <a:tc hMerge="1">
                  <a:txBody>
                    <a:bodyPr/>
                    <a:lstStyle/>
                    <a:p>
                      <a:endParaRPr dirty="0"/>
                    </a:p>
                  </a:txBody>
                  <a:tcPr/>
                </a:tc>
                <a:extLst>
                  <a:ext uri="{0D108BD9-81ED-4DB2-BD59-A6C34878D82A}">
                    <a16:rowId xmlns:a16="http://schemas.microsoft.com/office/drawing/2014/main" val="494849383"/>
                  </a:ext>
                </a:extLst>
              </a:tr>
              <a:tr h="370840">
                <a:tc>
                  <a:txBody>
                    <a:bodyPr/>
                    <a:lstStyle/>
                    <a:p>
                      <a:r>
                        <a:rPr kumimoji="0" lang="en-US" sz="2800" b="0" u="none" strike="noStrike" kern="1200" cap="none" spc="0" normalizeH="0" baseline="0" dirty="0">
                          <a:ln>
                            <a:noFill/>
                          </a:ln>
                          <a:solidFill>
                            <a:prstClr val="black"/>
                          </a:solidFill>
                          <a:effectLst/>
                          <a:uLnTx/>
                          <a:uFillTx/>
                        </a:rPr>
                        <a:t>2016/17</a:t>
                      </a:r>
                      <a:endParaRPr kumimoji="0" lang="en-US" sz="2800" b="0" i="0" u="none" strike="noStrike" kern="1200" cap="none" spc="0" normalizeH="0" baseline="0" dirty="0">
                        <a:ln>
                          <a:noFill/>
                        </a:ln>
                        <a:solidFill>
                          <a:prstClr val="black"/>
                        </a:solidFill>
                        <a:effectLst/>
                        <a:uLnTx/>
                        <a:uFillTx/>
                        <a:latin typeface="+mn-lt"/>
                        <a:ea typeface="+mn-ea"/>
                        <a:cs typeface="+mn-cs"/>
                      </a:endParaRPr>
                    </a:p>
                  </a:txBody>
                  <a:tcPr/>
                </a:tc>
                <a:tc>
                  <a:txBody>
                    <a:bodyPr/>
                    <a:lstStyle/>
                    <a:p>
                      <a:pPr marL="0" algn="l" defTabSz="914400" rtl="0" eaLnBrk="1" latinLnBrk="0" hangingPunct="1"/>
                      <a:r>
                        <a:rPr kumimoji="0" lang="en-US" sz="2800" b="0" u="none" strike="noStrike" kern="1200" cap="none" spc="0" normalizeH="0" baseline="0" dirty="0">
                          <a:ln>
                            <a:noFill/>
                          </a:ln>
                          <a:solidFill>
                            <a:prstClr val="black"/>
                          </a:solidFill>
                          <a:effectLst/>
                          <a:uLnTx/>
                          <a:uFillTx/>
                          <a:latin typeface="+mn-lt"/>
                          <a:ea typeface="+mn-ea"/>
                          <a:cs typeface="+mn-cs"/>
                        </a:rPr>
                        <a:t>10.00</a:t>
                      </a:r>
                    </a:p>
                  </a:txBody>
                  <a:tcPr/>
                </a:tc>
                <a:extLst>
                  <a:ext uri="{0D108BD9-81ED-4DB2-BD59-A6C34878D82A}">
                    <a16:rowId xmlns:a16="http://schemas.microsoft.com/office/drawing/2014/main" val="3544055529"/>
                  </a:ext>
                </a:extLst>
              </a:tr>
              <a:tr h="370840">
                <a:tc>
                  <a:txBody>
                    <a:bodyPr/>
                    <a:lstStyle/>
                    <a:p>
                      <a:r>
                        <a:rPr kumimoji="0" lang="en-US" sz="2800" b="0" u="none" strike="noStrike" kern="1200" cap="none" spc="0" normalizeH="0" baseline="0" dirty="0">
                          <a:ln>
                            <a:noFill/>
                          </a:ln>
                          <a:solidFill>
                            <a:prstClr val="black"/>
                          </a:solidFill>
                          <a:effectLst/>
                          <a:uLnTx/>
                          <a:uFillTx/>
                        </a:rPr>
                        <a:t>2017/18</a:t>
                      </a:r>
                      <a:endParaRPr kumimoji="0" lang="en-US" sz="2800" b="0" i="0" u="none" strike="noStrike" kern="1200" cap="none" spc="0" normalizeH="0" baseline="0" dirty="0">
                        <a:ln>
                          <a:noFill/>
                        </a:ln>
                        <a:solidFill>
                          <a:prstClr val="black"/>
                        </a:solidFill>
                        <a:effectLst/>
                        <a:uLnTx/>
                        <a:uFillTx/>
                        <a:latin typeface="+mn-lt"/>
                        <a:ea typeface="+mn-ea"/>
                        <a:cs typeface="+mn-cs"/>
                      </a:endParaRPr>
                    </a:p>
                  </a:txBody>
                  <a:tcPr/>
                </a:tc>
                <a:tc>
                  <a:txBody>
                    <a:bodyPr/>
                    <a:lstStyle/>
                    <a:p>
                      <a:pPr marL="0" algn="l" defTabSz="914400" rtl="0" eaLnBrk="1" latinLnBrk="0" hangingPunct="1"/>
                      <a:r>
                        <a:rPr kumimoji="0" lang="en-US" sz="2800" b="0" u="none" strike="noStrike" kern="1200" cap="none" spc="0" normalizeH="0" baseline="0" dirty="0">
                          <a:ln>
                            <a:noFill/>
                          </a:ln>
                          <a:solidFill>
                            <a:prstClr val="black"/>
                          </a:solidFill>
                          <a:effectLst/>
                          <a:uLnTx/>
                          <a:uFillTx/>
                          <a:latin typeface="+mn-lt"/>
                          <a:ea typeface="+mn-ea"/>
                          <a:cs typeface="+mn-cs"/>
                        </a:rPr>
                        <a:t>10.00</a:t>
                      </a:r>
                    </a:p>
                  </a:txBody>
                  <a:tcPr/>
                </a:tc>
                <a:extLst>
                  <a:ext uri="{0D108BD9-81ED-4DB2-BD59-A6C34878D82A}">
                    <a16:rowId xmlns:a16="http://schemas.microsoft.com/office/drawing/2014/main" val="1886252248"/>
                  </a:ext>
                </a:extLst>
              </a:tr>
              <a:tr h="370840">
                <a:tc>
                  <a:txBody>
                    <a:bodyPr/>
                    <a:lstStyle/>
                    <a:p>
                      <a:r>
                        <a:rPr kumimoji="0" lang="en-US" sz="2800" b="0" u="none" strike="noStrike" kern="1200" cap="none" spc="0" normalizeH="0" baseline="0" dirty="0">
                          <a:ln>
                            <a:noFill/>
                          </a:ln>
                          <a:solidFill>
                            <a:prstClr val="black"/>
                          </a:solidFill>
                          <a:effectLst/>
                          <a:uLnTx/>
                          <a:uFillTx/>
                        </a:rPr>
                        <a:t>2018/19</a:t>
                      </a:r>
                      <a:endParaRPr kumimoji="0" lang="en-US" sz="2800" b="0" i="0" u="none" strike="noStrike" kern="1200" cap="none" spc="0" normalizeH="0" baseline="0" dirty="0">
                        <a:ln>
                          <a:noFill/>
                        </a:ln>
                        <a:solidFill>
                          <a:prstClr val="black"/>
                        </a:solidFill>
                        <a:effectLst/>
                        <a:uLnTx/>
                        <a:uFillTx/>
                        <a:latin typeface="+mn-lt"/>
                        <a:ea typeface="+mn-ea"/>
                        <a:cs typeface="+mn-cs"/>
                      </a:endParaRPr>
                    </a:p>
                  </a:txBody>
                  <a:tcPr/>
                </a:tc>
                <a:tc>
                  <a:txBody>
                    <a:bodyPr/>
                    <a:lstStyle/>
                    <a:p>
                      <a:pPr marL="0" algn="l" defTabSz="914400" rtl="0" eaLnBrk="1" latinLnBrk="0" hangingPunct="1"/>
                      <a:r>
                        <a:rPr kumimoji="0" lang="en-US" sz="2800" b="0" u="none" strike="noStrike" kern="1200" cap="none" spc="0" normalizeH="0" baseline="0" dirty="0">
                          <a:ln>
                            <a:noFill/>
                          </a:ln>
                          <a:solidFill>
                            <a:prstClr val="black"/>
                          </a:solidFill>
                          <a:effectLst/>
                          <a:uLnTx/>
                          <a:uFillTx/>
                          <a:latin typeface="+mn-lt"/>
                          <a:ea typeface="+mn-ea"/>
                          <a:cs typeface="+mn-cs"/>
                        </a:rPr>
                        <a:t>10.00</a:t>
                      </a:r>
                    </a:p>
                  </a:txBody>
                  <a:tcPr/>
                </a:tc>
                <a:extLst>
                  <a:ext uri="{0D108BD9-81ED-4DB2-BD59-A6C34878D82A}">
                    <a16:rowId xmlns:a16="http://schemas.microsoft.com/office/drawing/2014/main" val="1408096450"/>
                  </a:ext>
                </a:extLst>
              </a:tr>
              <a:tr h="370840">
                <a:tc>
                  <a:txBody>
                    <a:bodyPr/>
                    <a:lstStyle/>
                    <a:p>
                      <a:r>
                        <a:rPr kumimoji="0" lang="en-US" sz="2800" b="0" u="none" strike="noStrike" kern="1200" cap="none" spc="0" normalizeH="0" baseline="0" dirty="0">
                          <a:ln>
                            <a:noFill/>
                          </a:ln>
                          <a:solidFill>
                            <a:prstClr val="black"/>
                          </a:solidFill>
                          <a:effectLst/>
                          <a:uLnTx/>
                          <a:uFillTx/>
                        </a:rPr>
                        <a:t>2019/20</a:t>
                      </a:r>
                      <a:endParaRPr kumimoji="0" lang="en-US" sz="2800" b="0" i="0" u="none" strike="noStrike" kern="1200" cap="none" spc="0" normalizeH="0" baseline="0" dirty="0">
                        <a:ln>
                          <a:noFill/>
                        </a:ln>
                        <a:solidFill>
                          <a:prstClr val="black"/>
                        </a:solidFill>
                        <a:effectLst/>
                        <a:uLnTx/>
                        <a:uFillTx/>
                        <a:latin typeface="+mn-lt"/>
                        <a:ea typeface="+mn-ea"/>
                        <a:cs typeface="+mn-cs"/>
                      </a:endParaRPr>
                    </a:p>
                  </a:txBody>
                  <a:tcPr/>
                </a:tc>
                <a:tc>
                  <a:txBody>
                    <a:bodyPr/>
                    <a:lstStyle/>
                    <a:p>
                      <a:pPr marL="0" algn="l" defTabSz="914400" rtl="0" eaLnBrk="1" latinLnBrk="0" hangingPunct="1"/>
                      <a:r>
                        <a:rPr kumimoji="0" lang="en-US" sz="2800" b="0" u="none" strike="noStrike" kern="1200" cap="none" spc="0" normalizeH="0" baseline="0" dirty="0">
                          <a:ln>
                            <a:noFill/>
                          </a:ln>
                          <a:solidFill>
                            <a:prstClr val="black"/>
                          </a:solidFill>
                          <a:effectLst/>
                          <a:uLnTx/>
                          <a:uFillTx/>
                          <a:latin typeface="+mn-lt"/>
                          <a:ea typeface="+mn-ea"/>
                          <a:cs typeface="+mn-cs"/>
                        </a:rPr>
                        <a:t>10.00</a:t>
                      </a:r>
                    </a:p>
                  </a:txBody>
                  <a:tcPr/>
                </a:tc>
                <a:extLst>
                  <a:ext uri="{0D108BD9-81ED-4DB2-BD59-A6C34878D82A}">
                    <a16:rowId xmlns:a16="http://schemas.microsoft.com/office/drawing/2014/main" val="3585160064"/>
                  </a:ext>
                </a:extLst>
              </a:tr>
              <a:tr h="370840">
                <a:tc>
                  <a:txBody>
                    <a:bodyPr/>
                    <a:lstStyle/>
                    <a:p>
                      <a:r>
                        <a:rPr kumimoji="0" lang="en-US" sz="2800" b="0" u="none" strike="noStrike" kern="1200" cap="none" spc="0" normalizeH="0" baseline="0" dirty="0">
                          <a:ln>
                            <a:noFill/>
                          </a:ln>
                          <a:solidFill>
                            <a:prstClr val="black"/>
                          </a:solidFill>
                          <a:effectLst/>
                          <a:uLnTx/>
                          <a:uFillTx/>
                        </a:rPr>
                        <a:t>2020/21</a:t>
                      </a:r>
                      <a:endParaRPr kumimoji="0" lang="en-US" sz="2800" b="0" i="0" u="none" strike="noStrike" kern="1200" cap="none" spc="0" normalizeH="0" baseline="0" dirty="0">
                        <a:ln>
                          <a:noFill/>
                        </a:ln>
                        <a:solidFill>
                          <a:prstClr val="black"/>
                        </a:solidFill>
                        <a:effectLst/>
                        <a:uLnTx/>
                        <a:uFillTx/>
                        <a:latin typeface="+mn-lt"/>
                        <a:ea typeface="+mn-ea"/>
                        <a:cs typeface="+mn-cs"/>
                      </a:endParaRPr>
                    </a:p>
                  </a:txBody>
                  <a:tcPr/>
                </a:tc>
                <a:tc>
                  <a:txBody>
                    <a:bodyPr/>
                    <a:lstStyle/>
                    <a:p>
                      <a:pPr marL="0" algn="l" defTabSz="914400" rtl="0" eaLnBrk="1" latinLnBrk="0" hangingPunct="1"/>
                      <a:r>
                        <a:rPr kumimoji="0" lang="en-US" sz="2800" b="0" u="none" strike="noStrike" kern="1200" cap="none" spc="0" normalizeH="0" baseline="0" dirty="0">
                          <a:ln>
                            <a:noFill/>
                          </a:ln>
                          <a:solidFill>
                            <a:prstClr val="black"/>
                          </a:solidFill>
                          <a:effectLst/>
                          <a:uLnTx/>
                          <a:uFillTx/>
                          <a:latin typeface="+mn-lt"/>
                          <a:ea typeface="+mn-ea"/>
                          <a:cs typeface="+mn-cs"/>
                        </a:rPr>
                        <a:t>10.00</a:t>
                      </a:r>
                    </a:p>
                  </a:txBody>
                  <a:tcPr/>
                </a:tc>
                <a:extLst>
                  <a:ext uri="{0D108BD9-81ED-4DB2-BD59-A6C34878D82A}">
                    <a16:rowId xmlns:a16="http://schemas.microsoft.com/office/drawing/2014/main" val="951270959"/>
                  </a:ext>
                </a:extLst>
              </a:tr>
              <a:tr h="370840">
                <a:tc>
                  <a:txBody>
                    <a:bodyPr/>
                    <a:lstStyle/>
                    <a:p>
                      <a:r>
                        <a:rPr kumimoji="0" lang="en-US" sz="2800" b="0" u="none" strike="noStrike" kern="1200" cap="none" spc="0" normalizeH="0" baseline="0" dirty="0">
                          <a:ln>
                            <a:noFill/>
                          </a:ln>
                          <a:solidFill>
                            <a:prstClr val="black"/>
                          </a:solidFill>
                          <a:effectLst/>
                          <a:uLnTx/>
                          <a:uFillTx/>
                        </a:rPr>
                        <a:t>2021/22</a:t>
                      </a:r>
                      <a:endParaRPr kumimoji="0" lang="en-US" sz="2800" b="0" i="0" u="none" strike="noStrike" kern="1200" cap="none" spc="0" normalizeH="0" baseline="0" dirty="0">
                        <a:ln>
                          <a:noFill/>
                        </a:ln>
                        <a:solidFill>
                          <a:prstClr val="black"/>
                        </a:solidFill>
                        <a:effectLst/>
                        <a:uLnTx/>
                        <a:uFillTx/>
                        <a:latin typeface="+mn-lt"/>
                        <a:ea typeface="+mn-ea"/>
                        <a:cs typeface="+mn-cs"/>
                      </a:endParaRPr>
                    </a:p>
                  </a:txBody>
                  <a:tcPr/>
                </a:tc>
                <a:tc>
                  <a:txBody>
                    <a:bodyPr/>
                    <a:lstStyle/>
                    <a:p>
                      <a:pPr marL="0" algn="l" defTabSz="914400" rtl="0" eaLnBrk="1" latinLnBrk="0" hangingPunct="1"/>
                      <a:r>
                        <a:rPr kumimoji="0" lang="en-US" sz="2800" b="0" u="none" strike="noStrike" kern="1200" cap="none" spc="0" normalizeH="0" baseline="0" dirty="0">
                          <a:ln>
                            <a:noFill/>
                          </a:ln>
                          <a:solidFill>
                            <a:prstClr val="black"/>
                          </a:solidFill>
                          <a:effectLst/>
                          <a:uLnTx/>
                          <a:uFillTx/>
                          <a:latin typeface="+mn-lt"/>
                          <a:ea typeface="+mn-ea"/>
                          <a:cs typeface="+mn-cs"/>
                        </a:rPr>
                        <a:t>9.65</a:t>
                      </a:r>
                    </a:p>
                  </a:txBody>
                  <a:tcPr/>
                </a:tc>
                <a:extLst>
                  <a:ext uri="{0D108BD9-81ED-4DB2-BD59-A6C34878D82A}">
                    <a16:rowId xmlns:a16="http://schemas.microsoft.com/office/drawing/2014/main" val="2695992926"/>
                  </a:ext>
                </a:extLst>
              </a:tr>
              <a:tr h="370840">
                <a:tc>
                  <a:txBody>
                    <a:bodyPr/>
                    <a:lstStyle/>
                    <a:p>
                      <a:r>
                        <a:rPr kumimoji="0" lang="en-US" sz="2800" b="0" u="none" strike="noStrike" kern="1200" cap="none" spc="0" normalizeH="0" baseline="0" dirty="0">
                          <a:ln>
                            <a:noFill/>
                          </a:ln>
                          <a:solidFill>
                            <a:prstClr val="black"/>
                          </a:solidFill>
                          <a:effectLst/>
                          <a:uLnTx/>
                          <a:uFillTx/>
                        </a:rPr>
                        <a:t>2022/23</a:t>
                      </a:r>
                      <a:endParaRPr kumimoji="0" lang="en-US" sz="2800" b="0" i="0" u="none" strike="noStrike" kern="1200" cap="none" spc="0" normalizeH="0" baseline="0" dirty="0">
                        <a:ln>
                          <a:noFill/>
                        </a:ln>
                        <a:solidFill>
                          <a:prstClr val="black"/>
                        </a:solidFill>
                        <a:effectLst/>
                        <a:uLnTx/>
                        <a:uFillTx/>
                        <a:latin typeface="+mn-lt"/>
                        <a:ea typeface="+mn-ea"/>
                        <a:cs typeface="+mn-cs"/>
                      </a:endParaRPr>
                    </a:p>
                  </a:txBody>
                  <a:tcPr/>
                </a:tc>
                <a:tc>
                  <a:txBody>
                    <a:bodyPr/>
                    <a:lstStyle/>
                    <a:p>
                      <a:pPr marL="0" algn="l" defTabSz="914400" rtl="0" eaLnBrk="1" latinLnBrk="0" hangingPunct="1"/>
                      <a:r>
                        <a:rPr kumimoji="0" lang="en-US" sz="2800" b="0" u="none" strike="noStrike" kern="1200" cap="none" spc="0" normalizeH="0" baseline="0" dirty="0">
                          <a:ln>
                            <a:noFill/>
                          </a:ln>
                          <a:solidFill>
                            <a:prstClr val="black"/>
                          </a:solidFill>
                          <a:effectLst/>
                          <a:uLnTx/>
                          <a:uFillTx/>
                          <a:latin typeface="+mn-lt"/>
                          <a:ea typeface="+mn-ea"/>
                          <a:cs typeface="+mn-cs"/>
                        </a:rPr>
                        <a:t>10.0</a:t>
                      </a:r>
                    </a:p>
                  </a:txBody>
                  <a:tcPr/>
                </a:tc>
                <a:extLst>
                  <a:ext uri="{0D108BD9-81ED-4DB2-BD59-A6C34878D82A}">
                    <a16:rowId xmlns:a16="http://schemas.microsoft.com/office/drawing/2014/main" val="477499471"/>
                  </a:ext>
                </a:extLst>
              </a:tr>
              <a:tr h="370840">
                <a:tc>
                  <a:txBody>
                    <a:bodyPr/>
                    <a:lstStyle/>
                    <a:p>
                      <a:r>
                        <a:rPr kumimoji="0" lang="en-US" sz="2800" b="0" u="none" strike="noStrike" kern="1200" cap="none" spc="0" normalizeH="0" baseline="0" noProof="0" dirty="0">
                          <a:ln>
                            <a:noFill/>
                          </a:ln>
                          <a:solidFill>
                            <a:prstClr val="black"/>
                          </a:solidFill>
                          <a:effectLst/>
                          <a:uLnTx/>
                          <a:uFillTx/>
                        </a:rPr>
                        <a:t>2023/24</a:t>
                      </a:r>
                      <a:endParaRPr lang="en-US" dirty="0"/>
                    </a:p>
                  </a:txBody>
                  <a:tcPr/>
                </a:tc>
                <a:tc>
                  <a:txBody>
                    <a:bodyPr/>
                    <a:lstStyle/>
                    <a:p>
                      <a:pPr marL="0" algn="l" defTabSz="914400" rtl="0" eaLnBrk="1" latinLnBrk="0" hangingPunct="1"/>
                      <a:r>
                        <a:rPr kumimoji="0" lang="en-US" sz="2800" b="0" u="none" strike="noStrike" kern="1200" cap="none" spc="0" normalizeH="0" baseline="0" dirty="0">
                          <a:ln>
                            <a:noFill/>
                          </a:ln>
                          <a:solidFill>
                            <a:prstClr val="black"/>
                          </a:solidFill>
                          <a:effectLst/>
                          <a:uLnTx/>
                          <a:uFillTx/>
                          <a:latin typeface="+mn-lt"/>
                          <a:ea typeface="+mn-ea"/>
                          <a:cs typeface="+mn-cs"/>
                        </a:rPr>
                        <a:t>10.00</a:t>
                      </a:r>
                    </a:p>
                  </a:txBody>
                  <a:tcPr/>
                </a:tc>
                <a:extLst>
                  <a:ext uri="{0D108BD9-81ED-4DB2-BD59-A6C34878D82A}">
                    <a16:rowId xmlns:a16="http://schemas.microsoft.com/office/drawing/2014/main" val="2347780622"/>
                  </a:ext>
                </a:extLst>
              </a:tr>
              <a:tr h="370840">
                <a:tc>
                  <a:txBody>
                    <a:bodyPr/>
                    <a:lstStyle/>
                    <a:p>
                      <a:pPr marL="0" algn="l" defTabSz="914400" rtl="0" eaLnBrk="1" latinLnBrk="0" hangingPunct="1"/>
                      <a:r>
                        <a:rPr kumimoji="0" lang="en-US" sz="2800" b="0" u="none" strike="noStrike" kern="1200" cap="none" spc="0" normalizeH="0" baseline="0" dirty="0">
                          <a:ln>
                            <a:noFill/>
                          </a:ln>
                          <a:solidFill>
                            <a:prstClr val="black"/>
                          </a:solidFill>
                          <a:effectLst/>
                          <a:uLnTx/>
                          <a:uFillTx/>
                        </a:rPr>
                        <a:t>2024/25</a:t>
                      </a:r>
                      <a:endParaRPr kumimoji="0" lang="en-US" sz="2800" b="0" i="0" u="none" strike="noStrike" kern="1200" cap="none" spc="0" normalizeH="0" baseline="0" dirty="0">
                        <a:ln>
                          <a:noFill/>
                        </a:ln>
                        <a:solidFill>
                          <a:prstClr val="black"/>
                        </a:solidFill>
                        <a:effectLst/>
                        <a:uLnTx/>
                        <a:uFillTx/>
                        <a:latin typeface="+mn-lt"/>
                        <a:ea typeface="+mn-ea"/>
                        <a:cs typeface="+mn-cs"/>
                      </a:endParaRPr>
                    </a:p>
                  </a:txBody>
                  <a:tcPr/>
                </a:tc>
                <a:tc>
                  <a:txBody>
                    <a:bodyPr/>
                    <a:lstStyle/>
                    <a:p>
                      <a:pPr marL="0" algn="l" defTabSz="914400" rtl="0" eaLnBrk="1" latinLnBrk="0" hangingPunct="1"/>
                      <a:r>
                        <a:rPr kumimoji="0" lang="en-US" sz="2800" b="0" u="none" strike="noStrike" kern="1200" cap="none" spc="0" normalizeH="0" baseline="0" dirty="0">
                          <a:ln>
                            <a:noFill/>
                          </a:ln>
                          <a:solidFill>
                            <a:prstClr val="black"/>
                          </a:solidFill>
                          <a:effectLst/>
                          <a:uLnTx/>
                          <a:uFillTx/>
                          <a:latin typeface="+mn-lt"/>
                          <a:ea typeface="+mn-ea"/>
                          <a:cs typeface="+mn-cs"/>
                        </a:rPr>
                        <a:t>10.10</a:t>
                      </a:r>
                    </a:p>
                  </a:txBody>
                  <a:tcPr/>
                </a:tc>
                <a:extLst>
                  <a:ext uri="{0D108BD9-81ED-4DB2-BD59-A6C34878D82A}">
                    <a16:rowId xmlns:a16="http://schemas.microsoft.com/office/drawing/2014/main" val="3287974003"/>
                  </a:ext>
                </a:extLst>
              </a:tr>
            </a:tbl>
          </a:graphicData>
        </a:graphic>
      </p:graphicFrame>
    </p:spTree>
    <p:extLst>
      <p:ext uri="{BB962C8B-B14F-4D97-AF65-F5344CB8AC3E}">
        <p14:creationId xmlns:p14="http://schemas.microsoft.com/office/powerpoint/2010/main" val="1149065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xfrm>
            <a:off x="10058400" y="6400800"/>
            <a:ext cx="609600" cy="457200"/>
          </a:xfrm>
          <a:noFill/>
        </p:spPr>
        <p:txBody>
          <a:bodyPr>
            <a:normAutofit/>
          </a:bodyPr>
          <a:lstStyle/>
          <a:p>
            <a:fld id="{170FF711-2D2D-41EF-9D69-0B246B5703B2}" type="slidenum">
              <a:rPr lang="en-US">
                <a:solidFill>
                  <a:schemeClr val="tx1"/>
                </a:solidFill>
              </a:rPr>
              <a:pPr/>
              <a:t>31</a:t>
            </a:fld>
            <a:endParaRPr lang="en-US" dirty="0">
              <a:solidFill>
                <a:schemeClr val="tx1"/>
              </a:solidFill>
            </a:endParaRPr>
          </a:p>
        </p:txBody>
      </p:sp>
      <p:sp>
        <p:nvSpPr>
          <p:cNvPr id="7172" name="Text Box 4"/>
          <p:cNvSpPr txBox="1">
            <a:spLocks noChangeArrowheads="1"/>
          </p:cNvSpPr>
          <p:nvPr/>
        </p:nvSpPr>
        <p:spPr bwMode="auto">
          <a:xfrm>
            <a:off x="2324100" y="1180665"/>
            <a:ext cx="7696200" cy="523220"/>
          </a:xfrm>
          <a:prstGeom prst="rect">
            <a:avLst/>
          </a:prstGeom>
          <a:noFill/>
          <a:ln w="12700" cap="sq">
            <a:noFill/>
            <a:miter lim="800000"/>
            <a:headEnd type="none" w="sm" len="sm"/>
            <a:tailEnd type="none" w="sm" len="sm"/>
          </a:ln>
          <a:scene3d>
            <a:camera prst="orthographicFront"/>
            <a:lightRig rig="threePt" dir="t"/>
          </a:scene3d>
          <a:sp3d extrusionH="76200">
            <a:extrusionClr>
              <a:schemeClr val="bg1"/>
            </a:extrusionClr>
          </a:sp3d>
        </p:spPr>
        <p:txBody>
          <a:bodyPr wrap="square">
            <a:spAutoFit/>
          </a:bodyPr>
          <a:lstStyle/>
          <a:p>
            <a:r>
              <a:rPr lang="en-US" sz="1400" b="1" dirty="0"/>
              <a:t>Listed below are examples of what a residential house with an assessed value of $100,000 would pay in property taxes to the City of West Burlington.</a:t>
            </a:r>
          </a:p>
        </p:txBody>
      </p:sp>
      <p:graphicFrame>
        <p:nvGraphicFramePr>
          <p:cNvPr id="5" name="Table 4"/>
          <p:cNvGraphicFramePr>
            <a:graphicFrameLocks noGrp="1"/>
          </p:cNvGraphicFramePr>
          <p:nvPr>
            <p:extLst>
              <p:ext uri="{D42A27DB-BD31-4B8C-83A1-F6EECF244321}">
                <p14:modId xmlns:p14="http://schemas.microsoft.com/office/powerpoint/2010/main" val="3959292349"/>
              </p:ext>
            </p:extLst>
          </p:nvPr>
        </p:nvGraphicFramePr>
        <p:xfrm>
          <a:off x="2057400" y="1905001"/>
          <a:ext cx="8084594" cy="3752579"/>
        </p:xfrm>
        <a:graphic>
          <a:graphicData uri="http://schemas.openxmlformats.org/drawingml/2006/table">
            <a:tbl>
              <a:tblPr>
                <a:tableStyleId>{073A0DAA-6AF3-43AB-8588-CEC1D06C72B9}</a:tableStyleId>
              </a:tblPr>
              <a:tblGrid>
                <a:gridCol w="728162">
                  <a:extLst>
                    <a:ext uri="{9D8B030D-6E8A-4147-A177-3AD203B41FA5}">
                      <a16:colId xmlns:a16="http://schemas.microsoft.com/office/drawing/2014/main" val="3665652244"/>
                    </a:ext>
                  </a:extLst>
                </a:gridCol>
                <a:gridCol w="1146031">
                  <a:extLst>
                    <a:ext uri="{9D8B030D-6E8A-4147-A177-3AD203B41FA5}">
                      <a16:colId xmlns:a16="http://schemas.microsoft.com/office/drawing/2014/main" val="2800203420"/>
                    </a:ext>
                  </a:extLst>
                </a:gridCol>
                <a:gridCol w="917490">
                  <a:extLst>
                    <a:ext uri="{9D8B030D-6E8A-4147-A177-3AD203B41FA5}">
                      <a16:colId xmlns:a16="http://schemas.microsoft.com/office/drawing/2014/main" val="2470279222"/>
                    </a:ext>
                  </a:extLst>
                </a:gridCol>
                <a:gridCol w="1052855">
                  <a:extLst>
                    <a:ext uri="{9D8B030D-6E8A-4147-A177-3AD203B41FA5}">
                      <a16:colId xmlns:a16="http://schemas.microsoft.com/office/drawing/2014/main" val="3789872416"/>
                    </a:ext>
                  </a:extLst>
                </a:gridCol>
                <a:gridCol w="1040908">
                  <a:extLst>
                    <a:ext uri="{9D8B030D-6E8A-4147-A177-3AD203B41FA5}">
                      <a16:colId xmlns:a16="http://schemas.microsoft.com/office/drawing/2014/main" val="3727264810"/>
                    </a:ext>
                  </a:extLst>
                </a:gridCol>
                <a:gridCol w="998816">
                  <a:extLst>
                    <a:ext uri="{9D8B030D-6E8A-4147-A177-3AD203B41FA5}">
                      <a16:colId xmlns:a16="http://schemas.microsoft.com/office/drawing/2014/main" val="3820371366"/>
                    </a:ext>
                  </a:extLst>
                </a:gridCol>
                <a:gridCol w="1092135">
                  <a:extLst>
                    <a:ext uri="{9D8B030D-6E8A-4147-A177-3AD203B41FA5}">
                      <a16:colId xmlns:a16="http://schemas.microsoft.com/office/drawing/2014/main" val="4030155383"/>
                    </a:ext>
                  </a:extLst>
                </a:gridCol>
                <a:gridCol w="1108197">
                  <a:extLst>
                    <a:ext uri="{9D8B030D-6E8A-4147-A177-3AD203B41FA5}">
                      <a16:colId xmlns:a16="http://schemas.microsoft.com/office/drawing/2014/main" val="4012118090"/>
                    </a:ext>
                  </a:extLst>
                </a:gridCol>
              </a:tblGrid>
              <a:tr h="408098">
                <a:tc>
                  <a:txBody>
                    <a:bodyPr/>
                    <a:lstStyle/>
                    <a:p>
                      <a:pPr algn="ctr" rtl="0" fontAlgn="b"/>
                      <a:r>
                        <a:rPr lang="en-US" sz="1300" b="1" u="none" strike="noStrike" dirty="0">
                          <a:solidFill>
                            <a:schemeClr val="tx1"/>
                          </a:solidFill>
                          <a:effectLst/>
                        </a:rPr>
                        <a:t>Year </a:t>
                      </a:r>
                      <a:endParaRPr lang="en-US" sz="1300" b="1" i="0" u="none" strike="noStrike"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300" b="1" u="none" strike="noStrike" dirty="0">
                          <a:solidFill>
                            <a:schemeClr val="tx1"/>
                          </a:solidFill>
                          <a:effectLst/>
                        </a:rPr>
                        <a:t> Assessed Valuation</a:t>
                      </a:r>
                      <a:endParaRPr lang="en-US" sz="1300" b="1" i="0" u="none" strike="noStrike"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300" b="1" u="none" strike="noStrike" dirty="0">
                          <a:solidFill>
                            <a:schemeClr val="tx1"/>
                          </a:solidFill>
                          <a:effectLst/>
                        </a:rPr>
                        <a:t>Rollback</a:t>
                      </a:r>
                      <a:endParaRPr lang="en-US" sz="1300" b="1" i="0" u="none" strike="noStrike"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300" b="1" u="none" strike="noStrike" dirty="0">
                          <a:solidFill>
                            <a:schemeClr val="tx1"/>
                          </a:solidFill>
                          <a:effectLst/>
                        </a:rPr>
                        <a:t>Taxable Value</a:t>
                      </a:r>
                      <a:endParaRPr lang="en-US" sz="1300" b="1" i="0" u="none" strike="noStrike"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300" b="1" u="none" strike="noStrike" dirty="0">
                          <a:solidFill>
                            <a:schemeClr val="tx1"/>
                          </a:solidFill>
                          <a:effectLst/>
                        </a:rPr>
                        <a:t>Tax Rate</a:t>
                      </a:r>
                      <a:endParaRPr lang="en-US" sz="1300" b="1" i="0" u="none" strike="noStrike"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300" b="1" u="none" strike="noStrike" dirty="0">
                          <a:solidFill>
                            <a:schemeClr val="tx1"/>
                          </a:solidFill>
                          <a:effectLst/>
                        </a:rPr>
                        <a:t>Taxes</a:t>
                      </a:r>
                      <a:endParaRPr lang="en-US" sz="1300" b="1" i="0" u="none" strike="noStrike"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100" b="1" u="none" strike="noStrike" dirty="0">
                          <a:solidFill>
                            <a:schemeClr val="tx1"/>
                          </a:solidFill>
                          <a:effectLst/>
                        </a:rPr>
                        <a:t>Yearly Difference</a:t>
                      </a:r>
                      <a:endParaRPr lang="en-US" sz="1100" b="1" i="0" u="none" strike="noStrike"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100" b="1" u="none" strike="noStrike" dirty="0">
                          <a:solidFill>
                            <a:schemeClr val="tx1"/>
                          </a:solidFill>
                          <a:effectLst/>
                        </a:rPr>
                        <a:t>Monthly Difference</a:t>
                      </a:r>
                      <a:endParaRPr lang="en-US" sz="1100" b="1" i="0" u="none" strike="noStrike"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0605532"/>
                  </a:ext>
                </a:extLst>
              </a:tr>
              <a:tr h="371609">
                <a:tc>
                  <a:txBody>
                    <a:bodyPr/>
                    <a:lstStyle/>
                    <a:p>
                      <a:pPr algn="just" rtl="0" fontAlgn="b"/>
                      <a:r>
                        <a:rPr lang="en-US" sz="1200" b="1" u="none" strike="noStrike" baseline="0" dirty="0">
                          <a:solidFill>
                            <a:schemeClr val="tx1"/>
                          </a:solidFill>
                          <a:effectLst/>
                        </a:rPr>
                        <a:t>16/17</a:t>
                      </a:r>
                      <a:endParaRPr lang="en-US" sz="1200" b="1"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100,000</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55.6259%</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             55,626 </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             10.00 </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           556 </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-7.00</a:t>
                      </a: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0" u="none" strike="noStrike" baseline="0" dirty="0">
                          <a:solidFill>
                            <a:schemeClr val="tx1"/>
                          </a:solidFill>
                          <a:effectLst/>
                        </a:rPr>
                        <a:t>-0.58</a:t>
                      </a:r>
                      <a:endParaRPr lang="en-US" sz="1200" b="0" i="0" u="none" strike="noStrike" baseline="0" dirty="0">
                        <a:solidFill>
                          <a:schemeClr val="tx1"/>
                        </a:solidFill>
                        <a:effectLst/>
                        <a:latin typeface="Calibri" panose="020F050202020403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8277387"/>
                  </a:ext>
                </a:extLst>
              </a:tr>
              <a:tr h="371609">
                <a:tc>
                  <a:txBody>
                    <a:bodyPr/>
                    <a:lstStyle/>
                    <a:p>
                      <a:pPr algn="just" rtl="0" fontAlgn="b"/>
                      <a:r>
                        <a:rPr lang="en-US" sz="1200" b="1" u="none" strike="noStrike" baseline="0" dirty="0">
                          <a:solidFill>
                            <a:schemeClr val="tx1"/>
                          </a:solidFill>
                          <a:effectLst/>
                        </a:rPr>
                        <a:t>17/18</a:t>
                      </a:r>
                      <a:endParaRPr lang="en-US" sz="1200" b="1"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100,000</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56.9391%</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56,939</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             10.00 </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569</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13.00</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0" u="none" strike="noStrike" baseline="0" dirty="0">
                          <a:solidFill>
                            <a:schemeClr val="tx1"/>
                          </a:solidFill>
                          <a:effectLst/>
                        </a:rPr>
                        <a:t>1.08</a:t>
                      </a:r>
                      <a:endParaRPr lang="en-US" sz="1200" b="0" i="0" u="none" strike="noStrike" baseline="0" dirty="0">
                        <a:solidFill>
                          <a:schemeClr val="tx1"/>
                        </a:solidFill>
                        <a:effectLst/>
                        <a:latin typeface="Calibri" panose="020F050202020403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291269"/>
                  </a:ext>
                </a:extLst>
              </a:tr>
              <a:tr h="371609">
                <a:tc>
                  <a:txBody>
                    <a:bodyPr/>
                    <a:lstStyle/>
                    <a:p>
                      <a:pPr algn="just" rtl="0" fontAlgn="b"/>
                      <a:r>
                        <a:rPr lang="en-US" sz="1200" b="1" u="none" strike="noStrike" baseline="0" dirty="0">
                          <a:solidFill>
                            <a:schemeClr val="tx1"/>
                          </a:solidFill>
                          <a:effectLst/>
                        </a:rPr>
                        <a:t>18/19</a:t>
                      </a:r>
                      <a:endParaRPr lang="en-US" sz="1200" b="1"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100,000</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55.6209%</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             55,621 </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             10.00 </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           556 </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-13.00</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0" u="none" strike="noStrike" baseline="0" dirty="0">
                          <a:solidFill>
                            <a:schemeClr val="tx1"/>
                          </a:solidFill>
                          <a:effectLst/>
                        </a:rPr>
                        <a:t>-1.08</a:t>
                      </a:r>
                      <a:endParaRPr lang="en-US" sz="1200" b="0" i="0" u="none" strike="noStrike" baseline="0" dirty="0">
                        <a:solidFill>
                          <a:schemeClr val="tx1"/>
                        </a:solidFill>
                        <a:effectLst/>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1889531"/>
                  </a:ext>
                </a:extLst>
              </a:tr>
              <a:tr h="371609">
                <a:tc>
                  <a:txBody>
                    <a:bodyPr/>
                    <a:lstStyle/>
                    <a:p>
                      <a:pPr algn="just" rtl="0" fontAlgn="b"/>
                      <a:r>
                        <a:rPr lang="en-US" sz="1200" b="1" u="none" strike="noStrike" baseline="0" dirty="0">
                          <a:solidFill>
                            <a:schemeClr val="tx1"/>
                          </a:solidFill>
                          <a:effectLst/>
                        </a:rPr>
                        <a:t>19/20</a:t>
                      </a:r>
                      <a:endParaRPr lang="en-US" sz="1200" b="1"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100,000</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56.9180%</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56,918</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10.00</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569</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13.00</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0" u="none" strike="noStrike" baseline="0" dirty="0">
                          <a:solidFill>
                            <a:schemeClr val="tx1"/>
                          </a:solidFill>
                          <a:effectLst/>
                        </a:rPr>
                        <a:t>1.08</a:t>
                      </a:r>
                      <a:endParaRPr lang="en-US" sz="1200" b="0" i="0" u="none" strike="noStrike" baseline="0" dirty="0">
                        <a:solidFill>
                          <a:schemeClr val="tx1"/>
                        </a:solidFill>
                        <a:effectLst/>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0366441"/>
                  </a:ext>
                </a:extLst>
              </a:tr>
              <a:tr h="371609">
                <a:tc>
                  <a:txBody>
                    <a:bodyPr/>
                    <a:lstStyle/>
                    <a:p>
                      <a:pPr algn="just" rtl="0" fontAlgn="b"/>
                      <a:r>
                        <a:rPr lang="en-US" sz="1200" b="1" u="none" strike="noStrike" baseline="0" dirty="0">
                          <a:solidFill>
                            <a:schemeClr val="tx1"/>
                          </a:solidFill>
                          <a:effectLst/>
                        </a:rPr>
                        <a:t>20/21</a:t>
                      </a:r>
                      <a:endParaRPr lang="en-US" sz="1200" b="1"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100,000</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55.0743%</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55,074</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10.00</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551</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-18.00</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0" u="none" strike="noStrike" baseline="0" dirty="0">
                          <a:solidFill>
                            <a:schemeClr val="tx1"/>
                          </a:solidFill>
                          <a:effectLst/>
                        </a:rPr>
                        <a:t>-1.50</a:t>
                      </a:r>
                      <a:endParaRPr lang="en-US" sz="1200" b="0" i="0" u="none" strike="noStrike" baseline="0" dirty="0">
                        <a:solidFill>
                          <a:schemeClr val="tx1"/>
                        </a:solidFill>
                        <a:effectLst/>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538140"/>
                  </a:ext>
                </a:extLst>
              </a:tr>
              <a:tr h="371609">
                <a:tc>
                  <a:txBody>
                    <a:bodyPr/>
                    <a:lstStyle/>
                    <a:p>
                      <a:pPr algn="just" rtl="0" fontAlgn="b"/>
                      <a:r>
                        <a:rPr lang="en-US" sz="1200" b="1" u="none" strike="noStrike" baseline="0" dirty="0">
                          <a:solidFill>
                            <a:schemeClr val="tx1"/>
                          </a:solidFill>
                          <a:effectLst/>
                        </a:rPr>
                        <a:t>21/22</a:t>
                      </a:r>
                      <a:endParaRPr lang="en-US" sz="1200" b="1"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100,000</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56.4094%</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56,409</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9.65</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544</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-7.00</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0" u="none" strike="noStrike" baseline="0" dirty="0">
                          <a:solidFill>
                            <a:schemeClr val="tx1"/>
                          </a:solidFill>
                          <a:effectLst/>
                        </a:rPr>
                        <a:t>-.58</a:t>
                      </a:r>
                      <a:endParaRPr lang="en-US" sz="1200" b="0" i="0" u="none" strike="noStrike" baseline="0" dirty="0">
                        <a:solidFill>
                          <a:schemeClr val="tx1"/>
                        </a:solidFill>
                        <a:effectLst/>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9582619"/>
                  </a:ext>
                </a:extLst>
              </a:tr>
              <a:tr h="371609">
                <a:tc>
                  <a:txBody>
                    <a:bodyPr/>
                    <a:lstStyle/>
                    <a:p>
                      <a:pPr algn="just" rtl="0" fontAlgn="b"/>
                      <a:r>
                        <a:rPr lang="en-US" sz="1200" b="1" u="none" strike="noStrike" baseline="0" dirty="0">
                          <a:solidFill>
                            <a:schemeClr val="tx1"/>
                          </a:solidFill>
                          <a:effectLst/>
                        </a:rPr>
                        <a:t>22/23</a:t>
                      </a:r>
                      <a:endParaRPr lang="en-US" sz="1200" b="1"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100,000</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54.1282%</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54,128</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10.00</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541</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0" u="none" strike="noStrike" baseline="0" dirty="0">
                          <a:solidFill>
                            <a:schemeClr val="tx1"/>
                          </a:solidFill>
                          <a:effectLst/>
                        </a:rPr>
                        <a:t>-3.00</a:t>
                      </a:r>
                      <a:endParaRPr lang="en-US" sz="1200" b="0" i="0" u="none" strike="noStrike" baseline="0" dirty="0">
                        <a:solidFill>
                          <a:schemeClr val="tx1"/>
                        </a:solidFill>
                        <a:effectLst/>
                        <a:latin typeface="Arial" panose="020B0604020202020204" pitchFamily="34" charset="0"/>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0" u="none" strike="noStrike" baseline="0" dirty="0">
                          <a:solidFill>
                            <a:schemeClr val="tx1"/>
                          </a:solidFill>
                          <a:effectLst/>
                        </a:rPr>
                        <a:t>-.25</a:t>
                      </a:r>
                      <a:endParaRPr lang="en-US" sz="1200" b="0" i="0" u="none" strike="noStrike" baseline="0" dirty="0">
                        <a:solidFill>
                          <a:schemeClr val="tx1"/>
                        </a:solidFill>
                        <a:effectLst/>
                      </a:endParaRP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6820036"/>
                  </a:ext>
                </a:extLst>
              </a:tr>
              <a:tr h="371609">
                <a:tc>
                  <a:txBody>
                    <a:bodyPr/>
                    <a:lstStyle/>
                    <a:p>
                      <a:pPr marL="0" algn="just" defTabSz="914400" rtl="0" eaLnBrk="1" fontAlgn="b" latinLnBrk="0" hangingPunct="1"/>
                      <a:r>
                        <a:rPr lang="en-US" sz="1200" b="1" u="none" strike="noStrike" kern="1200" baseline="0" dirty="0">
                          <a:solidFill>
                            <a:schemeClr val="tx1"/>
                          </a:solidFill>
                          <a:effectLst/>
                          <a:latin typeface="+mn-lt"/>
                          <a:ea typeface="+mn-ea"/>
                          <a:cs typeface="+mn-cs"/>
                        </a:rPr>
                        <a:t>23/24</a:t>
                      </a: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200" b="0" u="none" strike="noStrike" kern="1200" baseline="0" dirty="0">
                          <a:solidFill>
                            <a:schemeClr val="tx1"/>
                          </a:solidFill>
                          <a:effectLst/>
                          <a:latin typeface="+mn-lt"/>
                          <a:ea typeface="+mn-ea"/>
                          <a:cs typeface="+mn-cs"/>
                        </a:rPr>
                        <a:t>100,000</a:t>
                      </a: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200" b="0" u="none" strike="noStrike" kern="1200" baseline="0" dirty="0">
                          <a:solidFill>
                            <a:schemeClr val="tx1"/>
                          </a:solidFill>
                          <a:effectLst/>
                          <a:latin typeface="+mn-lt"/>
                          <a:ea typeface="+mn-ea"/>
                          <a:cs typeface="+mn-cs"/>
                        </a:rPr>
                        <a:t>54.6501%</a:t>
                      </a: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200" b="0" u="none" strike="noStrike" kern="1200" baseline="0" dirty="0">
                          <a:solidFill>
                            <a:schemeClr val="tx1"/>
                          </a:solidFill>
                          <a:effectLst/>
                          <a:latin typeface="+mn-lt"/>
                          <a:ea typeface="+mn-ea"/>
                          <a:cs typeface="+mn-cs"/>
                        </a:rPr>
                        <a:t>54,650</a:t>
                      </a: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200" b="0" u="none" strike="noStrike" kern="1200" baseline="0" dirty="0">
                          <a:solidFill>
                            <a:schemeClr val="tx1"/>
                          </a:solidFill>
                          <a:effectLst/>
                          <a:latin typeface="+mn-lt"/>
                          <a:ea typeface="+mn-ea"/>
                          <a:cs typeface="+mn-cs"/>
                        </a:rPr>
                        <a:t>10.00</a:t>
                      </a: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200" b="0" u="none" strike="noStrike" kern="1200" baseline="0" dirty="0">
                          <a:solidFill>
                            <a:schemeClr val="tx1"/>
                          </a:solidFill>
                          <a:effectLst/>
                          <a:latin typeface="+mn-lt"/>
                          <a:ea typeface="+mn-ea"/>
                          <a:cs typeface="+mn-cs"/>
                        </a:rPr>
                        <a:t>546</a:t>
                      </a: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200" b="0" u="none" strike="noStrike" kern="1200" baseline="0" dirty="0">
                          <a:solidFill>
                            <a:schemeClr val="tx1"/>
                          </a:solidFill>
                          <a:effectLst/>
                          <a:latin typeface="+mn-lt"/>
                          <a:ea typeface="+mn-ea"/>
                          <a:cs typeface="+mn-cs"/>
                        </a:rPr>
                        <a:t>5.00</a:t>
                      </a: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200" b="0" u="none" strike="noStrike" kern="1200" baseline="0" dirty="0">
                          <a:solidFill>
                            <a:schemeClr val="tx1"/>
                          </a:solidFill>
                          <a:effectLst/>
                          <a:latin typeface="+mn-lt"/>
                          <a:ea typeface="+mn-ea"/>
                          <a:cs typeface="+mn-cs"/>
                        </a:rPr>
                        <a:t>.40</a:t>
                      </a: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9140403"/>
                  </a:ext>
                </a:extLst>
              </a:tr>
              <a:tr h="371609">
                <a:tc>
                  <a:txBody>
                    <a:bodyPr/>
                    <a:lstStyle/>
                    <a:p>
                      <a:pPr marL="0" algn="just" defTabSz="914400" rtl="0" eaLnBrk="1" fontAlgn="b" latinLnBrk="0" hangingPunct="1"/>
                      <a:r>
                        <a:rPr lang="en-US" sz="1200" b="1" u="none" strike="noStrike" kern="1200" baseline="0" dirty="0">
                          <a:solidFill>
                            <a:schemeClr val="tx1"/>
                          </a:solidFill>
                          <a:effectLst/>
                          <a:latin typeface="+mn-lt"/>
                          <a:ea typeface="+mn-ea"/>
                          <a:cs typeface="+mn-cs"/>
                        </a:rPr>
                        <a:t>24/25</a:t>
                      </a: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200" b="0" u="none" strike="noStrike" kern="1200" baseline="0" dirty="0">
                          <a:solidFill>
                            <a:schemeClr val="tx1"/>
                          </a:solidFill>
                          <a:effectLst/>
                          <a:latin typeface="+mn-lt"/>
                          <a:ea typeface="+mn-ea"/>
                          <a:cs typeface="+mn-cs"/>
                        </a:rPr>
                        <a:t>100,000</a:t>
                      </a: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200" b="0" u="none" strike="noStrike" kern="1200" baseline="0" dirty="0">
                          <a:solidFill>
                            <a:schemeClr val="tx1"/>
                          </a:solidFill>
                          <a:effectLst/>
                          <a:latin typeface="+mn-lt"/>
                          <a:ea typeface="+mn-ea"/>
                          <a:cs typeface="+mn-cs"/>
                        </a:rPr>
                        <a:t>46.3428%</a:t>
                      </a: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200" b="0" u="none" strike="noStrike" kern="1200" baseline="0" dirty="0">
                          <a:solidFill>
                            <a:schemeClr val="tx1"/>
                          </a:solidFill>
                          <a:effectLst/>
                          <a:latin typeface="+mn-lt"/>
                          <a:ea typeface="+mn-ea"/>
                          <a:cs typeface="+mn-cs"/>
                        </a:rPr>
                        <a:t>46,343</a:t>
                      </a: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200" b="0" u="none" strike="noStrike" kern="1200" baseline="0" dirty="0">
                          <a:solidFill>
                            <a:schemeClr val="tx1"/>
                          </a:solidFill>
                          <a:effectLst/>
                          <a:latin typeface="+mn-lt"/>
                          <a:ea typeface="+mn-ea"/>
                          <a:cs typeface="+mn-cs"/>
                        </a:rPr>
                        <a:t>10.10</a:t>
                      </a: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200" b="0" u="none" strike="noStrike" kern="1200" baseline="0" dirty="0">
                          <a:solidFill>
                            <a:schemeClr val="tx1"/>
                          </a:solidFill>
                          <a:effectLst/>
                          <a:latin typeface="+mn-lt"/>
                          <a:ea typeface="+mn-ea"/>
                          <a:cs typeface="+mn-cs"/>
                        </a:rPr>
                        <a:t>468</a:t>
                      </a: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200" b="0" u="none" strike="noStrike" kern="1200" baseline="0" dirty="0">
                          <a:solidFill>
                            <a:schemeClr val="tx1"/>
                          </a:solidFill>
                          <a:effectLst/>
                          <a:latin typeface="+mn-lt"/>
                          <a:ea typeface="+mn-ea"/>
                          <a:cs typeface="+mn-cs"/>
                        </a:rPr>
                        <a:t>-78.00</a:t>
                      </a: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200" b="0" u="none" strike="noStrike" kern="1200" baseline="0" dirty="0">
                          <a:solidFill>
                            <a:schemeClr val="tx1"/>
                          </a:solidFill>
                          <a:effectLst/>
                          <a:latin typeface="+mn-lt"/>
                          <a:ea typeface="+mn-ea"/>
                          <a:cs typeface="+mn-cs"/>
                        </a:rPr>
                        <a:t>-6.50</a:t>
                      </a:r>
                    </a:p>
                  </a:txBody>
                  <a:tcPr marL="8736" marR="8736" marT="87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092196"/>
                  </a:ext>
                </a:extLst>
              </a:tr>
            </a:tbl>
          </a:graphicData>
        </a:graphic>
      </p:graphicFrame>
      <p:sp>
        <p:nvSpPr>
          <p:cNvPr id="6" name="Title 5">
            <a:extLst>
              <a:ext uri="{FF2B5EF4-FFF2-40B4-BE49-F238E27FC236}">
                <a16:creationId xmlns:a16="http://schemas.microsoft.com/office/drawing/2014/main" id="{143FF135-6607-4F20-8808-E80684A68D85}"/>
              </a:ext>
            </a:extLst>
          </p:cNvPr>
          <p:cNvSpPr>
            <a:spLocks noGrp="1"/>
          </p:cNvSpPr>
          <p:nvPr>
            <p:ph type="title"/>
          </p:nvPr>
        </p:nvSpPr>
        <p:spPr>
          <a:xfrm>
            <a:off x="2228850" y="158941"/>
            <a:ext cx="7886700" cy="1021724"/>
          </a:xfrm>
        </p:spPr>
        <p:txBody>
          <a:bodyPr>
            <a:normAutofit/>
          </a:bodyPr>
          <a:lstStyle/>
          <a:p>
            <a:r>
              <a:rPr lang="en-US" sz="4000" b="1" dirty="0">
                <a:solidFill>
                  <a:schemeClr val="accent6">
                    <a:lumMod val="75000"/>
                  </a:schemeClr>
                </a:solidFill>
              </a:rPr>
              <a:t>City of West Burlington Property Taxes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C18C0D-3C4A-4520-A9A6-E13DEA6AC146}" type="slidenum">
              <a:rPr lang="en-US"/>
              <a:pPr>
                <a:defRPr/>
              </a:pPr>
              <a:t>32</a:t>
            </a:fld>
            <a:endParaRPr lang="en-US" dirty="0"/>
          </a:p>
        </p:txBody>
      </p:sp>
      <p:sp>
        <p:nvSpPr>
          <p:cNvPr id="5" name="Rectangle 4"/>
          <p:cNvSpPr/>
          <p:nvPr/>
        </p:nvSpPr>
        <p:spPr>
          <a:xfrm>
            <a:off x="1676400" y="164746"/>
            <a:ext cx="8839200" cy="1231106"/>
          </a:xfrm>
          <a:prstGeom prst="rect">
            <a:avLst/>
          </a:prstGeom>
        </p:spPr>
        <p:txBody>
          <a:bodyPr wrap="square">
            <a:spAutoFit/>
          </a:bodyPr>
          <a:lstStyle/>
          <a:p>
            <a:pPr algn="ctr"/>
            <a:r>
              <a:rPr lang="en-US" sz="3200" b="1" dirty="0">
                <a:solidFill>
                  <a:schemeClr val="accent6">
                    <a:lumMod val="75000"/>
                  </a:schemeClr>
                </a:solidFill>
                <a:latin typeface="+mj-lt"/>
              </a:rPr>
              <a:t>City of West Burlington Commercial Property Taxes</a:t>
            </a:r>
          </a:p>
          <a:p>
            <a:pPr algn="ctr"/>
            <a:endParaRPr lang="en-US" sz="1000" dirty="0"/>
          </a:p>
          <a:p>
            <a:pPr algn="ctr"/>
            <a:r>
              <a:rPr lang="en-US" sz="1400" dirty="0"/>
              <a:t>Listed below are examples of what a commercial property with an assessed value of $1,000,000 would pay in property taxes to the City of West Burlington</a:t>
            </a:r>
            <a:r>
              <a:rPr lang="en-US" dirty="0"/>
              <a:t>.</a:t>
            </a:r>
          </a:p>
        </p:txBody>
      </p:sp>
      <p:graphicFrame>
        <p:nvGraphicFramePr>
          <p:cNvPr id="7" name="Table 6"/>
          <p:cNvGraphicFramePr>
            <a:graphicFrameLocks noGrp="1"/>
          </p:cNvGraphicFramePr>
          <p:nvPr>
            <p:extLst>
              <p:ext uri="{D42A27DB-BD31-4B8C-83A1-F6EECF244321}">
                <p14:modId xmlns:p14="http://schemas.microsoft.com/office/powerpoint/2010/main" val="163941679"/>
              </p:ext>
            </p:extLst>
          </p:nvPr>
        </p:nvGraphicFramePr>
        <p:xfrm>
          <a:off x="2764146" y="1557281"/>
          <a:ext cx="6663709" cy="3743439"/>
        </p:xfrm>
        <a:graphic>
          <a:graphicData uri="http://schemas.openxmlformats.org/drawingml/2006/table">
            <a:tbl>
              <a:tblPr/>
              <a:tblGrid>
                <a:gridCol w="692078">
                  <a:extLst>
                    <a:ext uri="{9D8B030D-6E8A-4147-A177-3AD203B41FA5}">
                      <a16:colId xmlns:a16="http://schemas.microsoft.com/office/drawing/2014/main" val="20000"/>
                    </a:ext>
                  </a:extLst>
                </a:gridCol>
                <a:gridCol w="1102198">
                  <a:extLst>
                    <a:ext uri="{9D8B030D-6E8A-4147-A177-3AD203B41FA5}">
                      <a16:colId xmlns:a16="http://schemas.microsoft.com/office/drawing/2014/main" val="20001"/>
                    </a:ext>
                  </a:extLst>
                </a:gridCol>
                <a:gridCol w="786159">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959074">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292593">
                <a:tc>
                  <a:txBody>
                    <a:bodyPr/>
                    <a:lstStyle/>
                    <a:p>
                      <a:pPr algn="ctr" fontAlgn="b"/>
                      <a:endParaRPr lang="en-US" sz="1100" b="0" i="0" u="none" strike="noStrike" dirty="0">
                        <a:solidFill>
                          <a:schemeClr val="tx1"/>
                        </a:solidFill>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1" i="0" u="none" strike="noStrike" dirty="0">
                          <a:solidFill>
                            <a:schemeClr val="tx1"/>
                          </a:solidFill>
                          <a:latin typeface="Arial"/>
                        </a:rPr>
                        <a:t>Assessed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US" sz="1200" b="0" i="0" u="none" strike="noStrike" dirty="0">
                        <a:solidFill>
                          <a:schemeClr val="tx1"/>
                        </a:solidFill>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1" i="0" u="none" strike="noStrike" dirty="0">
                          <a:solidFill>
                            <a:schemeClr val="tx1"/>
                          </a:solidFill>
                          <a:latin typeface="Arial"/>
                        </a:rPr>
                        <a:t>Taxable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US" sz="1200" b="0" i="0" u="none" strike="noStrike" dirty="0">
                        <a:solidFill>
                          <a:schemeClr val="tx1"/>
                        </a:solidFill>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US" sz="1200" b="0" i="0" u="none" strike="noStrike" dirty="0">
                        <a:solidFill>
                          <a:schemeClr val="tx1"/>
                        </a:solidFill>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1" i="0" u="none" strike="noStrike" dirty="0">
                          <a:solidFill>
                            <a:schemeClr val="tx1"/>
                          </a:solidFill>
                          <a:latin typeface="Arial"/>
                        </a:rPr>
                        <a:t>Yearly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3831">
                <a:tc>
                  <a:txBody>
                    <a:bodyPr/>
                    <a:lstStyle/>
                    <a:p>
                      <a:pPr algn="ctr" rtl="0" fontAlgn="b"/>
                      <a:r>
                        <a:rPr lang="en-US" sz="1200" b="1" i="0" u="sng" strike="noStrike" dirty="0">
                          <a:solidFill>
                            <a:schemeClr val="tx1"/>
                          </a:solidFill>
                          <a:latin typeface="Arial"/>
                        </a:rPr>
                        <a:t>Year</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1" i="0" u="sng" strike="noStrike" dirty="0">
                          <a:solidFill>
                            <a:schemeClr val="tx1"/>
                          </a:solidFill>
                          <a:latin typeface="Arial"/>
                        </a:rPr>
                        <a:t>Valuation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1" i="0" u="sng" strike="noStrike" dirty="0">
                          <a:solidFill>
                            <a:schemeClr val="tx1"/>
                          </a:solidFill>
                          <a:latin typeface="Arial"/>
                        </a:rPr>
                        <a:t>Rollback</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1" i="0" u="sng" strike="noStrike" dirty="0">
                          <a:solidFill>
                            <a:schemeClr val="tx1"/>
                          </a:solidFill>
                          <a:latin typeface="Arial"/>
                        </a:rPr>
                        <a:t>Value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1" i="0" u="sng" strike="noStrike" dirty="0">
                          <a:solidFill>
                            <a:schemeClr val="tx1"/>
                          </a:solidFill>
                          <a:latin typeface="Arial"/>
                        </a:rPr>
                        <a:t>Tax</a:t>
                      </a:r>
                      <a:r>
                        <a:rPr lang="en-US" sz="1200" b="1" i="0" u="none" strike="noStrike" dirty="0">
                          <a:solidFill>
                            <a:schemeClr val="tx1"/>
                          </a:solidFill>
                          <a:latin typeface="Arial"/>
                        </a:rPr>
                        <a:t> </a:t>
                      </a:r>
                      <a:r>
                        <a:rPr lang="en-US" sz="1200" b="1" i="0" u="sng" strike="noStrike" dirty="0">
                          <a:solidFill>
                            <a:schemeClr val="tx1"/>
                          </a:solidFill>
                          <a:latin typeface="Arial"/>
                        </a:rPr>
                        <a:t>Rate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1" i="0" u="sng" strike="noStrike" dirty="0">
                          <a:solidFill>
                            <a:schemeClr val="tx1"/>
                          </a:solidFill>
                          <a:latin typeface="Arial"/>
                        </a:rPr>
                        <a:t>Taxes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1" i="0" u="sng" strike="noStrike" dirty="0">
                          <a:solidFill>
                            <a:schemeClr val="tx1"/>
                          </a:solidFill>
                          <a:latin typeface="Arial"/>
                        </a:rPr>
                        <a:t>Difference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6335">
                <a:tc>
                  <a:txBody>
                    <a:bodyPr/>
                    <a:lstStyle/>
                    <a:p>
                      <a:pPr algn="ctr" rtl="0" fontAlgn="b"/>
                      <a:r>
                        <a:rPr lang="en-US" sz="1200" b="1" i="0" u="none" strike="noStrike" baseline="0" dirty="0">
                          <a:solidFill>
                            <a:schemeClr val="tx1"/>
                          </a:solidFill>
                          <a:effectLst/>
                          <a:latin typeface="Arial" panose="020B0604020202020204" pitchFamily="34" charset="0"/>
                        </a:rPr>
                        <a:t>16/17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baseline="0" dirty="0">
                          <a:solidFill>
                            <a:schemeClr val="tx1"/>
                          </a:solidFill>
                          <a:effectLst/>
                          <a:latin typeface="Arial" panose="020B0604020202020204" pitchFamily="34" charset="0"/>
                          <a:cs typeface="Arial" panose="020B060402020202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900,000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200" b="0" i="0" u="none" strike="noStrike" kern="1200" baseline="0" dirty="0">
                          <a:solidFill>
                            <a:schemeClr val="tx1"/>
                          </a:solidFill>
                          <a:effectLst/>
                          <a:latin typeface="Arial" panose="020B0604020202020204" pitchFamily="34" charset="0"/>
                          <a:ea typeface="+mn-ea"/>
                          <a:cs typeface="+mn-cs"/>
                        </a:rPr>
                        <a:t>       10.00 </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0" i="0" u="none" strike="noStrike" baseline="0" dirty="0">
                          <a:solidFill>
                            <a:schemeClr val="tx1"/>
                          </a:solidFill>
                          <a:effectLst/>
                          <a:latin typeface="Arial" panose="020B0604020202020204" pitchFamily="34" charset="0"/>
                        </a:rPr>
                        <a:t>-90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56335">
                <a:tc>
                  <a:txBody>
                    <a:bodyPr/>
                    <a:lstStyle/>
                    <a:p>
                      <a:pPr algn="ctr" rtl="0" fontAlgn="b"/>
                      <a:r>
                        <a:rPr lang="en-US" sz="1200" b="1" i="0" u="none" strike="noStrike" baseline="0" dirty="0">
                          <a:solidFill>
                            <a:schemeClr val="tx1"/>
                          </a:solidFill>
                          <a:effectLst/>
                          <a:latin typeface="Arial" panose="020B0604020202020204" pitchFamily="34" charset="0"/>
                        </a:rPr>
                        <a:t>17/18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cs typeface="Arial" panose="020B060402020202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900,000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200" b="0" i="0" u="none" strike="noStrike" kern="1200" baseline="0" dirty="0">
                          <a:solidFill>
                            <a:schemeClr val="tx1"/>
                          </a:solidFill>
                          <a:effectLst/>
                          <a:latin typeface="Arial" panose="020B0604020202020204" pitchFamily="34" charset="0"/>
                          <a:ea typeface="+mn-ea"/>
                          <a:cs typeface="+mn-cs"/>
                        </a:rPr>
                        <a:t>       10.00 </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baseline="0" dirty="0">
                          <a:solidFill>
                            <a:schemeClr val="tx1"/>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56335">
                <a:tc>
                  <a:txBody>
                    <a:bodyPr/>
                    <a:lstStyle/>
                    <a:p>
                      <a:pPr algn="ctr" rtl="0" fontAlgn="b"/>
                      <a:r>
                        <a:rPr lang="en-US" sz="1200" b="1" i="0" u="none" strike="noStrike" baseline="0" dirty="0">
                          <a:solidFill>
                            <a:schemeClr val="tx1"/>
                          </a:solidFill>
                          <a:effectLst/>
                          <a:latin typeface="Arial" panose="020B0604020202020204" pitchFamily="34" charset="0"/>
                        </a:rPr>
                        <a:t>18/19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cs typeface="Arial" panose="020B060402020202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900,000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200" b="0" i="0" u="none" strike="noStrike" kern="1200" baseline="0" dirty="0">
                          <a:solidFill>
                            <a:schemeClr val="tx1"/>
                          </a:solidFill>
                          <a:effectLst/>
                          <a:latin typeface="Arial" panose="020B0604020202020204" pitchFamily="34" charset="0"/>
                          <a:ea typeface="+mn-ea"/>
                          <a:cs typeface="+mn-cs"/>
                        </a:rPr>
                        <a:t>       10.00  </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baseline="0" dirty="0">
                          <a:solidFill>
                            <a:schemeClr val="tx1"/>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6734743"/>
                  </a:ext>
                </a:extLst>
              </a:tr>
              <a:tr h="356335">
                <a:tc>
                  <a:txBody>
                    <a:bodyPr/>
                    <a:lstStyle/>
                    <a:p>
                      <a:pPr algn="ctr" rtl="0" fontAlgn="b"/>
                      <a:r>
                        <a:rPr lang="en-US" sz="1200" b="1" i="0" u="none" strike="noStrike" baseline="0" dirty="0">
                          <a:solidFill>
                            <a:schemeClr val="tx1"/>
                          </a:solidFill>
                          <a:effectLst/>
                          <a:latin typeface="Arial" panose="020B0604020202020204" pitchFamily="34" charset="0"/>
                        </a:rPr>
                        <a:t>19/20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cs typeface="Arial" panose="020B060402020202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900,000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10.00</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baseline="0" dirty="0">
                          <a:solidFill>
                            <a:schemeClr val="tx1"/>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7369892"/>
                  </a:ext>
                </a:extLst>
              </a:tr>
              <a:tr h="356335">
                <a:tc>
                  <a:txBody>
                    <a:bodyPr/>
                    <a:lstStyle/>
                    <a:p>
                      <a:pPr algn="ctr" rtl="0" fontAlgn="b"/>
                      <a:r>
                        <a:rPr lang="en-US" sz="1200" b="1" i="0" u="none" strike="noStrike" baseline="0" dirty="0">
                          <a:solidFill>
                            <a:schemeClr val="tx1"/>
                          </a:solidFill>
                          <a:effectLst/>
                          <a:latin typeface="Arial" panose="020B0604020202020204" pitchFamily="34" charset="0"/>
                        </a:rPr>
                        <a:t>20/21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a:solidFill>
                            <a:schemeClr val="tx1"/>
                          </a:solidFill>
                          <a:effectLst/>
                          <a:latin typeface="Arial" panose="020B0604020202020204" pitchFamily="34" charset="0"/>
                        </a:rPr>
                        <a:t>1,000,000</a:t>
                      </a:r>
                      <a:endParaRPr lang="en-US" sz="1200" b="0" i="0" u="none" strike="noStrike" baseline="0"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a:solidFill>
                            <a:schemeClr val="tx1"/>
                          </a:solidFill>
                          <a:effectLst/>
                          <a:latin typeface="Arial" panose="020B0604020202020204" pitchFamily="34" charset="0"/>
                          <a:cs typeface="Arial" panose="020B0604020202020204" pitchFamily="34" charset="0"/>
                        </a:rPr>
                        <a:t>90.00%</a:t>
                      </a:r>
                      <a:endParaRPr lang="en-US" sz="1200" b="0" i="0" u="none" strike="noStrike" baseline="0"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a:solidFill>
                            <a:schemeClr val="tx1"/>
                          </a:solidFill>
                          <a:effectLst/>
                          <a:latin typeface="Arial" panose="020B0604020202020204" pitchFamily="34" charset="0"/>
                        </a:rPr>
                        <a:t>900,000</a:t>
                      </a:r>
                      <a:endParaRPr lang="en-US" sz="1200" b="0" i="0" u="none" strike="noStrike" baseline="0"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10.00</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a:solidFill>
                            <a:schemeClr val="tx1"/>
                          </a:solidFill>
                          <a:effectLst/>
                          <a:latin typeface="Arial" panose="020B0604020202020204" pitchFamily="34" charset="0"/>
                        </a:rPr>
                        <a:t>9,000</a:t>
                      </a:r>
                      <a:endParaRPr lang="en-US" sz="1200" b="0" i="0" u="none" strike="noStrike" baseline="0"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baseline="0" dirty="0">
                          <a:solidFill>
                            <a:schemeClr val="tx1"/>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4727849"/>
                  </a:ext>
                </a:extLst>
              </a:tr>
              <a:tr h="356335">
                <a:tc>
                  <a:txBody>
                    <a:bodyPr/>
                    <a:lstStyle/>
                    <a:p>
                      <a:pPr algn="ctr" rtl="0" fontAlgn="b"/>
                      <a:r>
                        <a:rPr lang="en-US" sz="1200" b="1" i="0" u="none" strike="noStrike" baseline="0" dirty="0">
                          <a:solidFill>
                            <a:schemeClr val="tx1"/>
                          </a:solidFill>
                          <a:effectLst/>
                          <a:latin typeface="Arial" panose="020B0604020202020204" pitchFamily="34" charset="0"/>
                        </a:rPr>
                        <a:t>21/22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a:solidFill>
                            <a:schemeClr val="tx1"/>
                          </a:solidFill>
                          <a:effectLst/>
                          <a:latin typeface="Arial" panose="020B0604020202020204" pitchFamily="34" charset="0"/>
                          <a:cs typeface="Arial" panose="020B0604020202020204" pitchFamily="34" charset="0"/>
                        </a:rPr>
                        <a:t>90.00%</a:t>
                      </a:r>
                      <a:endParaRPr lang="en-US" sz="1200" b="0" i="0" u="none" strike="noStrike" baseline="0"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a:solidFill>
                            <a:schemeClr val="tx1"/>
                          </a:solidFill>
                          <a:effectLst/>
                          <a:latin typeface="Arial" panose="020B0604020202020204" pitchFamily="34" charset="0"/>
                        </a:rPr>
                        <a:t>900,000</a:t>
                      </a:r>
                      <a:endParaRPr lang="en-US" sz="1200" b="0" i="0" u="none" strike="noStrike" baseline="0"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9.65</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8,685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baseline="0" dirty="0">
                          <a:solidFill>
                            <a:schemeClr val="tx1"/>
                          </a:solidFill>
                          <a:effectLst/>
                          <a:latin typeface="Calibri" panose="020F0502020204030204" pitchFamily="34" charset="0"/>
                        </a:rPr>
                        <a:t>-315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6825947"/>
                  </a:ext>
                </a:extLst>
              </a:tr>
              <a:tr h="356335">
                <a:tc>
                  <a:txBody>
                    <a:bodyPr/>
                    <a:lstStyle/>
                    <a:p>
                      <a:pPr algn="ctr" rtl="0" fontAlgn="b"/>
                      <a:r>
                        <a:rPr lang="en-US" sz="1200" b="1" i="0" u="none" strike="noStrike" baseline="0" dirty="0">
                          <a:solidFill>
                            <a:schemeClr val="tx1"/>
                          </a:solidFill>
                          <a:effectLst/>
                          <a:latin typeface="Arial" panose="020B0604020202020204" pitchFamily="34" charset="0"/>
                        </a:rPr>
                        <a:t>22/23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cs typeface="Arial" panose="020B060402020202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900,000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10.00</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baseline="0" dirty="0">
                          <a:solidFill>
                            <a:schemeClr val="tx1"/>
                          </a:solidFill>
                          <a:effectLst/>
                          <a:latin typeface="Calibri" panose="020F0502020204030204" pitchFamily="34" charset="0"/>
                        </a:rPr>
                        <a:t>315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3711891"/>
                  </a:ext>
                </a:extLst>
              </a:tr>
              <a:tr h="356335">
                <a:tc>
                  <a:txBody>
                    <a:bodyPr/>
                    <a:lstStyle/>
                    <a:p>
                      <a:pPr algn="ctr" rtl="0" fontAlgn="b"/>
                      <a:r>
                        <a:rPr lang="en-US" sz="1200" b="1" i="0" u="none" strike="noStrike" baseline="0" dirty="0">
                          <a:solidFill>
                            <a:schemeClr val="tx1"/>
                          </a:solidFill>
                          <a:effectLst/>
                          <a:latin typeface="Arial" panose="020B0604020202020204" pitchFamily="34" charset="0"/>
                        </a:rPr>
                        <a:t>23/24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cs typeface="Arial" panose="020B060402020202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900,000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10.00</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baseline="0" dirty="0">
                          <a:solidFill>
                            <a:schemeClr val="tx1"/>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7722521"/>
                  </a:ext>
                </a:extLst>
              </a:tr>
              <a:tr h="356335">
                <a:tc>
                  <a:txBody>
                    <a:bodyPr/>
                    <a:lstStyle/>
                    <a:p>
                      <a:pPr algn="ctr" rtl="0" fontAlgn="b"/>
                      <a:r>
                        <a:rPr lang="en-US" sz="1200" b="1" i="0" u="none" strike="noStrike" baseline="0" dirty="0">
                          <a:solidFill>
                            <a:schemeClr val="tx1"/>
                          </a:solidFill>
                          <a:effectLst/>
                          <a:latin typeface="Arial" panose="020B0604020202020204" pitchFamily="34" charset="0"/>
                        </a:rPr>
                        <a:t>24/25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cs typeface="Arial" panose="020B0604020202020204" pitchFamily="34" charset="0"/>
                        </a:rPr>
                        <a:t>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900,000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10.10</a:t>
                      </a:r>
                    </a:p>
                  </a:txBody>
                  <a:tcPr marL="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baseline="0" dirty="0">
                          <a:solidFill>
                            <a:schemeClr val="tx1"/>
                          </a:solidFill>
                          <a:effectLst/>
                          <a:latin typeface="Arial" panose="020B0604020202020204" pitchFamily="34" charset="0"/>
                        </a:rPr>
                        <a:t>9,090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baseline="0" dirty="0">
                          <a:solidFill>
                            <a:schemeClr val="tx1"/>
                          </a:solidFill>
                          <a:effectLst/>
                          <a:latin typeface="Calibri" panose="020F0502020204030204" pitchFamily="34" charset="0"/>
                        </a:rPr>
                        <a:t>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5948493"/>
                  </a:ext>
                </a:extLst>
              </a:tr>
            </a:tbl>
          </a:graphicData>
        </a:graphic>
      </p:graphicFrame>
      <p:sp>
        <p:nvSpPr>
          <p:cNvPr id="3" name="TextBox 2">
            <a:extLst>
              <a:ext uri="{FF2B5EF4-FFF2-40B4-BE49-F238E27FC236}">
                <a16:creationId xmlns:a16="http://schemas.microsoft.com/office/drawing/2014/main" id="{8032E24A-B426-2970-A966-849C90FD16D2}"/>
              </a:ext>
            </a:extLst>
          </p:cNvPr>
          <p:cNvSpPr txBox="1"/>
          <p:nvPr/>
        </p:nvSpPr>
        <p:spPr>
          <a:xfrm>
            <a:off x="3397043" y="5462148"/>
            <a:ext cx="6000750" cy="276999"/>
          </a:xfrm>
          <a:prstGeom prst="rect">
            <a:avLst/>
          </a:prstGeom>
          <a:noFill/>
        </p:spPr>
        <p:txBody>
          <a:bodyPr wrap="square" rtlCol="0">
            <a:spAutoFit/>
          </a:bodyPr>
          <a:lstStyle/>
          <a:p>
            <a:r>
              <a:rPr lang="en-US" sz="1200" dirty="0"/>
              <a:t>*FY 23/24 the first $150,000 will be rolled back into the residential percentage.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xfrm>
            <a:off x="10058400" y="6400800"/>
            <a:ext cx="609600" cy="457200"/>
          </a:xfrm>
          <a:noFill/>
        </p:spPr>
        <p:txBody>
          <a:bodyPr>
            <a:normAutofit/>
          </a:bodyPr>
          <a:lstStyle/>
          <a:p>
            <a:fld id="{CDF14AC8-F8A0-4DDF-89F7-08B3C47525B6}" type="slidenum">
              <a:rPr lang="en-US"/>
              <a:pPr/>
              <a:t>33</a:t>
            </a:fld>
            <a:endParaRPr lang="en-US" dirty="0"/>
          </a:p>
        </p:txBody>
      </p:sp>
      <p:graphicFrame>
        <p:nvGraphicFramePr>
          <p:cNvPr id="5" name="Table 4">
            <a:extLst>
              <a:ext uri="{FF2B5EF4-FFF2-40B4-BE49-F238E27FC236}">
                <a16:creationId xmlns:a16="http://schemas.microsoft.com/office/drawing/2014/main" id="{BF691840-DE6C-4A3C-83C5-2009B2152A78}"/>
              </a:ext>
            </a:extLst>
          </p:cNvPr>
          <p:cNvGraphicFramePr>
            <a:graphicFrameLocks noGrp="1"/>
          </p:cNvGraphicFramePr>
          <p:nvPr>
            <p:extLst>
              <p:ext uri="{D42A27DB-BD31-4B8C-83A1-F6EECF244321}">
                <p14:modId xmlns:p14="http://schemas.microsoft.com/office/powerpoint/2010/main" val="2779076159"/>
              </p:ext>
            </p:extLst>
          </p:nvPr>
        </p:nvGraphicFramePr>
        <p:xfrm>
          <a:off x="1752600" y="914401"/>
          <a:ext cx="8686800" cy="4848224"/>
        </p:xfrm>
        <a:graphic>
          <a:graphicData uri="http://schemas.openxmlformats.org/drawingml/2006/table">
            <a:tbl>
              <a:tblPr>
                <a:tableStyleId>{073A0DAA-6AF3-43AB-8588-CEC1D06C72B9}</a:tableStyleId>
              </a:tblPr>
              <a:tblGrid>
                <a:gridCol w="863397">
                  <a:extLst>
                    <a:ext uri="{9D8B030D-6E8A-4147-A177-3AD203B41FA5}">
                      <a16:colId xmlns:a16="http://schemas.microsoft.com/office/drawing/2014/main" val="2849198579"/>
                    </a:ext>
                  </a:extLst>
                </a:gridCol>
                <a:gridCol w="1186365">
                  <a:extLst>
                    <a:ext uri="{9D8B030D-6E8A-4147-A177-3AD203B41FA5}">
                      <a16:colId xmlns:a16="http://schemas.microsoft.com/office/drawing/2014/main" val="2031424429"/>
                    </a:ext>
                  </a:extLst>
                </a:gridCol>
                <a:gridCol w="1019394">
                  <a:extLst>
                    <a:ext uri="{9D8B030D-6E8A-4147-A177-3AD203B41FA5}">
                      <a16:colId xmlns:a16="http://schemas.microsoft.com/office/drawing/2014/main" val="3520929120"/>
                    </a:ext>
                  </a:extLst>
                </a:gridCol>
                <a:gridCol w="984242">
                  <a:extLst>
                    <a:ext uri="{9D8B030D-6E8A-4147-A177-3AD203B41FA5}">
                      <a16:colId xmlns:a16="http://schemas.microsoft.com/office/drawing/2014/main" val="966089"/>
                    </a:ext>
                  </a:extLst>
                </a:gridCol>
                <a:gridCol w="1107275">
                  <a:extLst>
                    <a:ext uri="{9D8B030D-6E8A-4147-A177-3AD203B41FA5}">
                      <a16:colId xmlns:a16="http://schemas.microsoft.com/office/drawing/2014/main" val="2949587446"/>
                    </a:ext>
                  </a:extLst>
                </a:gridCol>
                <a:gridCol w="861214">
                  <a:extLst>
                    <a:ext uri="{9D8B030D-6E8A-4147-A177-3AD203B41FA5}">
                      <a16:colId xmlns:a16="http://schemas.microsoft.com/office/drawing/2014/main" val="1228764264"/>
                    </a:ext>
                  </a:extLst>
                </a:gridCol>
                <a:gridCol w="940305">
                  <a:extLst>
                    <a:ext uri="{9D8B030D-6E8A-4147-A177-3AD203B41FA5}">
                      <a16:colId xmlns:a16="http://schemas.microsoft.com/office/drawing/2014/main" val="2284199776"/>
                    </a:ext>
                  </a:extLst>
                </a:gridCol>
                <a:gridCol w="843637">
                  <a:extLst>
                    <a:ext uri="{9D8B030D-6E8A-4147-A177-3AD203B41FA5}">
                      <a16:colId xmlns:a16="http://schemas.microsoft.com/office/drawing/2014/main" val="2937197986"/>
                    </a:ext>
                  </a:extLst>
                </a:gridCol>
                <a:gridCol w="880971">
                  <a:extLst>
                    <a:ext uri="{9D8B030D-6E8A-4147-A177-3AD203B41FA5}">
                      <a16:colId xmlns:a16="http://schemas.microsoft.com/office/drawing/2014/main" val="532481193"/>
                    </a:ext>
                  </a:extLst>
                </a:gridCol>
              </a:tblGrid>
              <a:tr h="327604">
                <a:tc gridSpan="9">
                  <a:txBody>
                    <a:bodyPr/>
                    <a:lstStyle/>
                    <a:p>
                      <a:pPr algn="ctr" fontAlgn="b"/>
                      <a:r>
                        <a:rPr lang="en-US" sz="1400" b="1" u="none" strike="noStrike" dirty="0">
                          <a:solidFill>
                            <a:schemeClr val="tx1"/>
                          </a:solidFill>
                          <a:effectLst/>
                        </a:rPr>
                        <a:t>City of West Burlington</a:t>
                      </a:r>
                      <a:endParaRPr lang="en-US" sz="1400" b="1" i="0" u="none" strike="noStrike" dirty="0">
                        <a:solidFill>
                          <a:schemeClr val="tx1"/>
                        </a:solidFill>
                        <a:effectLst/>
                        <a:latin typeface="Arial" panose="020B0604020202020204" pitchFamily="34" charset="0"/>
                      </a:endParaRPr>
                    </a:p>
                  </a:txBody>
                  <a:tcPr marL="6487" marR="6487" marT="648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324233"/>
                  </a:ext>
                </a:extLst>
              </a:tr>
              <a:tr h="327604">
                <a:tc gridSpan="9">
                  <a:txBody>
                    <a:bodyPr/>
                    <a:lstStyle/>
                    <a:p>
                      <a:pPr algn="ctr" fontAlgn="b"/>
                      <a:r>
                        <a:rPr lang="en-US" sz="1400" b="1" u="none" strike="noStrike" dirty="0">
                          <a:solidFill>
                            <a:schemeClr val="tx1"/>
                          </a:solidFill>
                          <a:effectLst/>
                        </a:rPr>
                        <a:t>Property Tax Rate History</a:t>
                      </a:r>
                      <a:endParaRPr lang="en-US" sz="1400" b="1" i="0" u="none" strike="noStrike" dirty="0">
                        <a:solidFill>
                          <a:schemeClr val="tx1"/>
                        </a:solidFill>
                        <a:effectLst/>
                        <a:latin typeface="Arial" panose="020B0604020202020204" pitchFamily="34" charset="0"/>
                      </a:endParaRPr>
                    </a:p>
                  </a:txBody>
                  <a:tcPr marL="6487" marR="6487" marT="648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625373"/>
                  </a:ext>
                </a:extLst>
              </a:tr>
              <a:tr h="261265">
                <a:tc gridSpan="9">
                  <a:txBody>
                    <a:bodyPr/>
                    <a:lstStyle/>
                    <a:p>
                      <a:pPr algn="ctr" fontAlgn="b"/>
                      <a:r>
                        <a:rPr lang="en-US" sz="1400" b="1" u="none" strike="noStrike" dirty="0">
                          <a:solidFill>
                            <a:schemeClr val="tx1"/>
                          </a:solidFill>
                          <a:effectLst/>
                        </a:rPr>
                        <a:t>Per $1,000 Assessed Valuation</a:t>
                      </a:r>
                      <a:endParaRPr lang="en-US" sz="1400" b="1" i="0" u="none" strike="noStrike" dirty="0">
                        <a:solidFill>
                          <a:schemeClr val="tx1"/>
                        </a:solidFill>
                        <a:effectLst/>
                        <a:latin typeface="Arial" panose="020B0604020202020204" pitchFamily="34" charset="0"/>
                      </a:endParaRPr>
                    </a:p>
                  </a:txBody>
                  <a:tcPr marL="6487" marR="6487" marT="648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3415401"/>
                  </a:ext>
                </a:extLst>
              </a:tr>
              <a:tr h="267945">
                <a:tc>
                  <a:txBody>
                    <a:bodyPr/>
                    <a:lstStyle/>
                    <a:p>
                      <a:pPr algn="ctr" fontAlgn="b"/>
                      <a:endParaRPr lang="en-US" sz="1100" b="1" i="0" u="none" strike="noStrike" dirty="0">
                        <a:solidFill>
                          <a:schemeClr val="tx1"/>
                        </a:solidFill>
                        <a:effectLst/>
                        <a:latin typeface="Arial" panose="020B0604020202020204" pitchFamily="34" charset="0"/>
                      </a:endParaRPr>
                    </a:p>
                  </a:txBody>
                  <a:tcPr marL="6487" marR="6487" marT="6487" marB="0" anchor="b"/>
                </a:tc>
                <a:tc>
                  <a:txBody>
                    <a:bodyPr/>
                    <a:lstStyle/>
                    <a:p>
                      <a:pPr algn="ctr" fontAlgn="b"/>
                      <a:r>
                        <a:rPr lang="en-US" sz="1100" b="1" u="none" strike="noStrike" dirty="0">
                          <a:solidFill>
                            <a:schemeClr val="tx1"/>
                          </a:solidFill>
                          <a:effectLst/>
                        </a:rPr>
                        <a:t>West Burlington</a:t>
                      </a:r>
                      <a:endParaRPr lang="en-US" sz="1100" b="1" i="0" u="none" strike="noStrike" dirty="0">
                        <a:solidFill>
                          <a:schemeClr val="tx1"/>
                        </a:solidFill>
                        <a:effectLst/>
                        <a:latin typeface="Arial" panose="020B0604020202020204" pitchFamily="34" charset="0"/>
                      </a:endParaRPr>
                    </a:p>
                  </a:txBody>
                  <a:tcPr marL="6487" marR="6487" marT="6487" marB="0" anchor="b"/>
                </a:tc>
                <a:tc>
                  <a:txBody>
                    <a:bodyPr/>
                    <a:lstStyle/>
                    <a:p>
                      <a:pPr algn="ctr" fontAlgn="b"/>
                      <a:r>
                        <a:rPr lang="en-US" sz="1100" b="1" u="none" strike="noStrike" dirty="0">
                          <a:solidFill>
                            <a:schemeClr val="tx1"/>
                          </a:solidFill>
                          <a:effectLst/>
                        </a:rPr>
                        <a:t>City of West</a:t>
                      </a:r>
                      <a:endParaRPr lang="en-US" sz="1100" b="1" i="0" u="none" strike="noStrike" dirty="0">
                        <a:solidFill>
                          <a:schemeClr val="tx1"/>
                        </a:solidFill>
                        <a:effectLst/>
                        <a:latin typeface="Arial" panose="020B0604020202020204" pitchFamily="34" charset="0"/>
                      </a:endParaRPr>
                    </a:p>
                  </a:txBody>
                  <a:tcPr marL="6487" marR="6487" marT="6487" marB="0" anchor="b"/>
                </a:tc>
                <a:tc>
                  <a:txBody>
                    <a:bodyPr/>
                    <a:lstStyle/>
                    <a:p>
                      <a:pPr algn="ctr" fontAlgn="b"/>
                      <a:r>
                        <a:rPr lang="en-US" sz="1100" b="1" u="none" strike="noStrike" dirty="0">
                          <a:solidFill>
                            <a:schemeClr val="tx1"/>
                          </a:solidFill>
                          <a:effectLst/>
                        </a:rPr>
                        <a:t>Des Moines</a:t>
                      </a:r>
                      <a:endParaRPr lang="en-US" sz="1100" b="1" i="0" u="none" strike="noStrike" dirty="0">
                        <a:solidFill>
                          <a:schemeClr val="tx1"/>
                        </a:solidFill>
                        <a:effectLst/>
                        <a:latin typeface="Arial" panose="020B0604020202020204" pitchFamily="34" charset="0"/>
                      </a:endParaRPr>
                    </a:p>
                  </a:txBody>
                  <a:tcPr marL="6487" marR="6487" marT="6487" marB="0" anchor="b"/>
                </a:tc>
                <a:tc>
                  <a:txBody>
                    <a:bodyPr/>
                    <a:lstStyle/>
                    <a:p>
                      <a:pPr algn="ctr" fontAlgn="b"/>
                      <a:r>
                        <a:rPr lang="en-US" sz="1100" b="1" u="none" strike="noStrike" dirty="0">
                          <a:solidFill>
                            <a:schemeClr val="tx1"/>
                          </a:solidFill>
                          <a:effectLst/>
                        </a:rPr>
                        <a:t>Southeastern</a:t>
                      </a:r>
                      <a:endParaRPr lang="en-US" sz="1100" b="1" i="0" u="none" strike="noStrike" dirty="0">
                        <a:solidFill>
                          <a:schemeClr val="tx1"/>
                        </a:solidFill>
                        <a:effectLst/>
                        <a:latin typeface="Arial" panose="020B0604020202020204" pitchFamily="34" charset="0"/>
                      </a:endParaRPr>
                    </a:p>
                  </a:txBody>
                  <a:tcPr marL="6487" marR="6487" marT="6487" marB="0" anchor="b"/>
                </a:tc>
                <a:tc>
                  <a:txBody>
                    <a:bodyPr/>
                    <a:lstStyle/>
                    <a:p>
                      <a:pPr algn="ctr" fontAlgn="b"/>
                      <a:endParaRPr lang="en-US" sz="1100" b="1" i="0" u="none" strike="noStrike" dirty="0">
                        <a:solidFill>
                          <a:schemeClr val="tx1"/>
                        </a:solidFill>
                        <a:effectLst/>
                        <a:latin typeface="Arial" panose="020B0604020202020204" pitchFamily="34" charset="0"/>
                      </a:endParaRPr>
                    </a:p>
                  </a:txBody>
                  <a:tcPr marL="6487" marR="6487" marT="6487" marB="0" anchor="b"/>
                </a:tc>
                <a:tc>
                  <a:txBody>
                    <a:bodyPr/>
                    <a:lstStyle/>
                    <a:p>
                      <a:pPr algn="ctr" fontAlgn="b"/>
                      <a:endParaRPr lang="en-US" sz="1100" b="1" i="0" u="none" strike="noStrike" dirty="0">
                        <a:solidFill>
                          <a:schemeClr val="tx1"/>
                        </a:solidFill>
                        <a:effectLst/>
                        <a:latin typeface="Arial" panose="020B0604020202020204" pitchFamily="34" charset="0"/>
                      </a:endParaRPr>
                    </a:p>
                  </a:txBody>
                  <a:tcPr marL="6487" marR="6487" marT="6487" marB="0" anchor="b"/>
                </a:tc>
                <a:tc>
                  <a:txBody>
                    <a:bodyPr/>
                    <a:lstStyle/>
                    <a:p>
                      <a:pPr algn="ctr" fontAlgn="b"/>
                      <a:endParaRPr lang="en-US" sz="1100" b="1" i="0" u="none" strike="noStrike" dirty="0">
                        <a:solidFill>
                          <a:schemeClr val="tx1"/>
                        </a:solidFill>
                        <a:effectLst/>
                        <a:latin typeface="Arial" panose="020B0604020202020204" pitchFamily="34" charset="0"/>
                      </a:endParaRPr>
                    </a:p>
                  </a:txBody>
                  <a:tcPr marL="6487" marR="6487" marT="6487" marB="0" anchor="b"/>
                </a:tc>
                <a:tc>
                  <a:txBody>
                    <a:bodyPr/>
                    <a:lstStyle/>
                    <a:p>
                      <a:pPr algn="ctr" fontAlgn="b"/>
                      <a:endParaRPr lang="en-US" sz="1100" b="1" i="0" u="none" strike="noStrike" dirty="0">
                        <a:solidFill>
                          <a:schemeClr val="tx1"/>
                        </a:solidFill>
                        <a:effectLst/>
                        <a:latin typeface="Arial" panose="020B0604020202020204" pitchFamily="34" charset="0"/>
                      </a:endParaRPr>
                    </a:p>
                  </a:txBody>
                  <a:tcPr marL="6487" marR="6487" marT="6487" marB="0" anchor="b"/>
                </a:tc>
                <a:extLst>
                  <a:ext uri="{0D108BD9-81ED-4DB2-BD59-A6C34878D82A}">
                    <a16:rowId xmlns:a16="http://schemas.microsoft.com/office/drawing/2014/main" val="1665435298"/>
                  </a:ext>
                </a:extLst>
              </a:tr>
              <a:tr h="267945">
                <a:tc>
                  <a:txBody>
                    <a:bodyPr/>
                    <a:lstStyle/>
                    <a:p>
                      <a:pPr algn="ctr" fontAlgn="b"/>
                      <a:endParaRPr lang="en-US" sz="1100" b="1" i="0" u="none" strike="noStrike" dirty="0">
                        <a:solidFill>
                          <a:schemeClr val="tx1"/>
                        </a:solidFill>
                        <a:effectLst/>
                        <a:latin typeface="Arial" panose="020B0604020202020204" pitchFamily="34" charset="0"/>
                      </a:endParaRPr>
                    </a:p>
                  </a:txBody>
                  <a:tcPr marL="6487" marR="6487" marT="6487" marB="0" anchor="b">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School</a:t>
                      </a:r>
                      <a:endParaRPr lang="en-US" sz="1100" b="1" i="0" u="none" strike="noStrike" dirty="0">
                        <a:solidFill>
                          <a:schemeClr val="tx1"/>
                        </a:solidFill>
                        <a:effectLst/>
                        <a:latin typeface="Arial" panose="020B0604020202020204" pitchFamily="34" charset="0"/>
                      </a:endParaRPr>
                    </a:p>
                  </a:txBody>
                  <a:tcPr marL="6487" marR="6487" marT="6487" marB="0" anchor="b">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Burlington</a:t>
                      </a:r>
                      <a:endParaRPr lang="en-US" sz="1100" b="1" i="0" u="none" strike="noStrike" dirty="0">
                        <a:solidFill>
                          <a:schemeClr val="tx1"/>
                        </a:solidFill>
                        <a:effectLst/>
                        <a:latin typeface="Arial" panose="020B0604020202020204" pitchFamily="34" charset="0"/>
                      </a:endParaRPr>
                    </a:p>
                  </a:txBody>
                  <a:tcPr marL="6487" marR="6487" marT="6487" marB="0" anchor="b">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County</a:t>
                      </a:r>
                      <a:endParaRPr lang="en-US" sz="1100" b="1" i="0" u="none" strike="noStrike" dirty="0">
                        <a:solidFill>
                          <a:schemeClr val="tx1"/>
                        </a:solidFill>
                        <a:effectLst/>
                        <a:latin typeface="Arial" panose="020B0604020202020204" pitchFamily="34" charset="0"/>
                      </a:endParaRPr>
                    </a:p>
                  </a:txBody>
                  <a:tcPr marL="6487" marR="6487" marT="6487" marB="0" anchor="b">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Community</a:t>
                      </a:r>
                      <a:endParaRPr lang="en-US" sz="1100" b="1" i="0" u="none" strike="noStrike" dirty="0">
                        <a:solidFill>
                          <a:schemeClr val="tx1"/>
                        </a:solidFill>
                        <a:effectLst/>
                        <a:latin typeface="Arial" panose="020B0604020202020204" pitchFamily="34" charset="0"/>
                      </a:endParaRPr>
                    </a:p>
                  </a:txBody>
                  <a:tcPr marL="6487" marR="6487" marT="6487" marB="0" anchor="b">
                    <a:lnB w="12700" cap="flat" cmpd="sng" algn="ctr">
                      <a:solidFill>
                        <a:schemeClr val="tx1"/>
                      </a:solidFill>
                      <a:prstDash val="solid"/>
                      <a:round/>
                      <a:headEnd type="none" w="med" len="med"/>
                      <a:tailEnd type="none" w="med" len="med"/>
                    </a:lnB>
                  </a:tcPr>
                </a:tc>
                <a:tc>
                  <a:txBody>
                    <a:bodyPr/>
                    <a:lstStyle/>
                    <a:p>
                      <a:pPr algn="ctr" fontAlgn="b"/>
                      <a:endParaRPr lang="en-US" sz="1100" b="1" i="0" u="none" strike="noStrike" dirty="0">
                        <a:solidFill>
                          <a:schemeClr val="tx1"/>
                        </a:solidFill>
                        <a:effectLst/>
                        <a:latin typeface="Arial" panose="020B0604020202020204" pitchFamily="34" charset="0"/>
                      </a:endParaRPr>
                    </a:p>
                  </a:txBody>
                  <a:tcPr marL="6487" marR="6487" marT="6487" marB="0" anchor="b">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Levy</a:t>
                      </a:r>
                      <a:endParaRPr lang="en-US" sz="1100" b="1" i="0" u="none" strike="noStrike" dirty="0">
                        <a:solidFill>
                          <a:schemeClr val="tx1"/>
                        </a:solidFill>
                        <a:effectLst/>
                        <a:latin typeface="Arial" panose="020B0604020202020204" pitchFamily="34" charset="0"/>
                      </a:endParaRPr>
                    </a:p>
                  </a:txBody>
                  <a:tcPr marL="6487" marR="6487" marT="6487" marB="0" anchor="b">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Levy</a:t>
                      </a:r>
                      <a:endParaRPr lang="en-US" sz="1100" b="1" i="0" u="none" strike="noStrike" dirty="0">
                        <a:solidFill>
                          <a:schemeClr val="tx1"/>
                        </a:solidFill>
                        <a:effectLst/>
                        <a:latin typeface="Arial" panose="020B0604020202020204" pitchFamily="34" charset="0"/>
                      </a:endParaRPr>
                    </a:p>
                  </a:txBody>
                  <a:tcPr marL="6487" marR="6487" marT="6487" marB="0" anchor="b">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rPr>
                        <a:t>% Levy</a:t>
                      </a:r>
                      <a:endParaRPr lang="en-US" sz="1100" b="1" i="0" u="none" strike="noStrike" dirty="0">
                        <a:solidFill>
                          <a:schemeClr val="tx1"/>
                        </a:solidFill>
                        <a:effectLst/>
                        <a:latin typeface="Arial" panose="020B0604020202020204" pitchFamily="34" charset="0"/>
                      </a:endParaRPr>
                    </a:p>
                  </a:txBody>
                  <a:tcPr marL="6487" marR="6487" marT="6487"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6843863"/>
                  </a:ext>
                </a:extLst>
              </a:tr>
              <a:tr h="267945">
                <a:tc>
                  <a:txBody>
                    <a:bodyPr/>
                    <a:lstStyle/>
                    <a:p>
                      <a:pPr algn="ctr" fontAlgn="b"/>
                      <a:r>
                        <a:rPr lang="en-US" sz="1100" b="1" u="sng" strike="noStrike" dirty="0">
                          <a:solidFill>
                            <a:schemeClr val="tx1"/>
                          </a:solidFill>
                          <a:effectLst/>
                        </a:rPr>
                        <a:t>Fiscal Year</a:t>
                      </a:r>
                      <a:endParaRPr lang="en-US" sz="1100" b="1" i="0" u="sng"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sng" strike="noStrike" dirty="0">
                          <a:solidFill>
                            <a:schemeClr val="tx1"/>
                          </a:solidFill>
                          <a:effectLst/>
                        </a:rPr>
                        <a:t>District Levy</a:t>
                      </a:r>
                      <a:endParaRPr lang="en-US" sz="1100" b="1" i="0" u="sng"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sng" strike="noStrike" dirty="0">
                          <a:solidFill>
                            <a:schemeClr val="tx1"/>
                          </a:solidFill>
                          <a:effectLst/>
                        </a:rPr>
                        <a:t>Levy</a:t>
                      </a:r>
                      <a:endParaRPr lang="en-US" sz="1100" b="1" i="0" u="sng"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sng" strike="noStrike" dirty="0">
                          <a:solidFill>
                            <a:schemeClr val="tx1"/>
                          </a:solidFill>
                          <a:effectLst/>
                        </a:rPr>
                        <a:t>Levies</a:t>
                      </a:r>
                      <a:endParaRPr lang="en-US" sz="1100" b="1" i="0" u="sng"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sng" strike="noStrike" dirty="0">
                          <a:solidFill>
                            <a:schemeClr val="tx1"/>
                          </a:solidFill>
                          <a:effectLst/>
                        </a:rPr>
                        <a:t>College Levy</a:t>
                      </a:r>
                      <a:endParaRPr lang="en-US" sz="1100" b="1" i="0" u="sng"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sng" strike="noStrike" dirty="0">
                          <a:solidFill>
                            <a:schemeClr val="tx1"/>
                          </a:solidFill>
                          <a:effectLst/>
                        </a:rPr>
                        <a:t>Total Levy</a:t>
                      </a:r>
                      <a:endParaRPr lang="en-US" sz="1100" b="1" i="0" u="sng"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sng" strike="noStrike" dirty="0">
                          <a:solidFill>
                            <a:schemeClr val="tx1"/>
                          </a:solidFill>
                          <a:effectLst/>
                        </a:rPr>
                        <a:t>School</a:t>
                      </a:r>
                      <a:endParaRPr lang="en-US" sz="1100" b="1" i="0" u="sng"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sng" strike="noStrike" dirty="0">
                          <a:solidFill>
                            <a:schemeClr val="tx1"/>
                          </a:solidFill>
                          <a:effectLst/>
                        </a:rPr>
                        <a:t>County</a:t>
                      </a:r>
                      <a:endParaRPr lang="en-US" sz="1100" b="1" i="0" u="sng"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sng" strike="noStrike" dirty="0">
                          <a:solidFill>
                            <a:schemeClr val="tx1"/>
                          </a:solidFill>
                          <a:effectLst/>
                        </a:rPr>
                        <a:t>City</a:t>
                      </a:r>
                      <a:endParaRPr lang="en-US" sz="1100" b="1" i="0" u="sng"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2605213"/>
                  </a:ext>
                </a:extLst>
              </a:tr>
              <a:tr h="392027">
                <a:tc>
                  <a:txBody>
                    <a:bodyPr/>
                    <a:lstStyle/>
                    <a:p>
                      <a:pPr algn="ctr" fontAlgn="b"/>
                      <a:r>
                        <a:rPr lang="en-US" sz="1200" b="1" u="none" strike="noStrike" dirty="0">
                          <a:solidFill>
                            <a:schemeClr val="tx1"/>
                          </a:solidFill>
                          <a:effectLst/>
                        </a:rPr>
                        <a:t>2016/2017</a:t>
                      </a:r>
                      <a:endParaRPr lang="en-US" sz="1200" b="1"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13.83135</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10.00</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8.05010</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1.15788</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33.03933</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41.86%</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24.37%</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30.27%</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2724954"/>
                  </a:ext>
                </a:extLst>
              </a:tr>
              <a:tr h="392027">
                <a:tc>
                  <a:txBody>
                    <a:bodyPr/>
                    <a:lstStyle/>
                    <a:p>
                      <a:pPr algn="ctr" fontAlgn="b"/>
                      <a:r>
                        <a:rPr lang="en-US" sz="1200" b="1" u="none" strike="noStrike" dirty="0">
                          <a:solidFill>
                            <a:schemeClr val="tx1"/>
                          </a:solidFill>
                          <a:effectLst/>
                        </a:rPr>
                        <a:t>2017/2018</a:t>
                      </a:r>
                      <a:endParaRPr lang="en-US" sz="1200" b="1"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14.02417</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10.00</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8.02888</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1.15723</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33.21028</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42.23%</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24.18%</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30.11%</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872344"/>
                  </a:ext>
                </a:extLst>
              </a:tr>
              <a:tr h="390243">
                <a:tc>
                  <a:txBody>
                    <a:bodyPr/>
                    <a:lstStyle/>
                    <a:p>
                      <a:pPr algn="ctr" fontAlgn="b"/>
                      <a:r>
                        <a:rPr lang="en-US" sz="1200" b="1" u="none" strike="noStrike" dirty="0">
                          <a:solidFill>
                            <a:schemeClr val="tx1"/>
                          </a:solidFill>
                          <a:effectLst/>
                        </a:rPr>
                        <a:t>2018/2019</a:t>
                      </a:r>
                      <a:endParaRPr lang="en-US" sz="1200" b="1"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14.06043</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10.00</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8.03731</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1.15723</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33.25497</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42.28%</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24.17%</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30.07%</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9009618"/>
                  </a:ext>
                </a:extLst>
              </a:tr>
              <a:tr h="392027">
                <a:tc>
                  <a:txBody>
                    <a:bodyPr/>
                    <a:lstStyle/>
                    <a:p>
                      <a:pPr algn="ctr" fontAlgn="b"/>
                      <a:r>
                        <a:rPr lang="en-US" sz="1200" b="1" u="none" strike="noStrike" dirty="0">
                          <a:solidFill>
                            <a:schemeClr val="tx1"/>
                          </a:solidFill>
                          <a:effectLst/>
                        </a:rPr>
                        <a:t>2019/2020</a:t>
                      </a:r>
                      <a:endParaRPr lang="en-US" sz="1200" b="1"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14.52811</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10.00</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7.85105</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1.15723</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33.53639</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43.32%</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23.42%</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29.82%</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5486717"/>
                  </a:ext>
                </a:extLst>
              </a:tr>
              <a:tr h="392027">
                <a:tc>
                  <a:txBody>
                    <a:bodyPr/>
                    <a:lstStyle/>
                    <a:p>
                      <a:pPr algn="ctr" fontAlgn="b"/>
                      <a:r>
                        <a:rPr lang="en-US" sz="1200" b="1" u="none" strike="noStrike" dirty="0">
                          <a:solidFill>
                            <a:schemeClr val="tx1"/>
                          </a:solidFill>
                          <a:effectLst/>
                        </a:rPr>
                        <a:t>2020/2021</a:t>
                      </a:r>
                      <a:endParaRPr lang="en-US" sz="1200" b="1"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17.72384</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10.00</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7.59475</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1.18723</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36.50582</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48.55%</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20.80%</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27.39%</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0127874"/>
                  </a:ext>
                </a:extLst>
              </a:tr>
              <a:tr h="392027">
                <a:tc>
                  <a:txBody>
                    <a:bodyPr/>
                    <a:lstStyle/>
                    <a:p>
                      <a:pPr algn="ctr" fontAlgn="b"/>
                      <a:r>
                        <a:rPr lang="en-US" sz="1200" b="1" u="none" strike="noStrike" dirty="0">
                          <a:solidFill>
                            <a:schemeClr val="tx1"/>
                          </a:solidFill>
                          <a:effectLst/>
                        </a:rPr>
                        <a:t>2021/2022</a:t>
                      </a:r>
                      <a:endParaRPr lang="en-US" sz="1200" b="1"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16.73660</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9.65</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7.54733</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1.24723</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35.18116</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47.57%</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21.45%</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solidFill>
                          <a:effectLst/>
                        </a:rPr>
                        <a:t>27.43%</a:t>
                      </a:r>
                      <a:endParaRPr lang="en-US" sz="1200" b="0" i="0" u="none" strike="noStrike" dirty="0">
                        <a:solidFill>
                          <a:schemeClr val="tx1"/>
                        </a:solidFill>
                        <a:effectLst/>
                        <a:latin typeface="Arial" panose="020B0604020202020204" pitchFamily="34" charset="0"/>
                      </a:endParaRP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7405711"/>
                  </a:ext>
                </a:extLst>
              </a:tr>
              <a:tr h="392027">
                <a:tc>
                  <a:txBody>
                    <a:bodyPr/>
                    <a:lstStyle/>
                    <a:p>
                      <a:pPr marL="0" algn="ctr" defTabSz="914400" rtl="0" eaLnBrk="1" fontAlgn="b" latinLnBrk="0" hangingPunct="1"/>
                      <a:r>
                        <a:rPr lang="en-US" sz="1200" b="1" u="none" strike="noStrike" kern="1200" dirty="0">
                          <a:solidFill>
                            <a:schemeClr val="tx1"/>
                          </a:solidFill>
                          <a:effectLst/>
                          <a:latin typeface="+mn-lt"/>
                          <a:ea typeface="+mn-ea"/>
                          <a:cs typeface="+mn-cs"/>
                        </a:rPr>
                        <a:t>2022/2023</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200" b="0" u="none" strike="noStrike" kern="1200" dirty="0">
                          <a:solidFill>
                            <a:schemeClr val="tx1"/>
                          </a:solidFill>
                          <a:effectLst/>
                          <a:latin typeface="+mn-lt"/>
                          <a:ea typeface="+mn-ea"/>
                          <a:cs typeface="+mn-cs"/>
                        </a:rPr>
                        <a:t>14.85110</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200" b="0" u="none" strike="noStrike" kern="1200" dirty="0">
                          <a:solidFill>
                            <a:schemeClr val="tx1"/>
                          </a:solidFill>
                          <a:effectLst/>
                          <a:latin typeface="+mn-lt"/>
                          <a:ea typeface="+mn-ea"/>
                          <a:cs typeface="+mn-cs"/>
                        </a:rPr>
                        <a:t>10.00</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200" b="0" u="none" strike="noStrike" kern="1200" dirty="0">
                          <a:solidFill>
                            <a:schemeClr val="tx1"/>
                          </a:solidFill>
                          <a:effectLst/>
                          <a:latin typeface="+mn-lt"/>
                          <a:ea typeface="+mn-ea"/>
                          <a:cs typeface="+mn-cs"/>
                        </a:rPr>
                        <a:t>7.37135</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200" b="0" u="none" strike="noStrike" kern="1200" dirty="0">
                          <a:solidFill>
                            <a:schemeClr val="tx1"/>
                          </a:solidFill>
                          <a:effectLst/>
                          <a:latin typeface="+mn-lt"/>
                          <a:ea typeface="+mn-ea"/>
                          <a:cs typeface="+mn-cs"/>
                        </a:rPr>
                        <a:t>1.29223</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200" b="0" u="none" strike="noStrike" kern="1200" dirty="0">
                          <a:solidFill>
                            <a:schemeClr val="tx1"/>
                          </a:solidFill>
                          <a:effectLst/>
                          <a:latin typeface="+mn-lt"/>
                          <a:ea typeface="+mn-ea"/>
                          <a:cs typeface="+mn-cs"/>
                        </a:rPr>
                        <a:t>33.51468</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200" b="0" u="none" strike="noStrike" kern="1200" dirty="0">
                          <a:solidFill>
                            <a:schemeClr val="tx1"/>
                          </a:solidFill>
                          <a:effectLst/>
                          <a:latin typeface="+mn-lt"/>
                          <a:ea typeface="+mn-ea"/>
                          <a:cs typeface="+mn-cs"/>
                        </a:rPr>
                        <a:t>44.31%</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Arial" panose="020B0604020202020204" pitchFamily="34" charset="0"/>
                        </a:rPr>
                        <a:t>21.99%</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Arial" panose="020B0604020202020204" pitchFamily="34" charset="0"/>
                        </a:rPr>
                        <a:t>29.84%</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8383124"/>
                  </a:ext>
                </a:extLst>
              </a:tr>
              <a:tr h="385511">
                <a:tc>
                  <a:txBody>
                    <a:bodyPr/>
                    <a:lstStyle/>
                    <a:p>
                      <a:pPr marL="0" algn="ctr" defTabSz="914400" rtl="0" eaLnBrk="1" fontAlgn="b" latinLnBrk="0" hangingPunct="1"/>
                      <a:r>
                        <a:rPr lang="en-US" sz="1200" b="1" u="none" strike="noStrike" kern="1200" dirty="0">
                          <a:solidFill>
                            <a:schemeClr val="tx1"/>
                          </a:solidFill>
                          <a:effectLst/>
                          <a:latin typeface="+mn-lt"/>
                          <a:ea typeface="+mn-ea"/>
                          <a:cs typeface="+mn-cs"/>
                        </a:rPr>
                        <a:t>2023/2024</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200" b="0" u="none" strike="noStrike" kern="1200" dirty="0">
                          <a:solidFill>
                            <a:schemeClr val="tx1"/>
                          </a:solidFill>
                          <a:effectLst/>
                          <a:latin typeface="+mn-lt"/>
                          <a:ea typeface="+mn-ea"/>
                          <a:cs typeface="+mn-cs"/>
                        </a:rPr>
                        <a:t>14.05057</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200" b="0" u="none" strike="noStrike" kern="1200" dirty="0">
                          <a:solidFill>
                            <a:schemeClr val="tx1"/>
                          </a:solidFill>
                          <a:effectLst/>
                          <a:latin typeface="+mn-lt"/>
                          <a:ea typeface="+mn-ea"/>
                          <a:cs typeface="+mn-cs"/>
                        </a:rPr>
                        <a:t>10.00</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200" b="0" u="none" strike="noStrike" kern="1200" dirty="0">
                          <a:solidFill>
                            <a:schemeClr val="tx1"/>
                          </a:solidFill>
                          <a:effectLst/>
                          <a:latin typeface="+mn-lt"/>
                          <a:ea typeface="+mn-ea"/>
                          <a:cs typeface="+mn-cs"/>
                        </a:rPr>
                        <a:t>7.39726</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200" b="0" u="none" strike="noStrike" kern="1200" dirty="0">
                          <a:solidFill>
                            <a:schemeClr val="tx1"/>
                          </a:solidFill>
                          <a:effectLst/>
                          <a:latin typeface="+mn-lt"/>
                          <a:ea typeface="+mn-ea"/>
                          <a:cs typeface="+mn-cs"/>
                        </a:rPr>
                        <a:t>1.48623</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200" b="0" u="none" strike="noStrike" kern="1200" dirty="0">
                          <a:solidFill>
                            <a:schemeClr val="tx1"/>
                          </a:solidFill>
                          <a:effectLst/>
                          <a:latin typeface="+mn-lt"/>
                          <a:ea typeface="+mn-ea"/>
                          <a:cs typeface="+mn-cs"/>
                        </a:rPr>
                        <a:t>32.93406</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200" b="0" u="none" strike="noStrike" kern="1200" dirty="0">
                          <a:solidFill>
                            <a:schemeClr val="tx1"/>
                          </a:solidFill>
                          <a:effectLst/>
                          <a:latin typeface="+mn-lt"/>
                          <a:ea typeface="+mn-ea"/>
                          <a:cs typeface="+mn-cs"/>
                        </a:rPr>
                        <a:t>42.66%</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Arial" panose="020B0604020202020204" pitchFamily="34" charset="0"/>
                        </a:rPr>
                        <a:t>22.46%</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Arial" panose="020B0604020202020204" pitchFamily="34" charset="0"/>
                        </a:rPr>
                        <a:t>30.36%</a:t>
                      </a:r>
                    </a:p>
                  </a:txBody>
                  <a:tcPr marL="6487" marR="6487" marT="64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767648"/>
                  </a:ext>
                </a:extLst>
              </a:tr>
            </a:tbl>
          </a:graphicData>
        </a:graphic>
      </p:graphicFrame>
      <p:sp>
        <p:nvSpPr>
          <p:cNvPr id="3" name="Title 2">
            <a:extLst>
              <a:ext uri="{FF2B5EF4-FFF2-40B4-BE49-F238E27FC236}">
                <a16:creationId xmlns:a16="http://schemas.microsoft.com/office/drawing/2014/main" id="{BC4A170C-2269-4C96-B0E1-B858D01458BC}"/>
              </a:ext>
            </a:extLst>
          </p:cNvPr>
          <p:cNvSpPr>
            <a:spLocks noGrp="1"/>
          </p:cNvSpPr>
          <p:nvPr>
            <p:ph type="title"/>
          </p:nvPr>
        </p:nvSpPr>
        <p:spPr>
          <a:xfrm>
            <a:off x="1752600" y="152400"/>
            <a:ext cx="8610600" cy="990600"/>
          </a:xfrm>
        </p:spPr>
        <p:txBody>
          <a:bodyPr>
            <a:normAutofit/>
          </a:bodyPr>
          <a:lstStyle/>
          <a:p>
            <a:pPr algn="ctr"/>
            <a:r>
              <a:rPr lang="en-US" sz="4000" b="1" dirty="0">
                <a:solidFill>
                  <a:schemeClr val="accent6">
                    <a:lumMod val="75000"/>
                  </a:schemeClr>
                </a:solidFill>
              </a:rPr>
              <a:t>Property Tax History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noFill/>
        </p:spPr>
        <p:txBody>
          <a:bodyPr>
            <a:normAutofit/>
          </a:bodyPr>
          <a:lstStyle/>
          <a:p>
            <a:fld id="{CBA9B8D7-C500-4AD9-AC20-C12C995558A2}" type="slidenum">
              <a:rPr lang="en-US"/>
              <a:pPr/>
              <a:t>34</a:t>
            </a:fld>
            <a:endParaRPr lang="en-US" dirty="0"/>
          </a:p>
        </p:txBody>
      </p:sp>
      <p:graphicFrame>
        <p:nvGraphicFramePr>
          <p:cNvPr id="5" name="Chart 4"/>
          <p:cNvGraphicFramePr>
            <a:graphicFrameLocks noGrp="1"/>
          </p:cNvGraphicFramePr>
          <p:nvPr/>
        </p:nvGraphicFramePr>
        <p:xfrm>
          <a:off x="2152650" y="671512"/>
          <a:ext cx="8251581" cy="5867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noGrp="1"/>
          </p:cNvGraphicFramePr>
          <p:nvPr/>
        </p:nvGraphicFramePr>
        <p:xfrm>
          <a:off x="1816491" y="990600"/>
          <a:ext cx="8610600" cy="586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B179C18-E636-4A39-B8F3-9630F6634907}"/>
              </a:ext>
            </a:extLst>
          </p:cNvPr>
          <p:cNvGraphicFramePr>
            <a:graphicFrameLocks noGrp="1"/>
          </p:cNvGraphicFramePr>
          <p:nvPr>
            <p:extLst>
              <p:ext uri="{D42A27DB-BD31-4B8C-83A1-F6EECF244321}">
                <p14:modId xmlns:p14="http://schemas.microsoft.com/office/powerpoint/2010/main" val="154940389"/>
              </p:ext>
            </p:extLst>
          </p:nvPr>
        </p:nvGraphicFramePr>
        <p:xfrm>
          <a:off x="1802680" y="1082676"/>
          <a:ext cx="8583706" cy="5638800"/>
        </p:xfrm>
        <a:graphic>
          <a:graphicData uri="http://schemas.openxmlformats.org/drawingml/2006/chart">
            <c:chart xmlns:c="http://schemas.openxmlformats.org/drawingml/2006/chart" xmlns:r="http://schemas.openxmlformats.org/officeDocument/2006/relationships" r:id="rId5"/>
          </a:graphicData>
        </a:graphic>
      </p:graphicFrame>
      <p:sp>
        <p:nvSpPr>
          <p:cNvPr id="3" name="Title 2">
            <a:extLst>
              <a:ext uri="{FF2B5EF4-FFF2-40B4-BE49-F238E27FC236}">
                <a16:creationId xmlns:a16="http://schemas.microsoft.com/office/drawing/2014/main" id="{CD9E1D9B-6E7B-4795-AB14-CB71230121C8}"/>
              </a:ext>
            </a:extLst>
          </p:cNvPr>
          <p:cNvSpPr>
            <a:spLocks noGrp="1"/>
          </p:cNvSpPr>
          <p:nvPr>
            <p:ph type="title"/>
          </p:nvPr>
        </p:nvSpPr>
        <p:spPr>
          <a:xfrm>
            <a:off x="1813560" y="365127"/>
            <a:ext cx="8561949" cy="739774"/>
          </a:xfrm>
        </p:spPr>
        <p:txBody>
          <a:bodyPr/>
          <a:lstStyle/>
          <a:p>
            <a:pPr algn="ctr"/>
            <a:r>
              <a:rPr lang="en-US" b="1" dirty="0">
                <a:solidFill>
                  <a:schemeClr val="accent6">
                    <a:lumMod val="75000"/>
                  </a:schemeClr>
                </a:solidFill>
              </a:rPr>
              <a:t>City of West Burlington Levy Rates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61EA0-C4C1-2CC3-1DD7-AD0FA4E3FB0C}"/>
              </a:ext>
            </a:extLst>
          </p:cNvPr>
          <p:cNvSpPr>
            <a:spLocks noGrp="1"/>
          </p:cNvSpPr>
          <p:nvPr>
            <p:ph type="title"/>
          </p:nvPr>
        </p:nvSpPr>
        <p:spPr>
          <a:xfrm>
            <a:off x="2152650" y="2766219"/>
            <a:ext cx="7886700" cy="1325563"/>
          </a:xfrm>
        </p:spPr>
        <p:txBody>
          <a:bodyPr>
            <a:normAutofit/>
          </a:bodyPr>
          <a:lstStyle/>
          <a:p>
            <a:pPr algn="ctr"/>
            <a:r>
              <a:rPr lang="en-US" sz="7200" b="1" dirty="0">
                <a:solidFill>
                  <a:schemeClr val="accent6">
                    <a:lumMod val="75000"/>
                  </a:schemeClr>
                </a:solidFill>
              </a:rPr>
              <a:t>General Fund</a:t>
            </a:r>
            <a:r>
              <a:rPr lang="en-US" sz="7200" dirty="0"/>
              <a:t>	</a:t>
            </a:r>
          </a:p>
        </p:txBody>
      </p:sp>
      <p:sp>
        <p:nvSpPr>
          <p:cNvPr id="3" name="Slide Number Placeholder 2">
            <a:extLst>
              <a:ext uri="{FF2B5EF4-FFF2-40B4-BE49-F238E27FC236}">
                <a16:creationId xmlns:a16="http://schemas.microsoft.com/office/drawing/2014/main" id="{24345554-0D10-6B10-F1A7-B013E9ACF3C8}"/>
              </a:ext>
            </a:extLst>
          </p:cNvPr>
          <p:cNvSpPr>
            <a:spLocks noGrp="1"/>
          </p:cNvSpPr>
          <p:nvPr>
            <p:ph type="sldNum" sz="quarter" idx="12"/>
          </p:nvPr>
        </p:nvSpPr>
        <p:spPr/>
        <p:txBody>
          <a:bodyPr/>
          <a:lstStyle/>
          <a:p>
            <a:pPr>
              <a:defRPr/>
            </a:pPr>
            <a:fld id="{1F8DCCDB-82FC-4F4C-8AA4-E86C19ABBF26}" type="slidenum">
              <a:rPr lang="en-US" smtClean="0"/>
              <a:pPr>
                <a:defRPr/>
              </a:pPr>
              <a:t>35</a:t>
            </a:fld>
            <a:endParaRPr lang="en-US" dirty="0"/>
          </a:p>
        </p:txBody>
      </p:sp>
    </p:spTree>
    <p:extLst>
      <p:ext uri="{BB962C8B-B14F-4D97-AF65-F5344CB8AC3E}">
        <p14:creationId xmlns:p14="http://schemas.microsoft.com/office/powerpoint/2010/main" val="456580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pPr>
              <a:defRPr/>
            </a:pPr>
            <a:fld id="{1F8DCCDB-82FC-4F4C-8AA4-E86C19ABBF26}" type="slidenum">
              <a:rPr lang="en-US"/>
              <a:pPr>
                <a:defRPr/>
              </a:pPr>
              <a:t>36</a:t>
            </a:fld>
            <a:endParaRPr lang="en-US" dirty="0"/>
          </a:p>
        </p:txBody>
      </p:sp>
      <p:sp>
        <p:nvSpPr>
          <p:cNvPr id="5" name="TextBox 4"/>
          <p:cNvSpPr txBox="1"/>
          <p:nvPr/>
        </p:nvSpPr>
        <p:spPr>
          <a:xfrm>
            <a:off x="1981200" y="1676401"/>
            <a:ext cx="8305800" cy="4401205"/>
          </a:xfrm>
          <a:prstGeom prst="rect">
            <a:avLst/>
          </a:prstGeom>
          <a:noFill/>
        </p:spPr>
        <p:txBody>
          <a:bodyPr wrap="square" rtlCol="0">
            <a:spAutoFit/>
          </a:bodyPr>
          <a:lstStyle/>
          <a:p>
            <a:endParaRPr lang="en-US" sz="2000" b="1" dirty="0"/>
          </a:p>
          <a:p>
            <a:r>
              <a:rPr lang="en-US" sz="2000" dirty="0"/>
              <a:t>The General Fund is the chief operating fund of the City.  This fund supports those operations most identified with the city, such as fire and police.  The largest revenue received in the general fund is property taxes.  It also receives all other income that is not required by law or contractual agreement to be deposited elsewhere.  Also included is revenue from licenses, permits, and earnings of investments. </a:t>
            </a:r>
          </a:p>
          <a:p>
            <a:endParaRPr lang="en-US" sz="2000" dirty="0"/>
          </a:p>
          <a:p>
            <a:r>
              <a:rPr lang="en-US" sz="2000" dirty="0"/>
              <a:t>For FY 24/25 General Fund Revenues are budgeted at $3,613,955 and expenses of $3,555,057.  Expenditures exceed revenues by $240,551.  At the end of FY 24/25, the General fund is estimated to have a balance of $754,350.49. </a:t>
            </a:r>
          </a:p>
          <a:p>
            <a:endParaRPr lang="en-US" sz="2000" dirty="0"/>
          </a:p>
          <a:p>
            <a:r>
              <a:rPr lang="en-US" sz="2000" dirty="0"/>
              <a:t>This results in a General Fund Fund  Balance of 21.22%.</a:t>
            </a:r>
          </a:p>
        </p:txBody>
      </p:sp>
      <p:sp>
        <p:nvSpPr>
          <p:cNvPr id="6" name="Title 5">
            <a:extLst>
              <a:ext uri="{FF2B5EF4-FFF2-40B4-BE49-F238E27FC236}">
                <a16:creationId xmlns:a16="http://schemas.microsoft.com/office/drawing/2014/main" id="{0691D5EC-60BB-423D-B1BD-21BE1B27084B}"/>
              </a:ext>
            </a:extLst>
          </p:cNvPr>
          <p:cNvSpPr>
            <a:spLocks noGrp="1"/>
          </p:cNvSpPr>
          <p:nvPr>
            <p:ph type="title"/>
          </p:nvPr>
        </p:nvSpPr>
        <p:spPr>
          <a:xfrm>
            <a:off x="2152650" y="668075"/>
            <a:ext cx="7886700" cy="701674"/>
          </a:xfrm>
        </p:spPr>
        <p:txBody>
          <a:bodyPr>
            <a:normAutofit/>
          </a:bodyPr>
          <a:lstStyle/>
          <a:p>
            <a:pPr algn="ctr"/>
            <a:r>
              <a:rPr lang="en-US" sz="4000" b="1" dirty="0">
                <a:solidFill>
                  <a:schemeClr val="accent6">
                    <a:lumMod val="75000"/>
                  </a:schemeClr>
                </a:solidFill>
              </a:rPr>
              <a:t>General Fund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BE8BF8-3A14-48BF-A927-C1C2A57B50CB}"/>
              </a:ext>
            </a:extLst>
          </p:cNvPr>
          <p:cNvSpPr>
            <a:spLocks noGrp="1"/>
          </p:cNvSpPr>
          <p:nvPr>
            <p:ph type="sldNum" sz="quarter" idx="12"/>
          </p:nvPr>
        </p:nvSpPr>
        <p:spPr/>
        <p:txBody>
          <a:bodyPr/>
          <a:lstStyle/>
          <a:p>
            <a:pPr>
              <a:defRPr/>
            </a:pPr>
            <a:fld id="{1F8DCCDB-82FC-4F4C-8AA4-E86C19ABBF26}" type="slidenum">
              <a:rPr lang="en-US"/>
              <a:pPr>
                <a:defRPr/>
              </a:pPr>
              <a:t>37</a:t>
            </a:fld>
            <a:endParaRPr lang="en-US" dirty="0"/>
          </a:p>
        </p:txBody>
      </p:sp>
      <p:graphicFrame>
        <p:nvGraphicFramePr>
          <p:cNvPr id="5" name="Chart 4">
            <a:extLst>
              <a:ext uri="{FF2B5EF4-FFF2-40B4-BE49-F238E27FC236}">
                <a16:creationId xmlns:a16="http://schemas.microsoft.com/office/drawing/2014/main" id="{7266B5C1-505E-46DF-AA1B-0CAC87727F6F}"/>
              </a:ext>
            </a:extLst>
          </p:cNvPr>
          <p:cNvGraphicFramePr>
            <a:graphicFrameLocks/>
          </p:cNvGraphicFramePr>
          <p:nvPr>
            <p:extLst>
              <p:ext uri="{D42A27DB-BD31-4B8C-83A1-F6EECF244321}">
                <p14:modId xmlns:p14="http://schemas.microsoft.com/office/powerpoint/2010/main" val="2197528143"/>
              </p:ext>
            </p:extLst>
          </p:nvPr>
        </p:nvGraphicFramePr>
        <p:xfrm>
          <a:off x="1828800" y="1600201"/>
          <a:ext cx="8534401" cy="502919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a:extLst>
              <a:ext uri="{FF2B5EF4-FFF2-40B4-BE49-F238E27FC236}">
                <a16:creationId xmlns:a16="http://schemas.microsoft.com/office/drawing/2014/main" id="{29970F15-2B5C-4BDF-89C8-C275E3CA42AD}"/>
              </a:ext>
            </a:extLst>
          </p:cNvPr>
          <p:cNvSpPr>
            <a:spLocks noGrp="1"/>
          </p:cNvSpPr>
          <p:nvPr>
            <p:ph type="title"/>
          </p:nvPr>
        </p:nvSpPr>
        <p:spPr>
          <a:xfrm>
            <a:off x="2152650" y="533400"/>
            <a:ext cx="7886700" cy="701674"/>
          </a:xfrm>
        </p:spPr>
        <p:txBody>
          <a:bodyPr>
            <a:normAutofit fontScale="90000"/>
          </a:bodyPr>
          <a:lstStyle/>
          <a:p>
            <a:pPr algn="ctr"/>
            <a:r>
              <a:rPr lang="en-US" b="1" dirty="0">
                <a:solidFill>
                  <a:schemeClr val="accent6">
                    <a:lumMod val="75000"/>
                  </a:schemeClr>
                </a:solidFill>
              </a:rPr>
              <a:t>General Fund Decrease/Increase – Expenditures v. Revenues</a:t>
            </a:r>
          </a:p>
        </p:txBody>
      </p:sp>
    </p:spTree>
    <p:extLst>
      <p:ext uri="{BB962C8B-B14F-4D97-AF65-F5344CB8AC3E}">
        <p14:creationId xmlns:p14="http://schemas.microsoft.com/office/powerpoint/2010/main" val="1727490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0BA5-ABE4-4DAA-B1CC-42A56F804E9A}"/>
              </a:ext>
            </a:extLst>
          </p:cNvPr>
          <p:cNvSpPr>
            <a:spLocks noGrp="1"/>
          </p:cNvSpPr>
          <p:nvPr>
            <p:ph type="title"/>
          </p:nvPr>
        </p:nvSpPr>
        <p:spPr>
          <a:xfrm>
            <a:off x="2152650" y="2766219"/>
            <a:ext cx="7886700" cy="1325563"/>
          </a:xfrm>
        </p:spPr>
        <p:txBody>
          <a:bodyPr>
            <a:normAutofit/>
          </a:bodyPr>
          <a:lstStyle/>
          <a:p>
            <a:pPr algn="ctr"/>
            <a:r>
              <a:rPr lang="en-US" sz="7200" b="1" dirty="0">
                <a:solidFill>
                  <a:schemeClr val="accent6">
                    <a:lumMod val="75000"/>
                  </a:schemeClr>
                </a:solidFill>
              </a:rPr>
              <a:t>Enterprise Funds</a:t>
            </a:r>
          </a:p>
        </p:txBody>
      </p:sp>
      <p:sp>
        <p:nvSpPr>
          <p:cNvPr id="3" name="Slide Number Placeholder 2">
            <a:extLst>
              <a:ext uri="{FF2B5EF4-FFF2-40B4-BE49-F238E27FC236}">
                <a16:creationId xmlns:a16="http://schemas.microsoft.com/office/drawing/2014/main" id="{9F382729-F94E-43E3-BF7F-AEF42C8888A1}"/>
              </a:ext>
            </a:extLst>
          </p:cNvPr>
          <p:cNvSpPr>
            <a:spLocks noGrp="1"/>
          </p:cNvSpPr>
          <p:nvPr>
            <p:ph type="sldNum" sz="quarter" idx="12"/>
          </p:nvPr>
        </p:nvSpPr>
        <p:spPr/>
        <p:txBody>
          <a:bodyPr/>
          <a:lstStyle/>
          <a:p>
            <a:pPr>
              <a:defRPr/>
            </a:pPr>
            <a:fld id="{1F8DCCDB-82FC-4F4C-8AA4-E86C19ABBF26}" type="slidenum">
              <a:rPr lang="en-US" smtClean="0"/>
              <a:pPr>
                <a:defRPr/>
              </a:pPr>
              <a:t>38</a:t>
            </a:fld>
            <a:endParaRPr lang="en-US" dirty="0"/>
          </a:p>
        </p:txBody>
      </p:sp>
    </p:spTree>
    <p:extLst>
      <p:ext uri="{BB962C8B-B14F-4D97-AF65-F5344CB8AC3E}">
        <p14:creationId xmlns:p14="http://schemas.microsoft.com/office/powerpoint/2010/main" val="3132524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EAC84-8777-4078-8994-77C723DA6150}"/>
              </a:ext>
            </a:extLst>
          </p:cNvPr>
          <p:cNvSpPr>
            <a:spLocks noGrp="1"/>
          </p:cNvSpPr>
          <p:nvPr>
            <p:ph type="title"/>
          </p:nvPr>
        </p:nvSpPr>
        <p:spPr>
          <a:xfrm>
            <a:off x="2085133" y="393840"/>
            <a:ext cx="8021734" cy="646331"/>
          </a:xfrm>
          <a:noFill/>
        </p:spPr>
        <p:txBody>
          <a:bodyPr>
            <a:normAutofit fontScale="90000"/>
          </a:bodyPr>
          <a:lstStyle/>
          <a:p>
            <a:pPr algn="ctr"/>
            <a:r>
              <a:rPr lang="en-US" b="1" dirty="0">
                <a:solidFill>
                  <a:schemeClr val="accent6">
                    <a:lumMod val="75000"/>
                  </a:schemeClr>
                </a:solidFill>
              </a:rPr>
              <a:t>Tax Increment Financing	</a:t>
            </a:r>
          </a:p>
        </p:txBody>
      </p:sp>
      <p:sp>
        <p:nvSpPr>
          <p:cNvPr id="3" name="Slide Number Placeholder 2">
            <a:extLst>
              <a:ext uri="{FF2B5EF4-FFF2-40B4-BE49-F238E27FC236}">
                <a16:creationId xmlns:a16="http://schemas.microsoft.com/office/drawing/2014/main" id="{C5F761D5-2C10-4B4E-9239-8FC30563118D}"/>
              </a:ext>
            </a:extLst>
          </p:cNvPr>
          <p:cNvSpPr>
            <a:spLocks noGrp="1"/>
          </p:cNvSpPr>
          <p:nvPr>
            <p:ph type="sldNum" sz="quarter" idx="12"/>
          </p:nvPr>
        </p:nvSpPr>
        <p:spPr/>
        <p:txBody>
          <a:bodyPr/>
          <a:lstStyle/>
          <a:p>
            <a:pPr>
              <a:defRPr/>
            </a:pPr>
            <a:fld id="{1F8DCCDB-82FC-4F4C-8AA4-E86C19ABBF26}" type="slidenum">
              <a:rPr lang="en-US" smtClean="0"/>
              <a:pPr>
                <a:defRPr/>
              </a:pPr>
              <a:t>39</a:t>
            </a:fld>
            <a:endParaRPr lang="en-US" dirty="0"/>
          </a:p>
        </p:txBody>
      </p:sp>
      <p:graphicFrame>
        <p:nvGraphicFramePr>
          <p:cNvPr id="5" name="Table 4">
            <a:extLst>
              <a:ext uri="{FF2B5EF4-FFF2-40B4-BE49-F238E27FC236}">
                <a16:creationId xmlns:a16="http://schemas.microsoft.com/office/drawing/2014/main" id="{5AAE6F00-D383-4C1B-B7D6-80F3979CC790}"/>
              </a:ext>
            </a:extLst>
          </p:cNvPr>
          <p:cNvGraphicFramePr>
            <a:graphicFrameLocks noGrp="1"/>
          </p:cNvGraphicFramePr>
          <p:nvPr>
            <p:extLst>
              <p:ext uri="{D42A27DB-BD31-4B8C-83A1-F6EECF244321}">
                <p14:modId xmlns:p14="http://schemas.microsoft.com/office/powerpoint/2010/main" val="1118666603"/>
              </p:ext>
            </p:extLst>
          </p:nvPr>
        </p:nvGraphicFramePr>
        <p:xfrm>
          <a:off x="1866900" y="1815246"/>
          <a:ext cx="8496300" cy="4191041"/>
        </p:xfrm>
        <a:graphic>
          <a:graphicData uri="http://schemas.openxmlformats.org/drawingml/2006/table">
            <a:tbl>
              <a:tblPr firstRow="1" bandRow="1">
                <a:tableStyleId>{93296810-A885-4BE3-A3E7-6D5BEEA58F35}</a:tableStyleId>
              </a:tblPr>
              <a:tblGrid>
                <a:gridCol w="3098251">
                  <a:extLst>
                    <a:ext uri="{9D8B030D-6E8A-4147-A177-3AD203B41FA5}">
                      <a16:colId xmlns:a16="http://schemas.microsoft.com/office/drawing/2014/main" val="1219742913"/>
                    </a:ext>
                  </a:extLst>
                </a:gridCol>
                <a:gridCol w="1066194">
                  <a:extLst>
                    <a:ext uri="{9D8B030D-6E8A-4147-A177-3AD203B41FA5}">
                      <a16:colId xmlns:a16="http://schemas.microsoft.com/office/drawing/2014/main" val="1766529301"/>
                    </a:ext>
                  </a:extLst>
                </a:gridCol>
                <a:gridCol w="4331855">
                  <a:extLst>
                    <a:ext uri="{9D8B030D-6E8A-4147-A177-3AD203B41FA5}">
                      <a16:colId xmlns:a16="http://schemas.microsoft.com/office/drawing/2014/main" val="1031084619"/>
                    </a:ext>
                  </a:extLst>
                </a:gridCol>
              </a:tblGrid>
              <a:tr h="458742">
                <a:tc>
                  <a:txBody>
                    <a:bodyPr/>
                    <a:lstStyle/>
                    <a:p>
                      <a:pPr algn="ctr"/>
                      <a:r>
                        <a:rPr lang="en-US" sz="2000" b="1" dirty="0"/>
                        <a:t>TIF Debt</a:t>
                      </a:r>
                    </a:p>
                  </a:txBody>
                  <a:tcPr/>
                </a:tc>
                <a:tc>
                  <a:txBody>
                    <a:bodyPr/>
                    <a:lstStyle/>
                    <a:p>
                      <a:pPr algn="ctr"/>
                      <a:r>
                        <a:rPr lang="en-US" sz="2000" b="1" dirty="0"/>
                        <a:t>Amount</a:t>
                      </a:r>
                    </a:p>
                  </a:txBody>
                  <a:tcPr/>
                </a:tc>
                <a:tc>
                  <a:txBody>
                    <a:bodyPr/>
                    <a:lstStyle/>
                    <a:p>
                      <a:pPr algn="ctr"/>
                      <a:endParaRPr lang="en-US" sz="2000" b="1" dirty="0"/>
                    </a:p>
                  </a:txBody>
                  <a:tcPr/>
                </a:tc>
                <a:extLst>
                  <a:ext uri="{0D108BD9-81ED-4DB2-BD59-A6C34878D82A}">
                    <a16:rowId xmlns:a16="http://schemas.microsoft.com/office/drawing/2014/main" val="2701595527"/>
                  </a:ext>
                </a:extLst>
              </a:tr>
              <a:tr h="553496">
                <a:tc>
                  <a:txBody>
                    <a:bodyPr/>
                    <a:lstStyle/>
                    <a:p>
                      <a:pPr algn="l"/>
                      <a:r>
                        <a:rPr lang="en-US" sz="1800" b="1" dirty="0"/>
                        <a:t>Campus Community Developers</a:t>
                      </a:r>
                    </a:p>
                  </a:txBody>
                  <a:tcPr/>
                </a:tc>
                <a:tc>
                  <a:txBody>
                    <a:bodyPr/>
                    <a:lstStyle/>
                    <a:p>
                      <a:pPr algn="r"/>
                      <a:r>
                        <a:rPr lang="en-US" sz="1800" b="1" dirty="0"/>
                        <a:t>  49,246</a:t>
                      </a:r>
                    </a:p>
                  </a:txBody>
                  <a:tcPr anchor="ctr"/>
                </a:tc>
                <a:tc>
                  <a:txBody>
                    <a:bodyPr/>
                    <a:lstStyle/>
                    <a:p>
                      <a:pPr algn="ctr"/>
                      <a:r>
                        <a:rPr lang="en-US" sz="1800" b="1" dirty="0"/>
                        <a:t>TIF Rebate – Black Hawk Tower</a:t>
                      </a:r>
                    </a:p>
                  </a:txBody>
                  <a:tcPr/>
                </a:tc>
                <a:extLst>
                  <a:ext uri="{0D108BD9-81ED-4DB2-BD59-A6C34878D82A}">
                    <a16:rowId xmlns:a16="http://schemas.microsoft.com/office/drawing/2014/main" val="3341215716"/>
                  </a:ext>
                </a:extLst>
              </a:tr>
              <a:tr h="339893">
                <a:tc>
                  <a:txBody>
                    <a:bodyPr/>
                    <a:lstStyle/>
                    <a:p>
                      <a:pPr algn="l"/>
                      <a:r>
                        <a:rPr lang="en-US" sz="1800" b="1" dirty="0"/>
                        <a:t>2017 GO Bond</a:t>
                      </a:r>
                    </a:p>
                  </a:txBody>
                  <a:tcPr/>
                </a:tc>
                <a:tc>
                  <a:txBody>
                    <a:bodyPr/>
                    <a:lstStyle/>
                    <a:p>
                      <a:pPr algn="r"/>
                      <a:r>
                        <a:rPr lang="en-US" sz="1800" b="1" dirty="0"/>
                        <a:t>  590,600</a:t>
                      </a:r>
                    </a:p>
                  </a:txBody>
                  <a:tcPr anchor="ctr"/>
                </a:tc>
                <a:tc>
                  <a:txBody>
                    <a:bodyPr/>
                    <a:lstStyle/>
                    <a:p>
                      <a:pPr algn="ctr"/>
                      <a:r>
                        <a:rPr lang="en-US" sz="1800" b="1" dirty="0"/>
                        <a:t>Street Projects</a:t>
                      </a:r>
                    </a:p>
                  </a:txBody>
                  <a:tcPr/>
                </a:tc>
                <a:extLst>
                  <a:ext uri="{0D108BD9-81ED-4DB2-BD59-A6C34878D82A}">
                    <a16:rowId xmlns:a16="http://schemas.microsoft.com/office/drawing/2014/main" val="2691004108"/>
                  </a:ext>
                </a:extLst>
              </a:tr>
              <a:tr h="362613">
                <a:tc>
                  <a:txBody>
                    <a:bodyPr/>
                    <a:lstStyle/>
                    <a:p>
                      <a:pPr algn="l"/>
                      <a:r>
                        <a:rPr lang="en-US" sz="1800" b="1" dirty="0"/>
                        <a:t>2015 Residential Develop.</a:t>
                      </a:r>
                    </a:p>
                  </a:txBody>
                  <a:tcPr/>
                </a:tc>
                <a:tc>
                  <a:txBody>
                    <a:bodyPr/>
                    <a:lstStyle/>
                    <a:p>
                      <a:pPr algn="r"/>
                      <a:r>
                        <a:rPr lang="en-US" sz="1800" b="1" dirty="0"/>
                        <a:t>  7,824</a:t>
                      </a:r>
                    </a:p>
                  </a:txBody>
                  <a:tcPr anchor="ctr"/>
                </a:tc>
                <a:tc>
                  <a:txBody>
                    <a:bodyPr/>
                    <a:lstStyle/>
                    <a:p>
                      <a:pPr algn="ctr"/>
                      <a:r>
                        <a:rPr lang="en-US" sz="1800" b="1" dirty="0"/>
                        <a:t>Internal Loan</a:t>
                      </a:r>
                    </a:p>
                  </a:txBody>
                  <a:tcPr/>
                </a:tc>
                <a:extLst>
                  <a:ext uri="{0D108BD9-81ED-4DB2-BD59-A6C34878D82A}">
                    <a16:rowId xmlns:a16="http://schemas.microsoft.com/office/drawing/2014/main" val="996007824"/>
                  </a:ext>
                </a:extLst>
              </a:tr>
              <a:tr h="362613">
                <a:tc>
                  <a:txBody>
                    <a:bodyPr/>
                    <a:lstStyle/>
                    <a:p>
                      <a:pPr algn="l"/>
                      <a:r>
                        <a:rPr lang="en-US" sz="1800" b="1" dirty="0"/>
                        <a:t>Legal Services</a:t>
                      </a:r>
                    </a:p>
                  </a:txBody>
                  <a:tcPr/>
                </a:tc>
                <a:tc>
                  <a:txBody>
                    <a:bodyPr/>
                    <a:lstStyle/>
                    <a:p>
                      <a:pPr algn="r"/>
                      <a:r>
                        <a:rPr lang="en-US" sz="1800" b="1" dirty="0"/>
                        <a:t> 11,477</a:t>
                      </a:r>
                    </a:p>
                  </a:txBody>
                  <a:tcPr anchor="ctr"/>
                </a:tc>
                <a:tc>
                  <a:txBody>
                    <a:bodyPr/>
                    <a:lstStyle/>
                    <a:p>
                      <a:pPr algn="ctr"/>
                      <a:r>
                        <a:rPr lang="en-US" sz="1800" b="1" dirty="0"/>
                        <a:t>Internal Loan</a:t>
                      </a:r>
                    </a:p>
                  </a:txBody>
                  <a:tcPr/>
                </a:tc>
                <a:extLst>
                  <a:ext uri="{0D108BD9-81ED-4DB2-BD59-A6C34878D82A}">
                    <a16:rowId xmlns:a16="http://schemas.microsoft.com/office/drawing/2014/main" val="3466493407"/>
                  </a:ext>
                </a:extLst>
              </a:tr>
              <a:tr h="665327">
                <a:tc>
                  <a:txBody>
                    <a:bodyPr/>
                    <a:lstStyle/>
                    <a:p>
                      <a:pPr algn="l"/>
                      <a:r>
                        <a:rPr lang="en-US" sz="1800" b="1" dirty="0"/>
                        <a:t>Greater Burlington Partnership</a:t>
                      </a:r>
                    </a:p>
                  </a:txBody>
                  <a:tcPr/>
                </a:tc>
                <a:tc>
                  <a:txBody>
                    <a:bodyPr/>
                    <a:lstStyle/>
                    <a:p>
                      <a:pPr algn="r"/>
                      <a:r>
                        <a:rPr lang="en-US" sz="1800" b="1" dirty="0"/>
                        <a:t>  5,000</a:t>
                      </a:r>
                    </a:p>
                  </a:txBody>
                  <a:tcPr anchor="ctr"/>
                </a:tc>
                <a:tc>
                  <a:txBody>
                    <a:bodyPr/>
                    <a:lstStyle/>
                    <a:p>
                      <a:pPr algn="ctr"/>
                      <a:r>
                        <a:rPr lang="en-US" sz="1800" b="1" dirty="0"/>
                        <a:t>Partnering for the Future</a:t>
                      </a:r>
                    </a:p>
                  </a:txBody>
                  <a:tcPr/>
                </a:tc>
                <a:extLst>
                  <a:ext uri="{0D108BD9-81ED-4DB2-BD59-A6C34878D82A}">
                    <a16:rowId xmlns:a16="http://schemas.microsoft.com/office/drawing/2014/main" val="2541250186"/>
                  </a:ext>
                </a:extLst>
              </a:tr>
              <a:tr h="532634">
                <a:tc>
                  <a:txBody>
                    <a:bodyPr/>
                    <a:lstStyle/>
                    <a:p>
                      <a:pPr algn="l"/>
                      <a:r>
                        <a:rPr lang="en-US" sz="1800" b="1" dirty="0"/>
                        <a:t>Administration Fee (Wages)</a:t>
                      </a:r>
                    </a:p>
                  </a:txBody>
                  <a:tcPr/>
                </a:tc>
                <a:tc>
                  <a:txBody>
                    <a:bodyPr/>
                    <a:lstStyle/>
                    <a:p>
                      <a:pPr algn="r"/>
                      <a:r>
                        <a:rPr lang="en-US" sz="1800" b="1" dirty="0"/>
                        <a:t>  81,000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Administrative and Professional Support </a:t>
                      </a:r>
                    </a:p>
                  </a:txBody>
                  <a:tcPr/>
                </a:tc>
                <a:extLst>
                  <a:ext uri="{0D108BD9-81ED-4DB2-BD59-A6C34878D82A}">
                    <a16:rowId xmlns:a16="http://schemas.microsoft.com/office/drawing/2014/main" val="3859322543"/>
                  </a:ext>
                </a:extLst>
              </a:tr>
              <a:tr h="420565">
                <a:tc>
                  <a:txBody>
                    <a:bodyPr/>
                    <a:lstStyle/>
                    <a:p>
                      <a:pPr algn="l"/>
                      <a:r>
                        <a:rPr lang="en-US" sz="1800" b="1" dirty="0"/>
                        <a:t>Consultation Fees</a:t>
                      </a:r>
                    </a:p>
                  </a:txBody>
                  <a:tcPr/>
                </a:tc>
                <a:tc>
                  <a:txBody>
                    <a:bodyPr/>
                    <a:lstStyle/>
                    <a:p>
                      <a:pPr algn="r"/>
                      <a:r>
                        <a:rPr lang="en-US" sz="1800" b="1" dirty="0"/>
                        <a:t>400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Internal Loan</a:t>
                      </a:r>
                    </a:p>
                  </a:txBody>
                  <a:tcPr/>
                </a:tc>
                <a:extLst>
                  <a:ext uri="{0D108BD9-81ED-4DB2-BD59-A6C34878D82A}">
                    <a16:rowId xmlns:a16="http://schemas.microsoft.com/office/drawing/2014/main" val="2498496397"/>
                  </a:ext>
                </a:extLst>
              </a:tr>
              <a:tr h="376413">
                <a:tc>
                  <a:txBody>
                    <a:bodyPr/>
                    <a:lstStyle/>
                    <a:p>
                      <a:pPr algn="l"/>
                      <a:r>
                        <a:rPr lang="en-US" sz="1800" b="1" dirty="0"/>
                        <a:t>Potential Shortfall</a:t>
                      </a:r>
                    </a:p>
                  </a:txBody>
                  <a:tcPr/>
                </a:tc>
                <a:tc>
                  <a:txBody>
                    <a:bodyPr/>
                    <a:lstStyle/>
                    <a:p>
                      <a:pPr algn="r"/>
                      <a:r>
                        <a:rPr lang="en-US" sz="1800" b="1" dirty="0"/>
                        <a:t>350,000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Hospital Tax Dispute</a:t>
                      </a:r>
                    </a:p>
                  </a:txBody>
                  <a:tcPr/>
                </a:tc>
                <a:extLst>
                  <a:ext uri="{0D108BD9-81ED-4DB2-BD59-A6C34878D82A}">
                    <a16:rowId xmlns:a16="http://schemas.microsoft.com/office/drawing/2014/main" val="2209657975"/>
                  </a:ext>
                </a:extLst>
              </a:tr>
            </a:tbl>
          </a:graphicData>
        </a:graphic>
      </p:graphicFrame>
      <p:sp>
        <p:nvSpPr>
          <p:cNvPr id="6" name="TextBox 5">
            <a:extLst>
              <a:ext uri="{FF2B5EF4-FFF2-40B4-BE49-F238E27FC236}">
                <a16:creationId xmlns:a16="http://schemas.microsoft.com/office/drawing/2014/main" id="{ED29F511-B490-4A4B-9DFC-30DE8133223A}"/>
              </a:ext>
            </a:extLst>
          </p:cNvPr>
          <p:cNvSpPr txBox="1"/>
          <p:nvPr/>
        </p:nvSpPr>
        <p:spPr>
          <a:xfrm>
            <a:off x="2190750" y="1179785"/>
            <a:ext cx="7848600" cy="584775"/>
          </a:xfrm>
          <a:prstGeom prst="rect">
            <a:avLst/>
          </a:prstGeom>
          <a:noFill/>
        </p:spPr>
        <p:txBody>
          <a:bodyPr wrap="square" rtlCol="0">
            <a:spAutoFit/>
          </a:bodyPr>
          <a:lstStyle/>
          <a:p>
            <a:r>
              <a:rPr lang="en-US" sz="1600" b="1" i="1" dirty="0"/>
              <a:t>For FY24/25 the City budgeted to receive $1,117,967 in TIF property tax revenues.; up from $756,527 for FY 23/24.  The following expenses are to be paid in FY24/25:</a:t>
            </a:r>
          </a:p>
        </p:txBody>
      </p:sp>
    </p:spTree>
    <p:extLst>
      <p:ext uri="{BB962C8B-B14F-4D97-AF65-F5344CB8AC3E}">
        <p14:creationId xmlns:p14="http://schemas.microsoft.com/office/powerpoint/2010/main" val="129067872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C36D-46B3-4F02-BEC8-DEEFC58E1A9B}"/>
              </a:ext>
            </a:extLst>
          </p:cNvPr>
          <p:cNvSpPr>
            <a:spLocks noGrp="1"/>
          </p:cNvSpPr>
          <p:nvPr>
            <p:ph type="title"/>
          </p:nvPr>
        </p:nvSpPr>
        <p:spPr>
          <a:xfrm>
            <a:off x="838200" y="365125"/>
            <a:ext cx="10515600" cy="841455"/>
          </a:xfrm>
        </p:spPr>
        <p:txBody>
          <a:bodyPr/>
          <a:lstStyle/>
          <a:p>
            <a:pPr algn="ctr"/>
            <a:r>
              <a:rPr lang="en-US" b="1">
                <a:solidFill>
                  <a:schemeClr val="accent6">
                    <a:lumMod val="50000"/>
                  </a:schemeClr>
                </a:solidFill>
              </a:rPr>
              <a:t>Tax Rate History</a:t>
            </a:r>
          </a:p>
        </p:txBody>
      </p:sp>
      <p:sp>
        <p:nvSpPr>
          <p:cNvPr id="6" name="TextBox 5">
            <a:extLst>
              <a:ext uri="{FF2B5EF4-FFF2-40B4-BE49-F238E27FC236}">
                <a16:creationId xmlns:a16="http://schemas.microsoft.com/office/drawing/2014/main" id="{0A06E3E2-6B06-3957-DE8F-B4C7B3F6CF19}"/>
              </a:ext>
            </a:extLst>
          </p:cNvPr>
          <p:cNvSpPr txBox="1"/>
          <p:nvPr/>
        </p:nvSpPr>
        <p:spPr>
          <a:xfrm>
            <a:off x="1361440" y="1358593"/>
            <a:ext cx="8483600" cy="1508105"/>
          </a:xfrm>
          <a:prstGeom prst="rect">
            <a:avLst/>
          </a:prstGeom>
          <a:noFill/>
        </p:spPr>
        <p:txBody>
          <a:bodyPr wrap="square" rtlCol="0">
            <a:spAutoFit/>
          </a:bodyPr>
          <a:lstStyle/>
          <a:p>
            <a:pPr algn="ctr"/>
            <a:r>
              <a:rPr lang="en-US" sz="2800" dirty="0"/>
              <a:t>The proposed 2024/25 budget reflects a proposed tax rate of $10.10/$1,000 of taxable property valuation.</a:t>
            </a:r>
          </a:p>
          <a:p>
            <a:endParaRPr lang="en-US" dirty="0"/>
          </a:p>
          <a:p>
            <a:endParaRPr lang="en-US" dirty="0"/>
          </a:p>
        </p:txBody>
      </p:sp>
      <p:sp>
        <p:nvSpPr>
          <p:cNvPr id="10" name="TextBox 9">
            <a:extLst>
              <a:ext uri="{FF2B5EF4-FFF2-40B4-BE49-F238E27FC236}">
                <a16:creationId xmlns:a16="http://schemas.microsoft.com/office/drawing/2014/main" id="{BE770305-C4E7-28EE-0BF5-324D860FA6E8}"/>
              </a:ext>
            </a:extLst>
          </p:cNvPr>
          <p:cNvSpPr txBox="1"/>
          <p:nvPr/>
        </p:nvSpPr>
        <p:spPr>
          <a:xfrm>
            <a:off x="2346960" y="2542877"/>
            <a:ext cx="3200400" cy="3108543"/>
          </a:xfrm>
          <a:prstGeom prst="rect">
            <a:avLst/>
          </a:prstGeom>
          <a:noFill/>
        </p:spPr>
        <p:txBody>
          <a:bodyPr wrap="square" rtlCol="0">
            <a:sp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2010/11	9.86</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2011/12	9.80	</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2012/13	9.80	</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2013/14	9.75</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2014/15	10.10</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2015/16	10.10</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2016/17	10.00</a:t>
            </a:r>
          </a:p>
        </p:txBody>
      </p:sp>
      <p:sp>
        <p:nvSpPr>
          <p:cNvPr id="12" name="TextBox 11">
            <a:extLst>
              <a:ext uri="{FF2B5EF4-FFF2-40B4-BE49-F238E27FC236}">
                <a16:creationId xmlns:a16="http://schemas.microsoft.com/office/drawing/2014/main" id="{EE409BB2-0E6E-AEB5-4819-8749955299A2}"/>
              </a:ext>
            </a:extLst>
          </p:cNvPr>
          <p:cNvSpPr txBox="1"/>
          <p:nvPr/>
        </p:nvSpPr>
        <p:spPr>
          <a:xfrm>
            <a:off x="6964680" y="2542877"/>
            <a:ext cx="3200400" cy="3108543"/>
          </a:xfrm>
          <a:prstGeom prst="rect">
            <a:avLst/>
          </a:prstGeom>
          <a:noFill/>
        </p:spPr>
        <p:txBody>
          <a:bodyPr wrap="square" rtlCol="0">
            <a:spAutoFit/>
          </a:bodyPr>
          <a:lstStyle/>
          <a:p>
            <a:pPr marL="0" marR="0">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2017/18	10.00</a:t>
            </a:r>
          </a:p>
          <a:p>
            <a:pPr marL="0" marR="0">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2018/19	10.00</a:t>
            </a:r>
          </a:p>
          <a:p>
            <a:pPr marL="0" marR="0">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2019/20	10.00</a:t>
            </a:r>
          </a:p>
          <a:p>
            <a:pPr marL="0" marR="0">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2020/21	10.00</a:t>
            </a:r>
          </a:p>
          <a:p>
            <a:pPr marL="0" marR="0">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2021/22	9.65</a:t>
            </a:r>
          </a:p>
          <a:p>
            <a:pPr marL="0" marR="0">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2022/23 	10.00 </a:t>
            </a:r>
          </a:p>
          <a:p>
            <a:pPr marL="0" marR="0">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2023/24 	10.00</a:t>
            </a:r>
          </a:p>
        </p:txBody>
      </p:sp>
      <p:sp>
        <p:nvSpPr>
          <p:cNvPr id="3" name="Slide Number Placeholder 2">
            <a:extLst>
              <a:ext uri="{FF2B5EF4-FFF2-40B4-BE49-F238E27FC236}">
                <a16:creationId xmlns:a16="http://schemas.microsoft.com/office/drawing/2014/main" id="{25F88614-CDE8-D788-8C8F-4789F0232417}"/>
              </a:ext>
            </a:extLst>
          </p:cNvPr>
          <p:cNvSpPr>
            <a:spLocks noGrp="1"/>
          </p:cNvSpPr>
          <p:nvPr>
            <p:ph type="sldNum" sz="quarter" idx="12"/>
          </p:nvPr>
        </p:nvSpPr>
        <p:spPr/>
        <p:txBody>
          <a:bodyPr/>
          <a:lstStyle/>
          <a:p>
            <a:fld id="{E41BBBA9-243A-4541-A8DE-2BCFB8E90ADA}" type="slidenum">
              <a:rPr lang="en-US" smtClean="0"/>
              <a:t>4</a:t>
            </a:fld>
            <a:endParaRPr lang="en-US"/>
          </a:p>
        </p:txBody>
      </p:sp>
    </p:spTree>
    <p:extLst>
      <p:ext uri="{BB962C8B-B14F-4D97-AF65-F5344CB8AC3E}">
        <p14:creationId xmlns:p14="http://schemas.microsoft.com/office/powerpoint/2010/main" val="3156449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FAAF-4E5B-49D1-A844-B428DAC9494B}"/>
              </a:ext>
            </a:extLst>
          </p:cNvPr>
          <p:cNvSpPr>
            <a:spLocks noGrp="1"/>
          </p:cNvSpPr>
          <p:nvPr>
            <p:ph type="title"/>
          </p:nvPr>
        </p:nvSpPr>
        <p:spPr>
          <a:xfrm>
            <a:off x="2152650" y="2766219"/>
            <a:ext cx="7886700" cy="1325563"/>
          </a:xfrm>
        </p:spPr>
        <p:txBody>
          <a:bodyPr>
            <a:normAutofit/>
          </a:bodyPr>
          <a:lstStyle/>
          <a:p>
            <a:pPr algn="ctr"/>
            <a:r>
              <a:rPr lang="en-US" sz="7200" b="1" dirty="0">
                <a:solidFill>
                  <a:schemeClr val="accent6">
                    <a:lumMod val="75000"/>
                  </a:schemeClr>
                </a:solidFill>
              </a:rPr>
              <a:t>Road Use Tax Fund</a:t>
            </a:r>
          </a:p>
        </p:txBody>
      </p:sp>
      <p:sp>
        <p:nvSpPr>
          <p:cNvPr id="3" name="Slide Number Placeholder 2">
            <a:extLst>
              <a:ext uri="{FF2B5EF4-FFF2-40B4-BE49-F238E27FC236}">
                <a16:creationId xmlns:a16="http://schemas.microsoft.com/office/drawing/2014/main" id="{F99C206D-FE1A-4D3C-89E0-A43805D622FE}"/>
              </a:ext>
            </a:extLst>
          </p:cNvPr>
          <p:cNvSpPr>
            <a:spLocks noGrp="1"/>
          </p:cNvSpPr>
          <p:nvPr>
            <p:ph type="sldNum" sz="quarter" idx="12"/>
          </p:nvPr>
        </p:nvSpPr>
        <p:spPr/>
        <p:txBody>
          <a:bodyPr/>
          <a:lstStyle/>
          <a:p>
            <a:pPr>
              <a:defRPr/>
            </a:pPr>
            <a:fld id="{1F8DCCDB-82FC-4F4C-8AA4-E86C19ABBF26}" type="slidenum">
              <a:rPr lang="en-US" smtClean="0"/>
              <a:pPr>
                <a:defRPr/>
              </a:pPr>
              <a:t>40</a:t>
            </a:fld>
            <a:endParaRPr lang="en-US" dirty="0"/>
          </a:p>
        </p:txBody>
      </p:sp>
    </p:spTree>
    <p:extLst>
      <p:ext uri="{BB962C8B-B14F-4D97-AF65-F5344CB8AC3E}">
        <p14:creationId xmlns:p14="http://schemas.microsoft.com/office/powerpoint/2010/main" val="448930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EA5F-D6B7-4E23-B797-A5B78B4898BD}"/>
              </a:ext>
            </a:extLst>
          </p:cNvPr>
          <p:cNvSpPr>
            <a:spLocks noGrp="1"/>
          </p:cNvSpPr>
          <p:nvPr>
            <p:ph type="title"/>
          </p:nvPr>
        </p:nvSpPr>
        <p:spPr>
          <a:xfrm>
            <a:off x="2152650" y="481410"/>
            <a:ext cx="7886700" cy="701674"/>
          </a:xfrm>
        </p:spPr>
        <p:txBody>
          <a:bodyPr/>
          <a:lstStyle/>
          <a:p>
            <a:pPr algn="ctr"/>
            <a:r>
              <a:rPr lang="en-US" b="1" dirty="0">
                <a:solidFill>
                  <a:schemeClr val="accent6">
                    <a:lumMod val="75000"/>
                  </a:schemeClr>
                </a:solidFill>
              </a:rPr>
              <a:t>Road Use Tax Fund (RUTF)</a:t>
            </a:r>
          </a:p>
        </p:txBody>
      </p:sp>
      <p:sp>
        <p:nvSpPr>
          <p:cNvPr id="3" name="Slide Number Placeholder 2">
            <a:extLst>
              <a:ext uri="{FF2B5EF4-FFF2-40B4-BE49-F238E27FC236}">
                <a16:creationId xmlns:a16="http://schemas.microsoft.com/office/drawing/2014/main" id="{EB524469-DDC8-4AEC-AE7E-7716563FEB14}"/>
              </a:ext>
            </a:extLst>
          </p:cNvPr>
          <p:cNvSpPr>
            <a:spLocks noGrp="1"/>
          </p:cNvSpPr>
          <p:nvPr>
            <p:ph type="sldNum" sz="quarter" idx="12"/>
          </p:nvPr>
        </p:nvSpPr>
        <p:spPr/>
        <p:txBody>
          <a:bodyPr/>
          <a:lstStyle/>
          <a:p>
            <a:pPr>
              <a:defRPr/>
            </a:pPr>
            <a:fld id="{1F8DCCDB-82FC-4F4C-8AA4-E86C19ABBF26}" type="slidenum">
              <a:rPr lang="en-US" smtClean="0"/>
              <a:pPr>
                <a:defRPr/>
              </a:pPr>
              <a:t>41</a:t>
            </a:fld>
            <a:endParaRPr lang="en-US" dirty="0"/>
          </a:p>
        </p:txBody>
      </p:sp>
      <p:sp>
        <p:nvSpPr>
          <p:cNvPr id="5" name="TextBox 4">
            <a:extLst>
              <a:ext uri="{FF2B5EF4-FFF2-40B4-BE49-F238E27FC236}">
                <a16:creationId xmlns:a16="http://schemas.microsoft.com/office/drawing/2014/main" id="{14B857D6-60B7-4F28-BEFD-4BDE23BA6566}"/>
              </a:ext>
            </a:extLst>
          </p:cNvPr>
          <p:cNvSpPr txBox="1"/>
          <p:nvPr/>
        </p:nvSpPr>
        <p:spPr>
          <a:xfrm>
            <a:off x="1866900" y="1676401"/>
            <a:ext cx="8458200" cy="3693319"/>
          </a:xfrm>
          <a:prstGeom prst="rect">
            <a:avLst/>
          </a:prstGeom>
          <a:noFill/>
        </p:spPr>
        <p:txBody>
          <a:bodyPr wrap="square">
            <a:spAutoFit/>
          </a:bodyPr>
          <a:lstStyle/>
          <a:p>
            <a:pPr marL="285750" indent="-285750">
              <a:buFont typeface="Arial" panose="020B0604020202020204" pitchFamily="34" charset="0"/>
              <a:buChar char="•"/>
            </a:pPr>
            <a:r>
              <a:rPr lang="en-US" dirty="0"/>
              <a:t>The Road Use Tax Fund comes from vehicle registration fees, motor vehicle fuel taxes, an excise tax imposed on the rental of automobiles, and a use tax on trailers. Distribution is based on population.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amount estimated by the state for FY 24/25 is a distribution rate of $133.00 per capita. Economic instability and fluctuating fuel costs can result in changes in the fund. In FY 14/15 the State increased the gas tax by ten cents per gallon which resulted in an annual increase of approximately $50,000.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City budgeted to receive $460,000 from Road Use taxes and $208,950 in other revenue sources totaling $668,950 in revenue and expenditures of $766,165. The expenditures include $54,000 in Capital Outlay – Vehicles, $18,000 in Capital Outlay – Major Equipment, and $97,690 for HMA crack fill.</a:t>
            </a:r>
          </a:p>
        </p:txBody>
      </p:sp>
    </p:spTree>
    <p:extLst>
      <p:ext uri="{BB962C8B-B14F-4D97-AF65-F5344CB8AC3E}">
        <p14:creationId xmlns:p14="http://schemas.microsoft.com/office/powerpoint/2010/main" val="2862132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191C7-9129-4AED-A1FA-8D267A943A6A}"/>
              </a:ext>
            </a:extLst>
          </p:cNvPr>
          <p:cNvSpPr>
            <a:spLocks noGrp="1"/>
          </p:cNvSpPr>
          <p:nvPr>
            <p:ph type="title"/>
          </p:nvPr>
        </p:nvSpPr>
        <p:spPr>
          <a:xfrm>
            <a:off x="2209799" y="304800"/>
            <a:ext cx="7772400" cy="1143000"/>
          </a:xfrm>
        </p:spPr>
        <p:txBody>
          <a:bodyPr>
            <a:normAutofit/>
          </a:bodyPr>
          <a:lstStyle/>
          <a:p>
            <a:pPr algn="ctr"/>
            <a:r>
              <a:rPr lang="en-US" sz="4000" b="1" dirty="0"/>
              <a:t>Road Use Tax Revenues</a:t>
            </a:r>
          </a:p>
        </p:txBody>
      </p:sp>
      <p:graphicFrame>
        <p:nvGraphicFramePr>
          <p:cNvPr id="5" name="Table 5">
            <a:extLst>
              <a:ext uri="{FF2B5EF4-FFF2-40B4-BE49-F238E27FC236}">
                <a16:creationId xmlns:a16="http://schemas.microsoft.com/office/drawing/2014/main" id="{DD34D744-3AC8-44F0-964C-B4E40E4C5F0C}"/>
              </a:ext>
            </a:extLst>
          </p:cNvPr>
          <p:cNvGraphicFramePr>
            <a:graphicFrameLocks noGrp="1"/>
          </p:cNvGraphicFramePr>
          <p:nvPr>
            <p:ph type="tbl" idx="1"/>
            <p:extLst>
              <p:ext uri="{D42A27DB-BD31-4B8C-83A1-F6EECF244321}">
                <p14:modId xmlns:p14="http://schemas.microsoft.com/office/powerpoint/2010/main" val="3123105358"/>
              </p:ext>
            </p:extLst>
          </p:nvPr>
        </p:nvGraphicFramePr>
        <p:xfrm>
          <a:off x="3733799" y="1562822"/>
          <a:ext cx="4724400" cy="3077251"/>
        </p:xfrm>
        <a:graphic>
          <a:graphicData uri="http://schemas.openxmlformats.org/drawingml/2006/table">
            <a:tbl>
              <a:tblPr firstRow="1" bandRow="1">
                <a:tableStyleId>{93296810-A885-4BE3-A3E7-6D5BEEA58F35}</a:tableStyleId>
              </a:tblPr>
              <a:tblGrid>
                <a:gridCol w="752601">
                  <a:extLst>
                    <a:ext uri="{9D8B030D-6E8A-4147-A177-3AD203B41FA5}">
                      <a16:colId xmlns:a16="http://schemas.microsoft.com/office/drawing/2014/main" val="1749560590"/>
                    </a:ext>
                  </a:extLst>
                </a:gridCol>
                <a:gridCol w="1701390">
                  <a:extLst>
                    <a:ext uri="{9D8B030D-6E8A-4147-A177-3AD203B41FA5}">
                      <a16:colId xmlns:a16="http://schemas.microsoft.com/office/drawing/2014/main" val="1744639466"/>
                    </a:ext>
                  </a:extLst>
                </a:gridCol>
                <a:gridCol w="2270409">
                  <a:extLst>
                    <a:ext uri="{9D8B030D-6E8A-4147-A177-3AD203B41FA5}">
                      <a16:colId xmlns:a16="http://schemas.microsoft.com/office/drawing/2014/main" val="3443258622"/>
                    </a:ext>
                  </a:extLst>
                </a:gridCol>
              </a:tblGrid>
              <a:tr h="379771">
                <a:tc>
                  <a:txBody>
                    <a:bodyPr/>
                    <a:lstStyle/>
                    <a:p>
                      <a:r>
                        <a:rPr lang="en-US" dirty="0"/>
                        <a:t>FY</a:t>
                      </a:r>
                    </a:p>
                  </a:txBody>
                  <a:tcPr/>
                </a:tc>
                <a:tc>
                  <a:txBody>
                    <a:bodyPr/>
                    <a:lstStyle/>
                    <a:p>
                      <a:pPr algn="r"/>
                      <a:r>
                        <a:rPr lang="en-US" dirty="0"/>
                        <a:t>Amount</a:t>
                      </a:r>
                    </a:p>
                  </a:txBody>
                  <a:tcPr/>
                </a:tc>
                <a:tc>
                  <a:txBody>
                    <a:bodyPr/>
                    <a:lstStyle/>
                    <a:p>
                      <a:pPr algn="r"/>
                      <a:r>
                        <a:rPr lang="en-US" dirty="0"/>
                        <a:t>% Increase/Decrease</a:t>
                      </a:r>
                    </a:p>
                  </a:txBody>
                  <a:tcPr/>
                </a:tc>
                <a:extLst>
                  <a:ext uri="{0D108BD9-81ED-4DB2-BD59-A6C34878D82A}">
                    <a16:rowId xmlns:a16="http://schemas.microsoft.com/office/drawing/2014/main" val="2595533620"/>
                  </a:ext>
                </a:extLst>
              </a:tr>
              <a:tr h="381000">
                <a:tc>
                  <a:txBody>
                    <a:bodyPr/>
                    <a:lstStyle/>
                    <a:p>
                      <a:r>
                        <a:rPr lang="en-US" dirty="0"/>
                        <a:t>16/17</a:t>
                      </a:r>
                    </a:p>
                  </a:txBody>
                  <a:tcPr/>
                </a:tc>
                <a:tc>
                  <a:txBody>
                    <a:bodyPr/>
                    <a:lstStyle/>
                    <a:p>
                      <a:pPr algn="r"/>
                      <a:r>
                        <a:rPr lang="en-US" dirty="0"/>
                        <a:t>373,920.75</a:t>
                      </a:r>
                    </a:p>
                  </a:txBody>
                  <a:tcPr/>
                </a:tc>
                <a:tc>
                  <a:txBody>
                    <a:bodyPr/>
                    <a:lstStyle/>
                    <a:p>
                      <a:pPr algn="r"/>
                      <a:r>
                        <a:rPr lang="en-US" dirty="0"/>
                        <a:t>0.5%</a:t>
                      </a:r>
                    </a:p>
                  </a:txBody>
                  <a:tcPr/>
                </a:tc>
                <a:extLst>
                  <a:ext uri="{0D108BD9-81ED-4DB2-BD59-A6C34878D82A}">
                    <a16:rowId xmlns:a16="http://schemas.microsoft.com/office/drawing/2014/main" val="4280473341"/>
                  </a:ext>
                </a:extLst>
              </a:tr>
              <a:tr h="457200">
                <a:tc>
                  <a:txBody>
                    <a:bodyPr/>
                    <a:lstStyle/>
                    <a:p>
                      <a:r>
                        <a:rPr lang="en-US" dirty="0"/>
                        <a:t>17/18</a:t>
                      </a:r>
                    </a:p>
                  </a:txBody>
                  <a:tcPr/>
                </a:tc>
                <a:tc>
                  <a:txBody>
                    <a:bodyPr/>
                    <a:lstStyle/>
                    <a:p>
                      <a:pPr algn="r"/>
                      <a:r>
                        <a:rPr lang="en-US" dirty="0"/>
                        <a:t>384,301.51</a:t>
                      </a:r>
                    </a:p>
                  </a:txBody>
                  <a:tcPr/>
                </a:tc>
                <a:tc>
                  <a:txBody>
                    <a:bodyPr/>
                    <a:lstStyle/>
                    <a:p>
                      <a:pPr algn="r"/>
                      <a:r>
                        <a:rPr lang="en-US" dirty="0"/>
                        <a:t>2.8%</a:t>
                      </a:r>
                    </a:p>
                  </a:txBody>
                  <a:tcPr/>
                </a:tc>
                <a:extLst>
                  <a:ext uri="{0D108BD9-81ED-4DB2-BD59-A6C34878D82A}">
                    <a16:rowId xmlns:a16="http://schemas.microsoft.com/office/drawing/2014/main" val="4242172103"/>
                  </a:ext>
                </a:extLst>
              </a:tr>
              <a:tr h="381000">
                <a:tc>
                  <a:txBody>
                    <a:bodyPr/>
                    <a:lstStyle/>
                    <a:p>
                      <a:r>
                        <a:rPr lang="en-US" dirty="0"/>
                        <a:t>18/19</a:t>
                      </a:r>
                    </a:p>
                  </a:txBody>
                  <a:tcPr/>
                </a:tc>
                <a:tc>
                  <a:txBody>
                    <a:bodyPr/>
                    <a:lstStyle/>
                    <a:p>
                      <a:pPr algn="r"/>
                      <a:r>
                        <a:rPr lang="en-US" dirty="0"/>
                        <a:t>389,107.38</a:t>
                      </a:r>
                    </a:p>
                  </a:txBody>
                  <a:tcPr/>
                </a:tc>
                <a:tc>
                  <a:txBody>
                    <a:bodyPr/>
                    <a:lstStyle/>
                    <a:p>
                      <a:pPr algn="r"/>
                      <a:r>
                        <a:rPr lang="en-US" dirty="0"/>
                        <a:t>1.2%</a:t>
                      </a:r>
                    </a:p>
                  </a:txBody>
                  <a:tcPr/>
                </a:tc>
                <a:extLst>
                  <a:ext uri="{0D108BD9-81ED-4DB2-BD59-A6C34878D82A}">
                    <a16:rowId xmlns:a16="http://schemas.microsoft.com/office/drawing/2014/main" val="1342285559"/>
                  </a:ext>
                </a:extLst>
              </a:tr>
              <a:tr h="381000">
                <a:tc>
                  <a:txBody>
                    <a:bodyPr/>
                    <a:lstStyle/>
                    <a:p>
                      <a:r>
                        <a:rPr lang="en-US" dirty="0"/>
                        <a:t>19/20</a:t>
                      </a:r>
                    </a:p>
                  </a:txBody>
                  <a:tcPr/>
                </a:tc>
                <a:tc>
                  <a:txBody>
                    <a:bodyPr/>
                    <a:lstStyle/>
                    <a:p>
                      <a:pPr algn="r"/>
                      <a:r>
                        <a:rPr lang="en-US" dirty="0"/>
                        <a:t>387,157.58</a:t>
                      </a:r>
                    </a:p>
                  </a:txBody>
                  <a:tcPr/>
                </a:tc>
                <a:tc>
                  <a:txBody>
                    <a:bodyPr/>
                    <a:lstStyle/>
                    <a:p>
                      <a:pPr algn="r"/>
                      <a:r>
                        <a:rPr lang="en-US" dirty="0"/>
                        <a:t>-0.5%</a:t>
                      </a:r>
                    </a:p>
                  </a:txBody>
                  <a:tcPr/>
                </a:tc>
                <a:extLst>
                  <a:ext uri="{0D108BD9-81ED-4DB2-BD59-A6C34878D82A}">
                    <a16:rowId xmlns:a16="http://schemas.microsoft.com/office/drawing/2014/main" val="1637147405"/>
                  </a:ext>
                </a:extLst>
              </a:tr>
              <a:tr h="259253">
                <a:tc>
                  <a:txBody>
                    <a:bodyPr/>
                    <a:lstStyle/>
                    <a:p>
                      <a:r>
                        <a:rPr lang="en-US" dirty="0"/>
                        <a:t>20/21</a:t>
                      </a:r>
                    </a:p>
                  </a:txBody>
                  <a:tcPr/>
                </a:tc>
                <a:tc>
                  <a:txBody>
                    <a:bodyPr/>
                    <a:lstStyle/>
                    <a:p>
                      <a:pPr algn="r"/>
                      <a:r>
                        <a:rPr lang="en-US" dirty="0"/>
                        <a:t>450,782.67</a:t>
                      </a:r>
                    </a:p>
                  </a:txBody>
                  <a:tcPr/>
                </a:tc>
                <a:tc>
                  <a:txBody>
                    <a:bodyPr/>
                    <a:lstStyle/>
                    <a:p>
                      <a:pPr algn="r"/>
                      <a:r>
                        <a:rPr lang="en-US" dirty="0"/>
                        <a:t>16.4%</a:t>
                      </a:r>
                    </a:p>
                  </a:txBody>
                  <a:tcPr/>
                </a:tc>
                <a:extLst>
                  <a:ext uri="{0D108BD9-81ED-4DB2-BD59-A6C34878D82A}">
                    <a16:rowId xmlns:a16="http://schemas.microsoft.com/office/drawing/2014/main" val="2275138561"/>
                  </a:ext>
                </a:extLst>
              </a:tr>
              <a:tr h="259253">
                <a:tc>
                  <a:txBody>
                    <a:bodyPr/>
                    <a:lstStyle/>
                    <a:p>
                      <a:r>
                        <a:rPr lang="en-US" dirty="0"/>
                        <a:t>21/22</a:t>
                      </a:r>
                    </a:p>
                  </a:txBody>
                  <a:tcPr/>
                </a:tc>
                <a:tc>
                  <a:txBody>
                    <a:bodyPr/>
                    <a:lstStyle/>
                    <a:p>
                      <a:pPr algn="r"/>
                      <a:r>
                        <a:rPr lang="en-US" dirty="0"/>
                        <a:t>437,320.40</a:t>
                      </a:r>
                    </a:p>
                  </a:txBody>
                  <a:tcPr/>
                </a:tc>
                <a:tc>
                  <a:txBody>
                    <a:bodyPr/>
                    <a:lstStyle/>
                    <a:p>
                      <a:pPr algn="r"/>
                      <a:r>
                        <a:rPr lang="en-US" dirty="0"/>
                        <a:t>-3.1%</a:t>
                      </a:r>
                    </a:p>
                  </a:txBody>
                  <a:tcPr/>
                </a:tc>
                <a:extLst>
                  <a:ext uri="{0D108BD9-81ED-4DB2-BD59-A6C34878D82A}">
                    <a16:rowId xmlns:a16="http://schemas.microsoft.com/office/drawing/2014/main" val="1142252964"/>
                  </a:ext>
                </a:extLst>
              </a:tr>
              <a:tr h="259253">
                <a:tc>
                  <a:txBody>
                    <a:bodyPr/>
                    <a:lstStyle/>
                    <a:p>
                      <a:r>
                        <a:rPr lang="en-US" dirty="0"/>
                        <a:t>22/23</a:t>
                      </a:r>
                    </a:p>
                  </a:txBody>
                  <a:tcPr/>
                </a:tc>
                <a:tc>
                  <a:txBody>
                    <a:bodyPr/>
                    <a:lstStyle/>
                    <a:p>
                      <a:pPr algn="r"/>
                      <a:r>
                        <a:rPr lang="en-US" dirty="0"/>
                        <a:t>445,384.30</a:t>
                      </a:r>
                    </a:p>
                  </a:txBody>
                  <a:tcPr/>
                </a:tc>
                <a:tc>
                  <a:txBody>
                    <a:bodyPr/>
                    <a:lstStyle/>
                    <a:p>
                      <a:pPr algn="r"/>
                      <a:r>
                        <a:rPr lang="en-US" dirty="0"/>
                        <a:t>1.8%</a:t>
                      </a:r>
                    </a:p>
                  </a:txBody>
                  <a:tcPr/>
                </a:tc>
                <a:extLst>
                  <a:ext uri="{0D108BD9-81ED-4DB2-BD59-A6C34878D82A}">
                    <a16:rowId xmlns:a16="http://schemas.microsoft.com/office/drawing/2014/main" val="2292002843"/>
                  </a:ext>
                </a:extLst>
              </a:tr>
            </a:tbl>
          </a:graphicData>
        </a:graphic>
      </p:graphicFrame>
      <p:sp>
        <p:nvSpPr>
          <p:cNvPr id="4" name="Slide Number Placeholder 3">
            <a:extLst>
              <a:ext uri="{FF2B5EF4-FFF2-40B4-BE49-F238E27FC236}">
                <a16:creationId xmlns:a16="http://schemas.microsoft.com/office/drawing/2014/main" id="{C7C464F2-97B6-42C2-B732-125E935E3940}"/>
              </a:ext>
            </a:extLst>
          </p:cNvPr>
          <p:cNvSpPr>
            <a:spLocks noGrp="1"/>
          </p:cNvSpPr>
          <p:nvPr>
            <p:ph type="sldNum" sz="quarter" idx="12"/>
          </p:nvPr>
        </p:nvSpPr>
        <p:spPr/>
        <p:txBody>
          <a:bodyPr/>
          <a:lstStyle/>
          <a:p>
            <a:pPr>
              <a:defRPr/>
            </a:pPr>
            <a:fld id="{80814E69-42A8-420E-9226-039D8B6CD93C}" type="slidenum">
              <a:rPr lang="en-US" smtClean="0"/>
              <a:pPr>
                <a:defRPr/>
              </a:pPr>
              <a:t>42</a:t>
            </a:fld>
            <a:endParaRPr lang="en-US" dirty="0"/>
          </a:p>
        </p:txBody>
      </p:sp>
    </p:spTree>
    <p:extLst>
      <p:ext uri="{BB962C8B-B14F-4D97-AF65-F5344CB8AC3E}">
        <p14:creationId xmlns:p14="http://schemas.microsoft.com/office/powerpoint/2010/main" val="1353281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68B0-7697-47F5-9772-6B419779B2B1}"/>
              </a:ext>
            </a:extLst>
          </p:cNvPr>
          <p:cNvSpPr>
            <a:spLocks noGrp="1"/>
          </p:cNvSpPr>
          <p:nvPr>
            <p:ph type="title"/>
          </p:nvPr>
        </p:nvSpPr>
        <p:spPr>
          <a:xfrm>
            <a:off x="2155300" y="2766219"/>
            <a:ext cx="7886700" cy="1325563"/>
          </a:xfrm>
        </p:spPr>
        <p:txBody>
          <a:bodyPr>
            <a:normAutofit/>
          </a:bodyPr>
          <a:lstStyle/>
          <a:p>
            <a:pPr algn="ctr"/>
            <a:r>
              <a:rPr lang="en-US" sz="6000" b="1" dirty="0">
                <a:solidFill>
                  <a:schemeClr val="accent6">
                    <a:lumMod val="75000"/>
                  </a:schemeClr>
                </a:solidFill>
              </a:rPr>
              <a:t>Local Option Sales Tax</a:t>
            </a:r>
          </a:p>
        </p:txBody>
      </p:sp>
      <p:sp>
        <p:nvSpPr>
          <p:cNvPr id="3" name="Slide Number Placeholder 2">
            <a:extLst>
              <a:ext uri="{FF2B5EF4-FFF2-40B4-BE49-F238E27FC236}">
                <a16:creationId xmlns:a16="http://schemas.microsoft.com/office/drawing/2014/main" id="{F4DF412A-2302-4609-A41E-A339F2968AD0}"/>
              </a:ext>
            </a:extLst>
          </p:cNvPr>
          <p:cNvSpPr>
            <a:spLocks noGrp="1"/>
          </p:cNvSpPr>
          <p:nvPr>
            <p:ph type="sldNum" sz="quarter" idx="12"/>
          </p:nvPr>
        </p:nvSpPr>
        <p:spPr/>
        <p:txBody>
          <a:bodyPr/>
          <a:lstStyle/>
          <a:p>
            <a:pPr>
              <a:defRPr/>
            </a:pPr>
            <a:fld id="{1F8DCCDB-82FC-4F4C-8AA4-E86C19ABBF26}" type="slidenum">
              <a:rPr lang="en-US" smtClean="0"/>
              <a:pPr>
                <a:defRPr/>
              </a:pPr>
              <a:t>43</a:t>
            </a:fld>
            <a:endParaRPr lang="en-US" dirty="0"/>
          </a:p>
        </p:txBody>
      </p:sp>
    </p:spTree>
    <p:extLst>
      <p:ext uri="{BB962C8B-B14F-4D97-AF65-F5344CB8AC3E}">
        <p14:creationId xmlns:p14="http://schemas.microsoft.com/office/powerpoint/2010/main" val="4206874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831" y="1344457"/>
            <a:ext cx="7772400" cy="4824097"/>
          </a:xfrm>
          <a:solidFill>
            <a:schemeClr val="bg1">
              <a:lumMod val="65000"/>
              <a:lumOff val="35000"/>
            </a:schemeClr>
          </a:solidFill>
        </p:spPr>
        <p:txBody>
          <a:bodyPr>
            <a:normAutofit/>
          </a:bodyPr>
          <a:lstStyle/>
          <a:p>
            <a:r>
              <a:rPr lang="en-US" sz="1600" b="1" dirty="0">
                <a:solidFill>
                  <a:schemeClr val="tx1"/>
                </a:solidFill>
              </a:rPr>
              <a:t>The City is obligated to use twenty-five percent of the proceeds for property tax relief to pay off outstanding general obligation debt.   The remainder of the proceeds shall by used for police department and fire department services, capital improvements, capital equipment or to pay off other debt obligations.  </a:t>
            </a:r>
          </a:p>
          <a:p>
            <a:endParaRPr lang="en-US" b="1" dirty="0">
              <a:solidFill>
                <a:schemeClr val="tx1"/>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6F8CE899-CBAE-4C51-8CF2-1F2A12D5DCA4}" type="slidenum">
              <a:rPr lang="en-US"/>
              <a:pPr>
                <a:defRPr/>
              </a:pPr>
              <a:t>44</a:t>
            </a:fld>
            <a:endParaRPr lang="en-US" dirty="0"/>
          </a:p>
        </p:txBody>
      </p:sp>
      <p:graphicFrame>
        <p:nvGraphicFramePr>
          <p:cNvPr id="6" name="Chart 5">
            <a:extLst>
              <a:ext uri="{FF2B5EF4-FFF2-40B4-BE49-F238E27FC236}">
                <a16:creationId xmlns:a16="http://schemas.microsoft.com/office/drawing/2014/main" id="{00000000-0008-0000-0000-000003000000}"/>
              </a:ext>
            </a:extLst>
          </p:cNvPr>
          <p:cNvGraphicFramePr>
            <a:graphicFrameLocks/>
          </p:cNvGraphicFramePr>
          <p:nvPr/>
        </p:nvGraphicFramePr>
        <p:xfrm>
          <a:off x="2438400" y="2895600"/>
          <a:ext cx="6553200"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0000000-0008-0000-0000-000003000000}"/>
              </a:ext>
            </a:extLst>
          </p:cNvPr>
          <p:cNvGraphicFramePr>
            <a:graphicFrameLocks/>
          </p:cNvGraphicFramePr>
          <p:nvPr/>
        </p:nvGraphicFramePr>
        <p:xfrm>
          <a:off x="2365249" y="2895600"/>
          <a:ext cx="6553200"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6">
            <a:extLst>
              <a:ext uri="{FF2B5EF4-FFF2-40B4-BE49-F238E27FC236}">
                <a16:creationId xmlns:a16="http://schemas.microsoft.com/office/drawing/2014/main" id="{D2E2623F-42F9-4A19-9C2D-9D2E05699666}"/>
              </a:ext>
            </a:extLst>
          </p:cNvPr>
          <p:cNvSpPr>
            <a:spLocks noGrp="1"/>
          </p:cNvSpPr>
          <p:nvPr>
            <p:ph type="title"/>
          </p:nvPr>
        </p:nvSpPr>
        <p:spPr>
          <a:xfrm>
            <a:off x="2084831" y="524746"/>
            <a:ext cx="7886700" cy="626906"/>
          </a:xfrm>
        </p:spPr>
        <p:txBody>
          <a:bodyPr>
            <a:noAutofit/>
          </a:bodyPr>
          <a:lstStyle/>
          <a:p>
            <a:pPr algn="ctr"/>
            <a:r>
              <a:rPr lang="en-US" sz="4000" b="1" dirty="0">
                <a:solidFill>
                  <a:schemeClr val="accent6">
                    <a:lumMod val="75000"/>
                  </a:schemeClr>
                </a:solidFill>
              </a:rPr>
              <a:t>Local Option Sales Tax Revenues</a:t>
            </a:r>
          </a:p>
        </p:txBody>
      </p:sp>
      <p:graphicFrame>
        <p:nvGraphicFramePr>
          <p:cNvPr id="2" name="Table 4">
            <a:extLst>
              <a:ext uri="{FF2B5EF4-FFF2-40B4-BE49-F238E27FC236}">
                <a16:creationId xmlns:a16="http://schemas.microsoft.com/office/drawing/2014/main" id="{56DA8A92-A7F3-40FE-B927-29CB78BCCD5D}"/>
              </a:ext>
            </a:extLst>
          </p:cNvPr>
          <p:cNvGraphicFramePr>
            <a:graphicFrameLocks noGrp="1"/>
          </p:cNvGraphicFramePr>
          <p:nvPr>
            <p:extLst>
              <p:ext uri="{D42A27DB-BD31-4B8C-83A1-F6EECF244321}">
                <p14:modId xmlns:p14="http://schemas.microsoft.com/office/powerpoint/2010/main" val="3508207854"/>
              </p:ext>
            </p:extLst>
          </p:nvPr>
        </p:nvGraphicFramePr>
        <p:xfrm>
          <a:off x="3312765" y="2438401"/>
          <a:ext cx="5316533" cy="3224124"/>
        </p:xfrm>
        <a:graphic>
          <a:graphicData uri="http://schemas.openxmlformats.org/drawingml/2006/table">
            <a:tbl>
              <a:tblPr firstRow="1" bandRow="1">
                <a:tableStyleId>{93296810-A885-4BE3-A3E7-6D5BEEA58F35}</a:tableStyleId>
              </a:tblPr>
              <a:tblGrid>
                <a:gridCol w="885563">
                  <a:extLst>
                    <a:ext uri="{9D8B030D-6E8A-4147-A177-3AD203B41FA5}">
                      <a16:colId xmlns:a16="http://schemas.microsoft.com/office/drawing/2014/main" val="2460108092"/>
                    </a:ext>
                  </a:extLst>
                </a:gridCol>
                <a:gridCol w="2209800">
                  <a:extLst>
                    <a:ext uri="{9D8B030D-6E8A-4147-A177-3AD203B41FA5}">
                      <a16:colId xmlns:a16="http://schemas.microsoft.com/office/drawing/2014/main" val="973438854"/>
                    </a:ext>
                  </a:extLst>
                </a:gridCol>
                <a:gridCol w="2221170">
                  <a:extLst>
                    <a:ext uri="{9D8B030D-6E8A-4147-A177-3AD203B41FA5}">
                      <a16:colId xmlns:a16="http://schemas.microsoft.com/office/drawing/2014/main" val="1476495038"/>
                    </a:ext>
                  </a:extLst>
                </a:gridCol>
              </a:tblGrid>
              <a:tr h="370840">
                <a:tc>
                  <a:txBody>
                    <a:bodyPr/>
                    <a:lstStyle/>
                    <a:p>
                      <a:r>
                        <a:rPr lang="en-US" dirty="0"/>
                        <a:t>FY</a:t>
                      </a:r>
                    </a:p>
                  </a:txBody>
                  <a:tcPr>
                    <a:solidFill>
                      <a:schemeClr val="accent6">
                        <a:lumMod val="75000"/>
                      </a:schemeClr>
                    </a:solidFill>
                  </a:tcPr>
                </a:tc>
                <a:tc>
                  <a:txBody>
                    <a:bodyPr/>
                    <a:lstStyle/>
                    <a:p>
                      <a:pPr algn="ctr"/>
                      <a:r>
                        <a:rPr lang="en-US" dirty="0"/>
                        <a:t>Amount</a:t>
                      </a:r>
                    </a:p>
                  </a:txBody>
                  <a:tcPr>
                    <a:solidFill>
                      <a:schemeClr val="accent6">
                        <a:lumMod val="75000"/>
                      </a:schemeClr>
                    </a:solidFill>
                  </a:tcPr>
                </a:tc>
                <a:tc>
                  <a:txBody>
                    <a:bodyPr/>
                    <a:lstStyle/>
                    <a:p>
                      <a:r>
                        <a:rPr lang="en-US" dirty="0"/>
                        <a:t>% Increase/Decrease</a:t>
                      </a:r>
                    </a:p>
                  </a:txBody>
                  <a:tcPr>
                    <a:solidFill>
                      <a:schemeClr val="accent6">
                        <a:lumMod val="75000"/>
                      </a:schemeClr>
                    </a:solidFill>
                  </a:tcPr>
                </a:tc>
                <a:extLst>
                  <a:ext uri="{0D108BD9-81ED-4DB2-BD59-A6C34878D82A}">
                    <a16:rowId xmlns:a16="http://schemas.microsoft.com/office/drawing/2014/main" val="2698253435"/>
                  </a:ext>
                </a:extLst>
              </a:tr>
              <a:tr h="304800">
                <a:tc>
                  <a:txBody>
                    <a:bodyPr/>
                    <a:lstStyle/>
                    <a:p>
                      <a:pPr algn="l" fontAlgn="b"/>
                      <a:r>
                        <a:rPr lang="en-US" sz="1600" b="1" u="none" strike="noStrike">
                          <a:solidFill>
                            <a:srgbClr val="000000"/>
                          </a:solidFill>
                          <a:effectLst/>
                        </a:rPr>
                        <a:t>16/17</a:t>
                      </a:r>
                      <a:endParaRPr lang="en-US" sz="16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600" b="0" u="none" strike="noStrike" dirty="0">
                          <a:solidFill>
                            <a:srgbClr val="000000"/>
                          </a:solidFill>
                          <a:effectLst/>
                        </a:rPr>
                        <a:t>    605,943 </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solidFill>
                            <a:srgbClr val="000000"/>
                          </a:solidFill>
                          <a:effectLst/>
                        </a:rPr>
                        <a:t>9%</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7677724"/>
                  </a:ext>
                </a:extLst>
              </a:tr>
              <a:tr h="304800">
                <a:tc>
                  <a:txBody>
                    <a:bodyPr/>
                    <a:lstStyle/>
                    <a:p>
                      <a:pPr algn="l" fontAlgn="b"/>
                      <a:r>
                        <a:rPr lang="en-US" sz="1600" b="1" u="none" strike="noStrike">
                          <a:solidFill>
                            <a:srgbClr val="000000"/>
                          </a:solidFill>
                          <a:effectLst/>
                        </a:rPr>
                        <a:t>17/18</a:t>
                      </a:r>
                      <a:endParaRPr lang="en-US" sz="16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600" b="0" u="none" strike="noStrike">
                          <a:solidFill>
                            <a:srgbClr val="000000"/>
                          </a:solidFill>
                          <a:effectLst/>
                        </a:rPr>
                        <a:t>    496,058 </a:t>
                      </a:r>
                      <a:endParaRPr lang="en-US"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solidFill>
                            <a:srgbClr val="000000"/>
                          </a:solidFill>
                          <a:effectLst/>
                        </a:rPr>
                        <a:t>-18%</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49700435"/>
                  </a:ext>
                </a:extLst>
              </a:tr>
              <a:tr h="304800">
                <a:tc>
                  <a:txBody>
                    <a:bodyPr/>
                    <a:lstStyle/>
                    <a:p>
                      <a:pPr algn="l" fontAlgn="b"/>
                      <a:r>
                        <a:rPr lang="en-US" sz="1600" b="1" u="none" strike="noStrike">
                          <a:solidFill>
                            <a:srgbClr val="000000"/>
                          </a:solidFill>
                          <a:effectLst/>
                        </a:rPr>
                        <a:t>18/19</a:t>
                      </a:r>
                      <a:endParaRPr lang="en-US" sz="16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600" b="0" u="none" strike="noStrike" dirty="0">
                          <a:solidFill>
                            <a:srgbClr val="000000"/>
                          </a:solidFill>
                          <a:effectLst/>
                        </a:rPr>
                        <a:t>    482,335 </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solidFill>
                            <a:srgbClr val="000000"/>
                          </a:solidFill>
                          <a:effectLst/>
                        </a:rPr>
                        <a:t>-3%</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760211"/>
                  </a:ext>
                </a:extLst>
              </a:tr>
              <a:tr h="304800">
                <a:tc>
                  <a:txBody>
                    <a:bodyPr/>
                    <a:lstStyle/>
                    <a:p>
                      <a:pPr algn="l" fontAlgn="b"/>
                      <a:r>
                        <a:rPr lang="en-US" sz="1600" b="1" u="none" strike="noStrike">
                          <a:solidFill>
                            <a:srgbClr val="000000"/>
                          </a:solidFill>
                          <a:effectLst/>
                        </a:rPr>
                        <a:t>19/20</a:t>
                      </a:r>
                      <a:endParaRPr lang="en-US" sz="16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600" b="0" u="none" strike="noStrike">
                          <a:solidFill>
                            <a:srgbClr val="000000"/>
                          </a:solidFill>
                          <a:effectLst/>
                        </a:rPr>
                        <a:t>    520,000 </a:t>
                      </a:r>
                      <a:endParaRPr lang="en-US"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solidFill>
                            <a:srgbClr val="000000"/>
                          </a:solidFill>
                          <a:effectLst/>
                        </a:rPr>
                        <a:t>7%</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6014569"/>
                  </a:ext>
                </a:extLst>
              </a:tr>
              <a:tr h="304800">
                <a:tc>
                  <a:txBody>
                    <a:bodyPr/>
                    <a:lstStyle/>
                    <a:p>
                      <a:pPr algn="l" fontAlgn="b"/>
                      <a:r>
                        <a:rPr lang="en-US" sz="1600" b="1" u="none" strike="noStrike">
                          <a:solidFill>
                            <a:srgbClr val="000000"/>
                          </a:solidFill>
                          <a:effectLst/>
                        </a:rPr>
                        <a:t>20/21</a:t>
                      </a:r>
                      <a:endParaRPr lang="en-US" sz="16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600" b="0" u="none" strike="noStrike">
                          <a:solidFill>
                            <a:srgbClr val="000000"/>
                          </a:solidFill>
                          <a:effectLst/>
                        </a:rPr>
                        <a:t>    642,593 </a:t>
                      </a:r>
                      <a:endParaRPr lang="en-US"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solidFill>
                            <a:srgbClr val="000000"/>
                          </a:solidFill>
                          <a:effectLst/>
                        </a:rPr>
                        <a:t>19%</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0286278"/>
                  </a:ext>
                </a:extLst>
              </a:tr>
              <a:tr h="332321">
                <a:tc>
                  <a:txBody>
                    <a:bodyPr/>
                    <a:lstStyle/>
                    <a:p>
                      <a:pPr algn="l" fontAlgn="b"/>
                      <a:r>
                        <a:rPr lang="en-US" sz="1600" b="1" u="none" strike="noStrike" dirty="0">
                          <a:solidFill>
                            <a:srgbClr val="000000"/>
                          </a:solidFill>
                          <a:effectLst/>
                        </a:rPr>
                        <a:t>21/22</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u="none" strike="noStrike" dirty="0">
                          <a:solidFill>
                            <a:srgbClr val="000000"/>
                          </a:solidFill>
                          <a:effectLst/>
                        </a:rPr>
                        <a:t>    535,000 </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600" b="0" u="none" strike="noStrike" dirty="0">
                          <a:solidFill>
                            <a:srgbClr val="000000"/>
                          </a:solidFill>
                          <a:effectLst/>
                        </a:rPr>
                        <a:t>-17%</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7530744"/>
                  </a:ext>
                </a:extLst>
              </a:tr>
              <a:tr h="332321">
                <a:tc>
                  <a:txBody>
                    <a:bodyPr/>
                    <a:lstStyle/>
                    <a:p>
                      <a:pPr algn="l" fontAlgn="b"/>
                      <a:r>
                        <a:rPr lang="en-US" sz="1600" b="1" u="none" strike="noStrike" dirty="0">
                          <a:solidFill>
                            <a:srgbClr val="000000"/>
                          </a:solidFill>
                          <a:effectLst/>
                        </a:rPr>
                        <a:t>22/23</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914400" rtl="0" eaLnBrk="1" fontAlgn="b" latinLnBrk="0" hangingPunct="1"/>
                      <a:r>
                        <a:rPr lang="en-US" sz="1600" b="0" u="none" strike="noStrike" kern="1200" dirty="0">
                          <a:solidFill>
                            <a:srgbClr val="000000"/>
                          </a:solidFill>
                          <a:effectLst/>
                        </a:rPr>
                        <a:t>     667,830</a:t>
                      </a:r>
                      <a:endParaRPr lang="en-US" sz="1600" b="0" u="none" strike="noStrike" kern="1200" dirty="0">
                        <a:solidFill>
                          <a:srgbClr val="000000"/>
                        </a:solidFill>
                        <a:effectLst/>
                        <a:latin typeface="+mn-lt"/>
                        <a:ea typeface="+mn-ea"/>
                        <a:cs typeface="+mn-cs"/>
                      </a:endParaRPr>
                    </a:p>
                  </a:txBody>
                  <a:tcPr marL="9525" marR="9525" marT="9525" marB="0" anchor="b"/>
                </a:tc>
                <a:tc>
                  <a:txBody>
                    <a:bodyPr/>
                    <a:lstStyle/>
                    <a:p>
                      <a:pPr algn="r" fontAlgn="b"/>
                      <a:r>
                        <a:rPr lang="en-US" sz="1600" b="0" u="none" strike="noStrike" dirty="0">
                          <a:solidFill>
                            <a:srgbClr val="000000"/>
                          </a:solidFill>
                          <a:effectLst/>
                        </a:rPr>
                        <a:t>20%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2547105"/>
                  </a:ext>
                </a:extLst>
              </a:tr>
              <a:tr h="332321">
                <a:tc>
                  <a:txBody>
                    <a:bodyPr/>
                    <a:lstStyle/>
                    <a:p>
                      <a:pPr algn="l" fontAlgn="b"/>
                      <a:r>
                        <a:rPr lang="en-US" sz="1600" b="1" i="0" u="none" strike="noStrike" dirty="0">
                          <a:solidFill>
                            <a:srgbClr val="000000"/>
                          </a:solidFill>
                          <a:effectLst/>
                          <a:latin typeface="Calibri" panose="020F0502020204030204" pitchFamily="34" charset="0"/>
                        </a:rPr>
                        <a:t>23/24</a:t>
                      </a:r>
                    </a:p>
                  </a:txBody>
                  <a:tcPr marL="9525" marR="9525" marT="9525" marB="0" anchor="b"/>
                </a:tc>
                <a:tc>
                  <a:txBody>
                    <a:bodyPr/>
                    <a:lstStyle/>
                    <a:p>
                      <a:pPr marL="0" algn="ctr" defTabSz="914400" rtl="0" eaLnBrk="1" fontAlgn="b" latinLnBrk="0" hangingPunct="1"/>
                      <a:r>
                        <a:rPr lang="en-US" sz="1600" b="0" u="none" strike="noStrike" kern="1200" dirty="0">
                          <a:solidFill>
                            <a:srgbClr val="000000"/>
                          </a:solidFill>
                          <a:effectLst/>
                          <a:latin typeface="+mn-lt"/>
                          <a:ea typeface="+mn-ea"/>
                          <a:cs typeface="+mn-cs"/>
                        </a:rPr>
                        <a:t>     650,000</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741842902"/>
                  </a:ext>
                </a:extLst>
              </a:tr>
              <a:tr h="332321">
                <a:tc>
                  <a:txBody>
                    <a:bodyPr/>
                    <a:lstStyle/>
                    <a:p>
                      <a:pPr algn="l" fontAlgn="b"/>
                      <a:r>
                        <a:rPr lang="en-US" sz="1600" b="1" i="0" u="none" strike="noStrike" dirty="0">
                          <a:solidFill>
                            <a:srgbClr val="000000"/>
                          </a:solidFill>
                          <a:effectLst/>
                          <a:latin typeface="Calibri" panose="020F0502020204030204" pitchFamily="34" charset="0"/>
                        </a:rPr>
                        <a:t>24/25</a:t>
                      </a:r>
                    </a:p>
                  </a:txBody>
                  <a:tcPr marL="9525" marR="9525" marT="9525" marB="0" anchor="b"/>
                </a:tc>
                <a:tc>
                  <a:txBody>
                    <a:bodyPr/>
                    <a:lstStyle/>
                    <a:p>
                      <a:pPr marL="0" algn="ctr" defTabSz="914400" rtl="0" eaLnBrk="1" fontAlgn="b" latinLnBrk="0" hangingPunct="1"/>
                      <a:r>
                        <a:rPr lang="en-US" sz="1600" b="0" u="none" strike="noStrike" kern="1200" dirty="0">
                          <a:solidFill>
                            <a:srgbClr val="000000"/>
                          </a:solidFill>
                          <a:effectLst/>
                          <a:latin typeface="+mn-lt"/>
                          <a:ea typeface="+mn-ea"/>
                          <a:cs typeface="+mn-cs"/>
                        </a:rPr>
                        <a:t>    607,000</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3054758188"/>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1E8A27-78A2-4685-8AF6-105CC51FACF4}"/>
              </a:ext>
            </a:extLst>
          </p:cNvPr>
          <p:cNvSpPr>
            <a:spLocks noGrp="1"/>
          </p:cNvSpPr>
          <p:nvPr>
            <p:ph type="sldNum" sz="quarter" idx="12"/>
          </p:nvPr>
        </p:nvSpPr>
        <p:spPr/>
        <p:txBody>
          <a:bodyPr/>
          <a:lstStyle/>
          <a:p>
            <a:pPr>
              <a:defRPr/>
            </a:pPr>
            <a:fld id="{1F8DCCDB-82FC-4F4C-8AA4-E86C19ABBF26}" type="slidenum">
              <a:rPr lang="en-US"/>
              <a:pPr>
                <a:defRPr/>
              </a:pPr>
              <a:t>45</a:t>
            </a:fld>
            <a:endParaRPr lang="en-US" dirty="0"/>
          </a:p>
        </p:txBody>
      </p:sp>
      <p:graphicFrame>
        <p:nvGraphicFramePr>
          <p:cNvPr id="4" name="Table 3">
            <a:extLst>
              <a:ext uri="{FF2B5EF4-FFF2-40B4-BE49-F238E27FC236}">
                <a16:creationId xmlns:a16="http://schemas.microsoft.com/office/drawing/2014/main" id="{D08BF43B-4A8D-4697-ABD6-72D3BC747BF6}"/>
              </a:ext>
            </a:extLst>
          </p:cNvPr>
          <p:cNvGraphicFramePr>
            <a:graphicFrameLocks noGrp="1"/>
          </p:cNvGraphicFramePr>
          <p:nvPr>
            <p:extLst>
              <p:ext uri="{D42A27DB-BD31-4B8C-83A1-F6EECF244321}">
                <p14:modId xmlns:p14="http://schemas.microsoft.com/office/powerpoint/2010/main" val="1920146624"/>
              </p:ext>
            </p:extLst>
          </p:nvPr>
        </p:nvGraphicFramePr>
        <p:xfrm>
          <a:off x="2476500" y="1661517"/>
          <a:ext cx="6747399" cy="4937760"/>
        </p:xfrm>
        <a:graphic>
          <a:graphicData uri="http://schemas.openxmlformats.org/drawingml/2006/table">
            <a:tbl>
              <a:tblPr firstRow="1" bandRow="1">
                <a:tableStyleId>{93296810-A885-4BE3-A3E7-6D5BEEA58F35}</a:tableStyleId>
              </a:tblPr>
              <a:tblGrid>
                <a:gridCol w="3737869">
                  <a:extLst>
                    <a:ext uri="{9D8B030D-6E8A-4147-A177-3AD203B41FA5}">
                      <a16:colId xmlns:a16="http://schemas.microsoft.com/office/drawing/2014/main" val="3364884710"/>
                    </a:ext>
                  </a:extLst>
                </a:gridCol>
                <a:gridCol w="3009530">
                  <a:extLst>
                    <a:ext uri="{9D8B030D-6E8A-4147-A177-3AD203B41FA5}">
                      <a16:colId xmlns:a16="http://schemas.microsoft.com/office/drawing/2014/main" val="4126783949"/>
                    </a:ext>
                  </a:extLst>
                </a:gridCol>
              </a:tblGrid>
              <a:tr h="332672">
                <a:tc>
                  <a:txBody>
                    <a:bodyPr/>
                    <a:lstStyle/>
                    <a:p>
                      <a:pPr algn="ctr"/>
                      <a:r>
                        <a:rPr lang="en-US" dirty="0">
                          <a:solidFill>
                            <a:schemeClr val="bg1"/>
                          </a:solidFill>
                        </a:rPr>
                        <a:t>Budgeted Expenditure</a:t>
                      </a:r>
                    </a:p>
                  </a:txBody>
                  <a:tcPr/>
                </a:tc>
                <a:tc>
                  <a:txBody>
                    <a:bodyPr/>
                    <a:lstStyle/>
                    <a:p>
                      <a:pPr algn="ctr"/>
                      <a:r>
                        <a:rPr lang="en-US" dirty="0">
                          <a:solidFill>
                            <a:schemeClr val="bg1"/>
                          </a:solidFill>
                        </a:rPr>
                        <a:t>Amount Budgeted</a:t>
                      </a:r>
                    </a:p>
                  </a:txBody>
                  <a:tcPr/>
                </a:tc>
                <a:extLst>
                  <a:ext uri="{0D108BD9-81ED-4DB2-BD59-A6C34878D82A}">
                    <a16:rowId xmlns:a16="http://schemas.microsoft.com/office/drawing/2014/main" val="3989119564"/>
                  </a:ext>
                </a:extLst>
              </a:tr>
              <a:tr h="340941">
                <a:tc>
                  <a:txBody>
                    <a:bodyPr/>
                    <a:lstStyle/>
                    <a:p>
                      <a:pPr algn="l"/>
                      <a:r>
                        <a:rPr lang="en-US" b="1" dirty="0"/>
                        <a:t>Police and Fire Expenditures</a:t>
                      </a:r>
                    </a:p>
                  </a:txBody>
                  <a:tcPr/>
                </a:tc>
                <a:tc>
                  <a:txBody>
                    <a:bodyPr/>
                    <a:lstStyle/>
                    <a:p>
                      <a:pPr algn="ctr"/>
                      <a:r>
                        <a:rPr lang="en-US" b="1" dirty="0"/>
                        <a:t>223,240</a:t>
                      </a:r>
                    </a:p>
                  </a:txBody>
                  <a:tcPr anchor="ctr"/>
                </a:tc>
                <a:extLst>
                  <a:ext uri="{0D108BD9-81ED-4DB2-BD59-A6C34878D82A}">
                    <a16:rowId xmlns:a16="http://schemas.microsoft.com/office/drawing/2014/main" val="2243419053"/>
                  </a:ext>
                </a:extLst>
              </a:tr>
              <a:tr h="511411">
                <a:tc>
                  <a:txBody>
                    <a:bodyPr/>
                    <a:lstStyle/>
                    <a:p>
                      <a:pPr algn="l"/>
                      <a:r>
                        <a:rPr lang="en-US" b="1" dirty="0"/>
                        <a:t>Debt Service Payments</a:t>
                      </a:r>
                      <a:endParaRPr lang="en-US" sz="1400" b="1" dirty="0"/>
                    </a:p>
                    <a:p>
                      <a:pPr algn="l"/>
                      <a:r>
                        <a:rPr lang="en-US" sz="1200" b="1" dirty="0"/>
                        <a:t>  SRF Water Loan </a:t>
                      </a:r>
                      <a:endParaRPr lang="en-US" b="1" dirty="0"/>
                    </a:p>
                  </a:txBody>
                  <a:tcPr/>
                </a:tc>
                <a:tc>
                  <a:txBody>
                    <a:bodyPr/>
                    <a:lstStyle/>
                    <a:p>
                      <a:pPr algn="ctr"/>
                      <a:r>
                        <a:rPr lang="en-US" b="1" dirty="0"/>
                        <a:t>  26,000</a:t>
                      </a:r>
                    </a:p>
                  </a:txBody>
                  <a:tcPr anchor="ctr"/>
                </a:tc>
                <a:extLst>
                  <a:ext uri="{0D108BD9-81ED-4DB2-BD59-A6C34878D82A}">
                    <a16:rowId xmlns:a16="http://schemas.microsoft.com/office/drawing/2014/main" val="2396296012"/>
                  </a:ext>
                </a:extLst>
              </a:tr>
              <a:tr h="448647">
                <a:tc>
                  <a:txBody>
                    <a:bodyPr/>
                    <a:lstStyle/>
                    <a:p>
                      <a:pPr algn="l"/>
                      <a:r>
                        <a:rPr lang="en-US" b="1" dirty="0"/>
                        <a:t>Internal Loan</a:t>
                      </a:r>
                    </a:p>
                    <a:p>
                      <a:pPr algn="l"/>
                      <a:r>
                        <a:rPr lang="en-US" sz="1200" b="1" dirty="0"/>
                        <a:t>  Sewer Jet Truck</a:t>
                      </a:r>
                    </a:p>
                  </a:txBody>
                  <a:tcPr/>
                </a:tc>
                <a:tc>
                  <a:txBody>
                    <a:bodyPr/>
                    <a:lstStyle/>
                    <a:p>
                      <a:pPr algn="ctr"/>
                      <a:r>
                        <a:rPr lang="en-US" b="1" dirty="0"/>
                        <a:t>  25,000</a:t>
                      </a:r>
                    </a:p>
                  </a:txBody>
                  <a:tcPr anchor="ctr"/>
                </a:tc>
                <a:extLst>
                  <a:ext uri="{0D108BD9-81ED-4DB2-BD59-A6C34878D82A}">
                    <a16:rowId xmlns:a16="http://schemas.microsoft.com/office/drawing/2014/main" val="2874843126"/>
                  </a:ext>
                </a:extLst>
              </a:tr>
              <a:tr h="284507">
                <a:tc>
                  <a:txBody>
                    <a:bodyPr/>
                    <a:lstStyle/>
                    <a:p>
                      <a:pPr algn="l"/>
                      <a:r>
                        <a:rPr lang="en-US" b="1" dirty="0"/>
                        <a:t>Ambulance</a:t>
                      </a:r>
                    </a:p>
                  </a:txBody>
                  <a:tcPr/>
                </a:tc>
                <a:tc>
                  <a:txBody>
                    <a:bodyPr/>
                    <a:lstStyle/>
                    <a:p>
                      <a:pPr algn="ctr"/>
                      <a:r>
                        <a:rPr lang="en-US" b="1" dirty="0"/>
                        <a:t>  22,400</a:t>
                      </a:r>
                    </a:p>
                  </a:txBody>
                  <a:tcPr anchor="ctr"/>
                </a:tc>
                <a:extLst>
                  <a:ext uri="{0D108BD9-81ED-4DB2-BD59-A6C34878D82A}">
                    <a16:rowId xmlns:a16="http://schemas.microsoft.com/office/drawing/2014/main" val="2596267823"/>
                  </a:ext>
                </a:extLst>
              </a:tr>
              <a:tr h="340941">
                <a:tc>
                  <a:txBody>
                    <a:bodyPr/>
                    <a:lstStyle/>
                    <a:p>
                      <a:pPr algn="l"/>
                      <a:r>
                        <a:rPr lang="en-US" b="1" dirty="0"/>
                        <a:t>Library </a:t>
                      </a:r>
                    </a:p>
                  </a:txBody>
                  <a:tcPr/>
                </a:tc>
                <a:tc>
                  <a:txBody>
                    <a:bodyPr/>
                    <a:lstStyle/>
                    <a:p>
                      <a:pPr algn="ctr"/>
                      <a:r>
                        <a:rPr lang="en-US" b="1" dirty="0"/>
                        <a:t>  51,510</a:t>
                      </a:r>
                    </a:p>
                  </a:txBody>
                  <a:tcPr anchor="ctr"/>
                </a:tc>
                <a:extLst>
                  <a:ext uri="{0D108BD9-81ED-4DB2-BD59-A6C34878D82A}">
                    <a16:rowId xmlns:a16="http://schemas.microsoft.com/office/drawing/2014/main" val="1984818645"/>
                  </a:ext>
                </a:extLst>
              </a:tr>
              <a:tr h="307589">
                <a:tc>
                  <a:txBody>
                    <a:bodyPr/>
                    <a:lstStyle/>
                    <a:p>
                      <a:pPr algn="l"/>
                      <a:r>
                        <a:rPr lang="en-US" b="1" dirty="0"/>
                        <a:t>Airport</a:t>
                      </a:r>
                    </a:p>
                  </a:txBody>
                  <a:tcPr/>
                </a:tc>
                <a:tc>
                  <a:txBody>
                    <a:bodyPr/>
                    <a:lstStyle/>
                    <a:p>
                      <a:pPr algn="ctr"/>
                      <a:r>
                        <a:rPr lang="en-US" b="1" dirty="0"/>
                        <a:t>  23,220</a:t>
                      </a:r>
                    </a:p>
                  </a:txBody>
                  <a:tcPr anchor="ctr"/>
                </a:tc>
                <a:extLst>
                  <a:ext uri="{0D108BD9-81ED-4DB2-BD59-A6C34878D82A}">
                    <a16:rowId xmlns:a16="http://schemas.microsoft.com/office/drawing/2014/main" val="576323889"/>
                  </a:ext>
                </a:extLst>
              </a:tr>
              <a:tr h="681882">
                <a:tc>
                  <a:txBody>
                    <a:bodyPr/>
                    <a:lstStyle/>
                    <a:p>
                      <a:pPr algn="l"/>
                      <a:r>
                        <a:rPr lang="en-US" b="1" dirty="0"/>
                        <a:t>Capital Street Projects &amp; Sidewalk</a:t>
                      </a:r>
                    </a:p>
                    <a:p>
                      <a:pPr algn="l"/>
                      <a:r>
                        <a:rPr lang="en-US" sz="1200" b="1" dirty="0"/>
                        <a:t>    HMA </a:t>
                      </a:r>
                      <a:r>
                        <a:rPr lang="en-US" sz="1200" b="1" dirty="0" err="1"/>
                        <a:t>Crackfill</a:t>
                      </a:r>
                      <a:r>
                        <a:rPr lang="en-US" sz="1200" b="1" dirty="0"/>
                        <a:t>  $97,690</a:t>
                      </a:r>
                    </a:p>
                    <a:p>
                      <a:pPr algn="l"/>
                      <a:r>
                        <a:rPr lang="en-US" sz="1200" b="1" dirty="0"/>
                        <a:t>    Trailhead LED Sign $50,000</a:t>
                      </a:r>
                    </a:p>
                    <a:p>
                      <a:pPr algn="l"/>
                      <a:r>
                        <a:rPr lang="en-US" sz="1200" b="1" dirty="0"/>
                        <a:t>    Sidewalks – $35,000</a:t>
                      </a:r>
                    </a:p>
                  </a:txBody>
                  <a:tcPr/>
                </a:tc>
                <a:tc>
                  <a:txBody>
                    <a:bodyPr/>
                    <a:lstStyle/>
                    <a:p>
                      <a:pPr algn="ctr"/>
                      <a:r>
                        <a:rPr lang="en-US" b="1" dirty="0"/>
                        <a:t>182,690  </a:t>
                      </a:r>
                    </a:p>
                  </a:txBody>
                  <a:tcPr anchor="ctr"/>
                </a:tc>
                <a:extLst>
                  <a:ext uri="{0D108BD9-81ED-4DB2-BD59-A6C34878D82A}">
                    <a16:rowId xmlns:a16="http://schemas.microsoft.com/office/drawing/2014/main" val="1809763301"/>
                  </a:ext>
                </a:extLst>
              </a:tr>
              <a:tr h="340941">
                <a:tc>
                  <a:txBody>
                    <a:bodyPr/>
                    <a:lstStyle/>
                    <a:p>
                      <a:pPr algn="l"/>
                      <a:r>
                        <a:rPr lang="en-US" b="1" dirty="0"/>
                        <a:t>Streets Capital Outlay – Equipment </a:t>
                      </a:r>
                    </a:p>
                  </a:txBody>
                  <a:tcPr/>
                </a:tc>
                <a:tc>
                  <a:txBody>
                    <a:bodyPr/>
                    <a:lstStyle/>
                    <a:p>
                      <a:pPr algn="ctr"/>
                      <a:r>
                        <a:rPr lang="en-US" b="1" dirty="0"/>
                        <a:t>62,105</a:t>
                      </a:r>
                    </a:p>
                  </a:txBody>
                  <a:tcPr anchor="ctr"/>
                </a:tc>
                <a:extLst>
                  <a:ext uri="{0D108BD9-81ED-4DB2-BD59-A6C34878D82A}">
                    <a16:rowId xmlns:a16="http://schemas.microsoft.com/office/drawing/2014/main" val="3787374476"/>
                  </a:ext>
                </a:extLst>
              </a:tr>
              <a:tr h="340941">
                <a:tc>
                  <a:txBody>
                    <a:bodyPr/>
                    <a:lstStyle/>
                    <a:p>
                      <a:pPr algn="l"/>
                      <a:r>
                        <a:rPr lang="en-US" b="1" dirty="0"/>
                        <a:t>Fire Capital</a:t>
                      </a:r>
                    </a:p>
                  </a:txBody>
                  <a:tcPr/>
                </a:tc>
                <a:tc>
                  <a:txBody>
                    <a:bodyPr/>
                    <a:lstStyle/>
                    <a:p>
                      <a:pPr algn="ctr"/>
                      <a:r>
                        <a:rPr lang="en-US" b="1" dirty="0"/>
                        <a:t> 100,000</a:t>
                      </a:r>
                    </a:p>
                  </a:txBody>
                  <a:tcPr anchor="ctr"/>
                </a:tc>
                <a:extLst>
                  <a:ext uri="{0D108BD9-81ED-4DB2-BD59-A6C34878D82A}">
                    <a16:rowId xmlns:a16="http://schemas.microsoft.com/office/drawing/2014/main" val="926413944"/>
                  </a:ext>
                </a:extLst>
              </a:tr>
              <a:tr h="340941">
                <a:tc>
                  <a:txBody>
                    <a:bodyPr/>
                    <a:lstStyle/>
                    <a:p>
                      <a:pPr algn="l"/>
                      <a:r>
                        <a:rPr lang="en-US" b="1" dirty="0"/>
                        <a:t>Police Capital</a:t>
                      </a:r>
                    </a:p>
                  </a:txBody>
                  <a:tcPr/>
                </a:tc>
                <a:tc>
                  <a:txBody>
                    <a:bodyPr/>
                    <a:lstStyle/>
                    <a:p>
                      <a:pPr algn="ctr"/>
                      <a:r>
                        <a:rPr lang="en-US" b="1" dirty="0"/>
                        <a:t>  50,000</a:t>
                      </a:r>
                    </a:p>
                  </a:txBody>
                  <a:tcPr anchor="ctr"/>
                </a:tc>
                <a:extLst>
                  <a:ext uri="{0D108BD9-81ED-4DB2-BD59-A6C34878D82A}">
                    <a16:rowId xmlns:a16="http://schemas.microsoft.com/office/drawing/2014/main" val="611971982"/>
                  </a:ext>
                </a:extLst>
              </a:tr>
            </a:tbl>
          </a:graphicData>
        </a:graphic>
      </p:graphicFrame>
      <p:sp>
        <p:nvSpPr>
          <p:cNvPr id="6" name="TextBox 5">
            <a:extLst>
              <a:ext uri="{FF2B5EF4-FFF2-40B4-BE49-F238E27FC236}">
                <a16:creationId xmlns:a16="http://schemas.microsoft.com/office/drawing/2014/main" id="{AB3AC48F-1A39-4BE6-999C-9C63C7A07746}"/>
              </a:ext>
            </a:extLst>
          </p:cNvPr>
          <p:cNvSpPr txBox="1"/>
          <p:nvPr/>
        </p:nvSpPr>
        <p:spPr>
          <a:xfrm>
            <a:off x="2916116" y="953909"/>
            <a:ext cx="6359768" cy="584775"/>
          </a:xfrm>
          <a:prstGeom prst="rect">
            <a:avLst/>
          </a:prstGeom>
          <a:noFill/>
        </p:spPr>
        <p:txBody>
          <a:bodyPr wrap="square" rtlCol="0">
            <a:spAutoFit/>
          </a:bodyPr>
          <a:lstStyle/>
          <a:p>
            <a:r>
              <a:rPr lang="en-US" sz="1600" b="1" dirty="0"/>
              <a:t>Revenues are estimated at $668,950 and expenditures are budgeted at $766,165 reducing the estimated fund balance for FY24/25.</a:t>
            </a:r>
          </a:p>
        </p:txBody>
      </p:sp>
      <p:sp>
        <p:nvSpPr>
          <p:cNvPr id="7" name="Title 6">
            <a:extLst>
              <a:ext uri="{FF2B5EF4-FFF2-40B4-BE49-F238E27FC236}">
                <a16:creationId xmlns:a16="http://schemas.microsoft.com/office/drawing/2014/main" id="{BC6609A0-0143-4D6A-8AF8-3CB6B6446C54}"/>
              </a:ext>
            </a:extLst>
          </p:cNvPr>
          <p:cNvSpPr>
            <a:spLocks noGrp="1"/>
          </p:cNvSpPr>
          <p:nvPr>
            <p:ph type="title"/>
          </p:nvPr>
        </p:nvSpPr>
        <p:spPr>
          <a:xfrm>
            <a:off x="2152650" y="365127"/>
            <a:ext cx="7886700" cy="487430"/>
          </a:xfrm>
        </p:spPr>
        <p:txBody>
          <a:bodyPr>
            <a:normAutofit fontScale="90000"/>
          </a:bodyPr>
          <a:lstStyle/>
          <a:p>
            <a:pPr algn="ctr"/>
            <a:r>
              <a:rPr lang="en-US" b="1" dirty="0">
                <a:solidFill>
                  <a:schemeClr val="accent6">
                    <a:lumMod val="75000"/>
                  </a:schemeClr>
                </a:solidFill>
              </a:rPr>
              <a:t>Local Option Sales Tax Expenditures</a:t>
            </a:r>
          </a:p>
        </p:txBody>
      </p:sp>
    </p:spTree>
    <p:extLst>
      <p:ext uri="{BB962C8B-B14F-4D97-AF65-F5344CB8AC3E}">
        <p14:creationId xmlns:p14="http://schemas.microsoft.com/office/powerpoint/2010/main" val="1902380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B9942-E5C7-1D46-B58B-3AF89E7BEB00}"/>
              </a:ext>
            </a:extLst>
          </p:cNvPr>
          <p:cNvSpPr>
            <a:spLocks noGrp="1"/>
          </p:cNvSpPr>
          <p:nvPr>
            <p:ph type="title"/>
          </p:nvPr>
        </p:nvSpPr>
        <p:spPr>
          <a:xfrm>
            <a:off x="2152650" y="1295401"/>
            <a:ext cx="7886700" cy="1325563"/>
          </a:xfrm>
        </p:spPr>
        <p:txBody>
          <a:bodyPr/>
          <a:lstStyle/>
          <a:p>
            <a:pPr algn="ctr"/>
            <a:r>
              <a:rPr lang="en-US" b="1" dirty="0">
                <a:solidFill>
                  <a:schemeClr val="accent6">
                    <a:lumMod val="75000"/>
                  </a:schemeClr>
                </a:solidFill>
              </a:rPr>
              <a:t>Revenues &amp; Expenditures</a:t>
            </a:r>
          </a:p>
        </p:txBody>
      </p:sp>
      <p:sp>
        <p:nvSpPr>
          <p:cNvPr id="3" name="Slide Number Placeholder 2">
            <a:extLst>
              <a:ext uri="{FF2B5EF4-FFF2-40B4-BE49-F238E27FC236}">
                <a16:creationId xmlns:a16="http://schemas.microsoft.com/office/drawing/2014/main" id="{B74EF410-5377-CE45-9D50-CE15D09B86A5}"/>
              </a:ext>
            </a:extLst>
          </p:cNvPr>
          <p:cNvSpPr>
            <a:spLocks noGrp="1"/>
          </p:cNvSpPr>
          <p:nvPr>
            <p:ph type="sldNum" sz="quarter" idx="12"/>
          </p:nvPr>
        </p:nvSpPr>
        <p:spPr/>
        <p:txBody>
          <a:bodyPr/>
          <a:lstStyle/>
          <a:p>
            <a:pPr>
              <a:defRPr/>
            </a:pPr>
            <a:fld id="{1F8DCCDB-82FC-4F4C-8AA4-E86C19ABBF26}" type="slidenum">
              <a:rPr lang="en-US" smtClean="0"/>
              <a:pPr>
                <a:defRPr/>
              </a:pPr>
              <a:t>46</a:t>
            </a:fld>
            <a:endParaRPr lang="en-US" dirty="0"/>
          </a:p>
        </p:txBody>
      </p:sp>
    </p:spTree>
    <p:extLst>
      <p:ext uri="{BB962C8B-B14F-4D97-AF65-F5344CB8AC3E}">
        <p14:creationId xmlns:p14="http://schemas.microsoft.com/office/powerpoint/2010/main" val="3268361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normAutofit/>
          </a:bodyPr>
          <a:lstStyle/>
          <a:p>
            <a:fld id="{0415358A-47F8-4382-B226-2CADDF3D6F84}" type="slidenum">
              <a:rPr lang="en-US"/>
              <a:pPr/>
              <a:t>47</a:t>
            </a:fld>
            <a:endParaRPr lang="en-US" dirty="0"/>
          </a:p>
        </p:txBody>
      </p:sp>
      <p:graphicFrame>
        <p:nvGraphicFramePr>
          <p:cNvPr id="6" name="Chart 5">
            <a:extLst>
              <a:ext uri="{FF2B5EF4-FFF2-40B4-BE49-F238E27FC236}">
                <a16:creationId xmlns:a16="http://schemas.microsoft.com/office/drawing/2014/main" id="{101B607B-5CDF-49D6-8310-1593A83B4FCE}"/>
              </a:ext>
            </a:extLst>
          </p:cNvPr>
          <p:cNvGraphicFramePr>
            <a:graphicFrameLocks/>
          </p:cNvGraphicFramePr>
          <p:nvPr/>
        </p:nvGraphicFramePr>
        <p:xfrm>
          <a:off x="2209800" y="1828800"/>
          <a:ext cx="7924800" cy="4953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C5406B1-99A8-4DFC-8033-28767185B1EC}"/>
              </a:ext>
            </a:extLst>
          </p:cNvPr>
          <p:cNvGraphicFramePr>
            <a:graphicFrameLocks/>
          </p:cNvGraphicFramePr>
          <p:nvPr/>
        </p:nvGraphicFramePr>
        <p:xfrm>
          <a:off x="-304800" y="2438400"/>
          <a:ext cx="10439400" cy="472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CE0F0AC4-ACFD-43E2-8AD9-1DA947FFACB0}"/>
              </a:ext>
            </a:extLst>
          </p:cNvPr>
          <p:cNvGraphicFramePr>
            <a:graphicFrameLocks/>
          </p:cNvGraphicFramePr>
          <p:nvPr>
            <p:extLst>
              <p:ext uri="{D42A27DB-BD31-4B8C-83A1-F6EECF244321}">
                <p14:modId xmlns:p14="http://schemas.microsoft.com/office/powerpoint/2010/main" val="2904574813"/>
              </p:ext>
            </p:extLst>
          </p:nvPr>
        </p:nvGraphicFramePr>
        <p:xfrm>
          <a:off x="1313154" y="1478640"/>
          <a:ext cx="10040646" cy="5060272"/>
        </p:xfrm>
        <a:graphic>
          <a:graphicData uri="http://schemas.openxmlformats.org/drawingml/2006/chart">
            <c:chart xmlns:c="http://schemas.openxmlformats.org/drawingml/2006/chart" xmlns:r="http://schemas.openxmlformats.org/officeDocument/2006/relationships" r:id="rId5"/>
          </a:graphicData>
        </a:graphic>
      </p:graphicFrame>
      <p:sp>
        <p:nvSpPr>
          <p:cNvPr id="3" name="Title 2">
            <a:extLst>
              <a:ext uri="{FF2B5EF4-FFF2-40B4-BE49-F238E27FC236}">
                <a16:creationId xmlns:a16="http://schemas.microsoft.com/office/drawing/2014/main" id="{14A05EF4-FBEC-4A42-8CF3-670138E4CF50}"/>
              </a:ext>
            </a:extLst>
          </p:cNvPr>
          <p:cNvSpPr>
            <a:spLocks noGrp="1"/>
          </p:cNvSpPr>
          <p:nvPr>
            <p:ph type="title"/>
          </p:nvPr>
        </p:nvSpPr>
        <p:spPr>
          <a:xfrm>
            <a:off x="2057400" y="335440"/>
            <a:ext cx="7886700" cy="1325563"/>
          </a:xfrm>
        </p:spPr>
        <p:txBody>
          <a:bodyPr>
            <a:normAutofit fontScale="90000"/>
          </a:bodyPr>
          <a:lstStyle/>
          <a:p>
            <a:pPr algn="ctr"/>
            <a:r>
              <a:rPr lang="en-US" b="1" dirty="0">
                <a:solidFill>
                  <a:schemeClr val="accent6">
                    <a:lumMod val="75000"/>
                  </a:schemeClr>
                </a:solidFill>
              </a:rPr>
              <a:t>Revenues by Source</a:t>
            </a:r>
            <a:br>
              <a:rPr lang="en-US" dirty="0"/>
            </a:br>
            <a:r>
              <a:rPr lang="en-US" sz="1600" dirty="0"/>
              <a:t>The city has budgeted to receive $8,577,482 in revenues excluding transfers of $3,676,642.</a:t>
            </a:r>
            <a:br>
              <a:rPr lang="en-US" dirty="0"/>
            </a:br>
            <a:endParaRPr lang="en-US" dirty="0"/>
          </a:p>
        </p:txBody>
      </p:sp>
    </p:spTree>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normAutofit/>
          </a:bodyPr>
          <a:lstStyle/>
          <a:p>
            <a:fld id="{D96662FD-F7D4-4F6C-A2DE-4A925AB8E14A}" type="slidenum">
              <a:rPr lang="en-US"/>
              <a:pPr/>
              <a:t>48</a:t>
            </a:fld>
            <a:endParaRPr lang="en-US" dirty="0"/>
          </a:p>
        </p:txBody>
      </p:sp>
      <p:sp>
        <p:nvSpPr>
          <p:cNvPr id="13316" name="Text Box 10"/>
          <p:cNvSpPr txBox="1">
            <a:spLocks noChangeArrowheads="1"/>
          </p:cNvSpPr>
          <p:nvPr/>
        </p:nvSpPr>
        <p:spPr bwMode="auto">
          <a:xfrm>
            <a:off x="2932687" y="917628"/>
            <a:ext cx="6326626" cy="615553"/>
          </a:xfrm>
          <a:prstGeom prst="rect">
            <a:avLst/>
          </a:prstGeom>
          <a:noFill/>
          <a:ln w="12700" cap="sq">
            <a:noFill/>
            <a:miter lim="800000"/>
            <a:headEnd type="none" w="sm" len="sm"/>
            <a:tailEnd type="none" w="sm" len="sm"/>
          </a:ln>
        </p:spPr>
        <p:txBody>
          <a:bodyPr wrap="square">
            <a:spAutoFit/>
          </a:bodyPr>
          <a:lstStyle/>
          <a:p>
            <a:pPr>
              <a:spcBef>
                <a:spcPct val="50000"/>
              </a:spcBef>
              <a:buFont typeface="Arial" pitchFamily="34" charset="0"/>
              <a:buChar char="•"/>
            </a:pPr>
            <a:r>
              <a:rPr lang="en-US" sz="1600" dirty="0"/>
              <a:t>The City receives approximately 3.5 million of its revenue from taxes.  The breakdown of where those taxes come from is shown below</a:t>
            </a:r>
            <a:r>
              <a:rPr lang="en-US" dirty="0"/>
              <a:t>.</a:t>
            </a:r>
          </a:p>
        </p:txBody>
      </p:sp>
      <p:graphicFrame>
        <p:nvGraphicFramePr>
          <p:cNvPr id="7" name="Chart 6">
            <a:extLst>
              <a:ext uri="{FF2B5EF4-FFF2-40B4-BE49-F238E27FC236}">
                <a16:creationId xmlns:a16="http://schemas.microsoft.com/office/drawing/2014/main" id="{65BF9286-EBE2-4596-BC2C-C29A47342474}"/>
              </a:ext>
            </a:extLst>
          </p:cNvPr>
          <p:cNvGraphicFramePr>
            <a:graphicFrameLocks/>
          </p:cNvGraphicFramePr>
          <p:nvPr/>
        </p:nvGraphicFramePr>
        <p:xfrm>
          <a:off x="1676400" y="1781175"/>
          <a:ext cx="8362950" cy="4467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04538C7-FE8B-4546-B9CB-BE8479DB88CB}"/>
              </a:ext>
            </a:extLst>
          </p:cNvPr>
          <p:cNvGraphicFramePr>
            <a:graphicFrameLocks/>
          </p:cNvGraphicFramePr>
          <p:nvPr/>
        </p:nvGraphicFramePr>
        <p:xfrm>
          <a:off x="1295400" y="1676400"/>
          <a:ext cx="9019333" cy="5196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6E8B882E-527E-421D-A526-0486FC501223}"/>
              </a:ext>
            </a:extLst>
          </p:cNvPr>
          <p:cNvGraphicFramePr>
            <a:graphicFrameLocks/>
          </p:cNvGraphicFramePr>
          <p:nvPr>
            <p:extLst>
              <p:ext uri="{D42A27DB-BD31-4B8C-83A1-F6EECF244321}">
                <p14:modId xmlns:p14="http://schemas.microsoft.com/office/powerpoint/2010/main" val="2518952576"/>
              </p:ext>
            </p:extLst>
          </p:nvPr>
        </p:nvGraphicFramePr>
        <p:xfrm>
          <a:off x="2098999" y="1676400"/>
          <a:ext cx="7412133" cy="5105400"/>
        </p:xfrm>
        <a:graphic>
          <a:graphicData uri="http://schemas.openxmlformats.org/drawingml/2006/chart">
            <c:chart xmlns:c="http://schemas.openxmlformats.org/drawingml/2006/chart" xmlns:r="http://schemas.openxmlformats.org/officeDocument/2006/relationships" r:id="rId5"/>
          </a:graphicData>
        </a:graphic>
      </p:graphicFrame>
      <p:sp>
        <p:nvSpPr>
          <p:cNvPr id="3" name="Title 2">
            <a:extLst>
              <a:ext uri="{FF2B5EF4-FFF2-40B4-BE49-F238E27FC236}">
                <a16:creationId xmlns:a16="http://schemas.microsoft.com/office/drawing/2014/main" id="{DEA81267-F8BA-42E1-9138-50AC6B5CD174}"/>
              </a:ext>
            </a:extLst>
          </p:cNvPr>
          <p:cNvSpPr>
            <a:spLocks noGrp="1"/>
          </p:cNvSpPr>
          <p:nvPr>
            <p:ph type="title"/>
          </p:nvPr>
        </p:nvSpPr>
        <p:spPr>
          <a:xfrm>
            <a:off x="2152650" y="365127"/>
            <a:ext cx="7886700" cy="593722"/>
          </a:xfrm>
        </p:spPr>
        <p:txBody>
          <a:bodyPr>
            <a:normAutofit fontScale="90000"/>
          </a:bodyPr>
          <a:lstStyle/>
          <a:p>
            <a:pPr algn="ctr"/>
            <a:r>
              <a:rPr lang="en-US" b="1" dirty="0">
                <a:solidFill>
                  <a:schemeClr val="accent6">
                    <a:lumMod val="75000"/>
                  </a:schemeClr>
                </a:solidFill>
              </a:rPr>
              <a:t>Tax Revenue Breakdown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p:txBody>
          <a:bodyPr/>
          <a:lstStyle/>
          <a:p>
            <a:fld id="{16B10F0F-C82E-4DDA-A5E4-C9DA657A2D24}" type="slidenum">
              <a:rPr lang="en-US"/>
              <a:pPr/>
              <a:t>49</a:t>
            </a:fld>
            <a:endParaRPr lang="en-US" dirty="0"/>
          </a:p>
        </p:txBody>
      </p:sp>
      <p:graphicFrame>
        <p:nvGraphicFramePr>
          <p:cNvPr id="8" name="Chart 7">
            <a:extLst>
              <a:ext uri="{FF2B5EF4-FFF2-40B4-BE49-F238E27FC236}">
                <a16:creationId xmlns:a16="http://schemas.microsoft.com/office/drawing/2014/main" id="{A1BD88C0-BD89-4D69-8EDA-6C34CE8AE3B6}"/>
              </a:ext>
            </a:extLst>
          </p:cNvPr>
          <p:cNvGraphicFramePr>
            <a:graphicFrameLocks/>
          </p:cNvGraphicFramePr>
          <p:nvPr>
            <p:extLst>
              <p:ext uri="{D42A27DB-BD31-4B8C-83A1-F6EECF244321}">
                <p14:modId xmlns:p14="http://schemas.microsoft.com/office/powerpoint/2010/main" val="2881441182"/>
              </p:ext>
            </p:extLst>
          </p:nvPr>
        </p:nvGraphicFramePr>
        <p:xfrm>
          <a:off x="2362200" y="1206371"/>
          <a:ext cx="7467601" cy="540569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A426D69B-7527-4FE8-8E61-82A73091A75E}"/>
              </a:ext>
            </a:extLst>
          </p:cNvPr>
          <p:cNvSpPr>
            <a:spLocks noGrp="1"/>
          </p:cNvSpPr>
          <p:nvPr>
            <p:ph type="title"/>
          </p:nvPr>
        </p:nvSpPr>
        <p:spPr>
          <a:xfrm>
            <a:off x="2152650" y="136525"/>
            <a:ext cx="7886700" cy="1325563"/>
          </a:xfrm>
        </p:spPr>
        <p:txBody>
          <a:bodyPr/>
          <a:lstStyle/>
          <a:p>
            <a:pPr algn="ctr"/>
            <a:r>
              <a:rPr lang="en-US" sz="4000" b="1" dirty="0">
                <a:solidFill>
                  <a:schemeClr val="accent6">
                    <a:lumMod val="75000"/>
                  </a:schemeClr>
                </a:solidFill>
              </a:rPr>
              <a:t>Expenditures</a:t>
            </a:r>
            <a:r>
              <a:rPr lang="en-US" sz="4000" dirty="0">
                <a:solidFill>
                  <a:schemeClr val="accent6">
                    <a:lumMod val="75000"/>
                  </a:schemeClr>
                </a:solidFill>
              </a:rPr>
              <a:t> </a:t>
            </a:r>
            <a:r>
              <a:rPr lang="en-US" sz="4000" b="1" dirty="0">
                <a:solidFill>
                  <a:schemeClr val="accent6">
                    <a:lumMod val="75000"/>
                  </a:schemeClr>
                </a:solidFill>
              </a:rPr>
              <a:t>by Function </a:t>
            </a:r>
            <a:br>
              <a:rPr lang="en-US" dirty="0"/>
            </a:br>
            <a:r>
              <a:rPr lang="en-US" sz="1600" dirty="0"/>
              <a:t>Excluding Transfers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16D6-8C08-4B96-A376-BCB97F82A78B}"/>
              </a:ext>
            </a:extLst>
          </p:cNvPr>
          <p:cNvSpPr>
            <a:spLocks noGrp="1"/>
          </p:cNvSpPr>
          <p:nvPr>
            <p:ph type="title"/>
          </p:nvPr>
        </p:nvSpPr>
        <p:spPr>
          <a:xfrm>
            <a:off x="838200" y="365126"/>
            <a:ext cx="10515600" cy="954520"/>
          </a:xfrm>
        </p:spPr>
        <p:txBody>
          <a:bodyPr/>
          <a:lstStyle/>
          <a:p>
            <a:pPr algn="ctr"/>
            <a:r>
              <a:rPr lang="en-US" b="1">
                <a:solidFill>
                  <a:schemeClr val="accent6">
                    <a:lumMod val="50000"/>
                  </a:schemeClr>
                </a:solidFill>
              </a:rPr>
              <a:t>General Fund Balance</a:t>
            </a:r>
          </a:p>
        </p:txBody>
      </p:sp>
      <p:sp>
        <p:nvSpPr>
          <p:cNvPr id="3" name="Content Placeholder 2">
            <a:extLst>
              <a:ext uri="{FF2B5EF4-FFF2-40B4-BE49-F238E27FC236}">
                <a16:creationId xmlns:a16="http://schemas.microsoft.com/office/drawing/2014/main" id="{D9D27940-2620-47CD-954E-6EB87F42F43B}"/>
              </a:ext>
            </a:extLst>
          </p:cNvPr>
          <p:cNvSpPr>
            <a:spLocks noGrp="1"/>
          </p:cNvSpPr>
          <p:nvPr>
            <p:ph idx="1"/>
          </p:nvPr>
        </p:nvSpPr>
        <p:spPr>
          <a:xfrm>
            <a:off x="838200" y="1605585"/>
            <a:ext cx="10515600" cy="4728954"/>
          </a:xfrm>
        </p:spPr>
        <p:txBody>
          <a:bodyPr vert="horz" lIns="91440" tIns="45720" rIns="91440" bIns="45720" rtlCol="0" anchor="t">
            <a:normAutofit fontScale="25000" lnSpcReduction="20000"/>
          </a:bodyPr>
          <a:lstStyle/>
          <a:p>
            <a:r>
              <a:rPr lang="en-US" sz="11200" dirty="0"/>
              <a:t>The proposed budget decreases the General Fund Balance from </a:t>
            </a:r>
            <a:r>
              <a:rPr lang="en-US" sz="11200" dirty="0">
                <a:solidFill>
                  <a:srgbClr val="FF0000"/>
                </a:solidFill>
              </a:rPr>
              <a:t>25.38% to 21.22%. Bringing the GF to $754,350.49 v. $954,350.49.</a:t>
            </a:r>
          </a:p>
          <a:p>
            <a:endParaRPr lang="en-US" sz="11200" dirty="0"/>
          </a:p>
          <a:p>
            <a:r>
              <a:rPr lang="en-US" sz="11200" dirty="0"/>
              <a:t>The budget designates $200,000 in a one-time transfer for watermain projects in FY 2024-2025</a:t>
            </a:r>
          </a:p>
          <a:p>
            <a:pPr lvl="1"/>
            <a:endParaRPr lang="en-US" sz="11200" b="1" dirty="0">
              <a:solidFill>
                <a:srgbClr val="FF0000"/>
              </a:solidFill>
              <a:highlight>
                <a:srgbClr val="FFFF00"/>
              </a:highlight>
            </a:endParaRPr>
          </a:p>
          <a:p>
            <a:r>
              <a:rPr lang="en-US" sz="11200" dirty="0"/>
              <a:t>Having a strong General Fund balance and a Fund Balance Policy in place will allow time for staff and City Council to plan for how to address revenue reductions or emergencies should they occur. </a:t>
            </a:r>
          </a:p>
          <a:p>
            <a:pPr marL="0" indent="0">
              <a:buNone/>
            </a:pPr>
            <a:endParaRPr lang="en-US" sz="3400" dirty="0"/>
          </a:p>
          <a:p>
            <a:pPr marL="0" indent="0">
              <a:buNone/>
            </a:pPr>
            <a:endParaRPr lang="en-US" sz="3400" dirty="0"/>
          </a:p>
          <a:p>
            <a:pPr marL="0" indent="0">
              <a:buNone/>
            </a:pPr>
            <a:r>
              <a:rPr lang="en-US" sz="4800" b="1" dirty="0"/>
              <a:t>*Note:  </a:t>
            </a:r>
            <a:r>
              <a:rPr lang="en-US" sz="4800" dirty="0"/>
              <a:t>While the City has yet to adopt a formal policy related to the General Fund Balance, 25% (or more) is a good target with only emergency and one-time expenditures reducing that fund balance. A General Fund Balance Policy typically provides that except for extraordinary circumstances, unassigned fund balance should not be used to fund any portion of ongoing and routine operating expenditures of the City. Extraordinary circumstances can include significant revenue fluctuations (i.e., State legislative changes limiting property).  In the event that the use of an unassigned fund balance is necessary to provide a short-term solution to maintaining essential services, the City can evaluate current and future economic conditions to evaluate the extent of expenditure reductions or revenue increases that would be needed to achieve day-to-day financial stability and restore the fund balance.</a:t>
            </a:r>
          </a:p>
        </p:txBody>
      </p:sp>
      <p:sp>
        <p:nvSpPr>
          <p:cNvPr id="4" name="Slide Number Placeholder 3">
            <a:extLst>
              <a:ext uri="{FF2B5EF4-FFF2-40B4-BE49-F238E27FC236}">
                <a16:creationId xmlns:a16="http://schemas.microsoft.com/office/drawing/2014/main" id="{EEF38106-B717-BA61-7080-F6A78E024914}"/>
              </a:ext>
            </a:extLst>
          </p:cNvPr>
          <p:cNvSpPr>
            <a:spLocks noGrp="1"/>
          </p:cNvSpPr>
          <p:nvPr>
            <p:ph type="sldNum" sz="quarter" idx="12"/>
          </p:nvPr>
        </p:nvSpPr>
        <p:spPr/>
        <p:txBody>
          <a:bodyPr/>
          <a:lstStyle/>
          <a:p>
            <a:fld id="{E41BBBA9-243A-4541-A8DE-2BCFB8E90ADA}" type="slidenum">
              <a:rPr lang="en-US" smtClean="0"/>
              <a:t>5</a:t>
            </a:fld>
            <a:endParaRPr lang="en-US"/>
          </a:p>
        </p:txBody>
      </p:sp>
    </p:spTree>
    <p:extLst>
      <p:ext uri="{BB962C8B-B14F-4D97-AF65-F5344CB8AC3E}">
        <p14:creationId xmlns:p14="http://schemas.microsoft.com/office/powerpoint/2010/main" val="3484890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59B0-172F-4409-8551-A8E04269E78F}"/>
              </a:ext>
            </a:extLst>
          </p:cNvPr>
          <p:cNvSpPr>
            <a:spLocks noGrp="1"/>
          </p:cNvSpPr>
          <p:nvPr>
            <p:ph type="title"/>
          </p:nvPr>
        </p:nvSpPr>
        <p:spPr>
          <a:xfrm>
            <a:off x="2152650" y="2766219"/>
            <a:ext cx="7886700" cy="1325563"/>
          </a:xfrm>
        </p:spPr>
        <p:txBody>
          <a:bodyPr>
            <a:normAutofit/>
          </a:bodyPr>
          <a:lstStyle/>
          <a:p>
            <a:pPr algn="ctr"/>
            <a:r>
              <a:rPr lang="en-US" sz="6000" b="1" dirty="0">
                <a:solidFill>
                  <a:schemeClr val="accent6">
                    <a:lumMod val="75000"/>
                  </a:schemeClr>
                </a:solidFill>
              </a:rPr>
              <a:t>Hotel Motel Taxes</a:t>
            </a:r>
          </a:p>
        </p:txBody>
      </p:sp>
      <p:sp>
        <p:nvSpPr>
          <p:cNvPr id="3" name="Slide Number Placeholder 2">
            <a:extLst>
              <a:ext uri="{FF2B5EF4-FFF2-40B4-BE49-F238E27FC236}">
                <a16:creationId xmlns:a16="http://schemas.microsoft.com/office/drawing/2014/main" id="{23DAF70E-EB78-45EE-BB5A-17F609B573DE}"/>
              </a:ext>
            </a:extLst>
          </p:cNvPr>
          <p:cNvSpPr>
            <a:spLocks noGrp="1"/>
          </p:cNvSpPr>
          <p:nvPr>
            <p:ph type="sldNum" sz="quarter" idx="12"/>
          </p:nvPr>
        </p:nvSpPr>
        <p:spPr/>
        <p:txBody>
          <a:bodyPr/>
          <a:lstStyle/>
          <a:p>
            <a:pPr>
              <a:defRPr/>
            </a:pPr>
            <a:fld id="{1F8DCCDB-82FC-4F4C-8AA4-E86C19ABBF26}" type="slidenum">
              <a:rPr lang="en-US" smtClean="0"/>
              <a:pPr>
                <a:defRPr/>
              </a:pPr>
              <a:t>50</a:t>
            </a:fld>
            <a:endParaRPr lang="en-US" dirty="0"/>
          </a:p>
        </p:txBody>
      </p:sp>
    </p:spTree>
    <p:extLst>
      <p:ext uri="{BB962C8B-B14F-4D97-AF65-F5344CB8AC3E}">
        <p14:creationId xmlns:p14="http://schemas.microsoft.com/office/powerpoint/2010/main" val="2312848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9744-59BD-E749-8AC1-D5B70A0C0039}"/>
              </a:ext>
            </a:extLst>
          </p:cNvPr>
          <p:cNvSpPr>
            <a:spLocks noGrp="1"/>
          </p:cNvSpPr>
          <p:nvPr>
            <p:ph type="title"/>
          </p:nvPr>
        </p:nvSpPr>
        <p:spPr>
          <a:xfrm>
            <a:off x="2155286" y="990601"/>
            <a:ext cx="7886700" cy="881061"/>
          </a:xfrm>
        </p:spPr>
        <p:txBody>
          <a:bodyPr>
            <a:normAutofit fontScale="90000"/>
          </a:bodyPr>
          <a:lstStyle/>
          <a:p>
            <a:pPr algn="ctr"/>
            <a:r>
              <a:rPr lang="en-US" b="1" dirty="0">
                <a:solidFill>
                  <a:schemeClr val="accent6">
                    <a:lumMod val="75000"/>
                  </a:schemeClr>
                </a:solidFill>
              </a:rPr>
              <a:t>Hotel Motel Taxes</a:t>
            </a:r>
            <a:endParaRPr lang="en-US" dirty="0"/>
          </a:p>
        </p:txBody>
      </p:sp>
      <p:sp>
        <p:nvSpPr>
          <p:cNvPr id="3" name="Text Placeholder 2">
            <a:extLst>
              <a:ext uri="{FF2B5EF4-FFF2-40B4-BE49-F238E27FC236}">
                <a16:creationId xmlns:a16="http://schemas.microsoft.com/office/drawing/2014/main" id="{19B3EA6F-6A33-A049-81A1-5E82D3D0510D}"/>
              </a:ext>
            </a:extLst>
          </p:cNvPr>
          <p:cNvSpPr>
            <a:spLocks noGrp="1"/>
          </p:cNvSpPr>
          <p:nvPr>
            <p:ph type="body" idx="1"/>
          </p:nvPr>
        </p:nvSpPr>
        <p:spPr>
          <a:xfrm>
            <a:off x="2155286" y="2362200"/>
            <a:ext cx="7886700" cy="3124200"/>
          </a:xfrm>
        </p:spPr>
        <p:txBody>
          <a:bodyPr>
            <a:normAutofit fontScale="62500" lnSpcReduction="20000"/>
          </a:bodyPr>
          <a:lstStyle/>
          <a:p>
            <a:br>
              <a:rPr lang="en-US" b="1" dirty="0">
                <a:solidFill>
                  <a:schemeClr val="accent6">
                    <a:lumMod val="75000"/>
                  </a:schemeClr>
                </a:solidFill>
              </a:rPr>
            </a:br>
            <a:br>
              <a:rPr lang="en-US" b="1" dirty="0">
                <a:solidFill>
                  <a:schemeClr val="accent6">
                    <a:lumMod val="75000"/>
                  </a:schemeClr>
                </a:solidFill>
              </a:rPr>
            </a:br>
            <a:r>
              <a:rPr lang="en-US" sz="4200" dirty="0">
                <a:solidFill>
                  <a:schemeClr val="tx1"/>
                </a:solidFill>
              </a:rPr>
              <a:t>Revenues are estimated at $80,000 for FY 2024/2025 and expenditures and budgeted at $103,500.  </a:t>
            </a:r>
            <a:r>
              <a:rPr lang="en-US" sz="4200" u="sng" dirty="0">
                <a:solidFill>
                  <a:schemeClr val="tx1"/>
                </a:solidFill>
              </a:rPr>
              <a:t>51% of the revenue is allocated to the City and 49% of the revenue is allocated to the CVB</a:t>
            </a:r>
            <a:r>
              <a:rPr lang="en-US" sz="4200" dirty="0">
                <a:solidFill>
                  <a:schemeClr val="tx1"/>
                </a:solidFill>
              </a:rPr>
              <a:t>.  The estimated year-end fund balance is $129,188.</a:t>
            </a:r>
          </a:p>
          <a:p>
            <a:endParaRPr lang="en-US" sz="4200" dirty="0">
              <a:solidFill>
                <a:schemeClr val="accent6">
                  <a:lumMod val="75000"/>
                </a:schemeClr>
              </a:solidFill>
            </a:endParaRPr>
          </a:p>
          <a:p>
            <a:r>
              <a:rPr lang="en-US" sz="4200" dirty="0">
                <a:solidFill>
                  <a:srgbClr val="FF0000"/>
                </a:solidFill>
              </a:rPr>
              <a:t>This is a decrease of 12.8% from FY 2023/2024.</a:t>
            </a:r>
            <a:br>
              <a:rPr lang="en-US" sz="4200" dirty="0">
                <a:solidFill>
                  <a:srgbClr val="FF0000"/>
                </a:solidFill>
              </a:rPr>
            </a:br>
            <a:endParaRPr lang="en-US" sz="4200" dirty="0">
              <a:solidFill>
                <a:srgbClr val="FF0000"/>
              </a:solidFill>
            </a:endParaRPr>
          </a:p>
        </p:txBody>
      </p:sp>
      <p:sp>
        <p:nvSpPr>
          <p:cNvPr id="4" name="Slide Number Placeholder 3">
            <a:extLst>
              <a:ext uri="{FF2B5EF4-FFF2-40B4-BE49-F238E27FC236}">
                <a16:creationId xmlns:a16="http://schemas.microsoft.com/office/drawing/2014/main" id="{A2D79C30-FC9C-3A4F-9976-EE6662BBE47D}"/>
              </a:ext>
            </a:extLst>
          </p:cNvPr>
          <p:cNvSpPr>
            <a:spLocks noGrp="1"/>
          </p:cNvSpPr>
          <p:nvPr>
            <p:ph type="sldNum" sz="quarter" idx="12"/>
          </p:nvPr>
        </p:nvSpPr>
        <p:spPr/>
        <p:txBody>
          <a:bodyPr/>
          <a:lstStyle/>
          <a:p>
            <a:pPr>
              <a:defRPr/>
            </a:pPr>
            <a:fld id="{6F8CE899-CBAE-4C51-8CF2-1F2A12D5DCA4}" type="slidenum">
              <a:rPr lang="en-US" smtClean="0"/>
              <a:pPr>
                <a:defRPr/>
              </a:pPr>
              <a:t>51</a:t>
            </a:fld>
            <a:endParaRPr lang="en-US" dirty="0"/>
          </a:p>
        </p:txBody>
      </p:sp>
    </p:spTree>
    <p:extLst>
      <p:ext uri="{BB962C8B-B14F-4D97-AF65-F5344CB8AC3E}">
        <p14:creationId xmlns:p14="http://schemas.microsoft.com/office/powerpoint/2010/main" val="390437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3D21-904F-441A-9BDA-9F960320F4D1}"/>
              </a:ext>
            </a:extLst>
          </p:cNvPr>
          <p:cNvSpPr>
            <a:spLocks noGrp="1"/>
          </p:cNvSpPr>
          <p:nvPr>
            <p:ph type="title"/>
          </p:nvPr>
        </p:nvSpPr>
        <p:spPr/>
        <p:txBody>
          <a:bodyPr>
            <a:normAutofit/>
          </a:bodyPr>
          <a:lstStyle/>
          <a:p>
            <a:pPr algn="ctr"/>
            <a:r>
              <a:rPr lang="en-US" sz="3200" b="1" dirty="0">
                <a:solidFill>
                  <a:schemeClr val="accent6">
                    <a:lumMod val="75000"/>
                  </a:schemeClr>
                </a:solidFill>
              </a:rPr>
              <a:t>Hotel Motel Tax</a:t>
            </a:r>
          </a:p>
        </p:txBody>
      </p:sp>
      <p:sp>
        <p:nvSpPr>
          <p:cNvPr id="4" name="Slide Number Placeholder 3">
            <a:extLst>
              <a:ext uri="{FF2B5EF4-FFF2-40B4-BE49-F238E27FC236}">
                <a16:creationId xmlns:a16="http://schemas.microsoft.com/office/drawing/2014/main" id="{B42DCCCD-7974-41D4-A669-C5CD600B64AB}"/>
              </a:ext>
            </a:extLst>
          </p:cNvPr>
          <p:cNvSpPr>
            <a:spLocks noGrp="1"/>
          </p:cNvSpPr>
          <p:nvPr>
            <p:ph type="sldNum" sz="quarter" idx="12"/>
          </p:nvPr>
        </p:nvSpPr>
        <p:spPr/>
        <p:txBody>
          <a:bodyPr/>
          <a:lstStyle/>
          <a:p>
            <a:pPr>
              <a:defRPr/>
            </a:pPr>
            <a:fld id="{80814E69-42A8-420E-9226-039D8B6CD93C}" type="slidenum">
              <a:rPr lang="en-US" smtClean="0"/>
              <a:pPr>
                <a:defRPr/>
              </a:pPr>
              <a:t>52</a:t>
            </a:fld>
            <a:endParaRPr lang="en-US" dirty="0"/>
          </a:p>
        </p:txBody>
      </p:sp>
      <p:graphicFrame>
        <p:nvGraphicFramePr>
          <p:cNvPr id="7" name="Table 7">
            <a:extLst>
              <a:ext uri="{FF2B5EF4-FFF2-40B4-BE49-F238E27FC236}">
                <a16:creationId xmlns:a16="http://schemas.microsoft.com/office/drawing/2014/main" id="{639D7F10-424C-4AA2-982D-1D11AEE94F4D}"/>
              </a:ext>
            </a:extLst>
          </p:cNvPr>
          <p:cNvGraphicFramePr>
            <a:graphicFrameLocks noGrp="1"/>
          </p:cNvGraphicFramePr>
          <p:nvPr>
            <p:ph type="tbl" idx="1"/>
            <p:extLst>
              <p:ext uri="{D42A27DB-BD31-4B8C-83A1-F6EECF244321}">
                <p14:modId xmlns:p14="http://schemas.microsoft.com/office/powerpoint/2010/main" val="4110275349"/>
              </p:ext>
            </p:extLst>
          </p:nvPr>
        </p:nvGraphicFramePr>
        <p:xfrm>
          <a:off x="3961288" y="1524000"/>
          <a:ext cx="4269424" cy="3337560"/>
        </p:xfrm>
        <a:graphic>
          <a:graphicData uri="http://schemas.openxmlformats.org/drawingml/2006/table">
            <a:tbl>
              <a:tblPr firstRow="1" bandRow="1">
                <a:tableStyleId>{93296810-A885-4BE3-A3E7-6D5BEEA58F35}</a:tableStyleId>
              </a:tblPr>
              <a:tblGrid>
                <a:gridCol w="787718">
                  <a:extLst>
                    <a:ext uri="{9D8B030D-6E8A-4147-A177-3AD203B41FA5}">
                      <a16:colId xmlns:a16="http://schemas.microsoft.com/office/drawing/2014/main" val="4159928875"/>
                    </a:ext>
                  </a:extLst>
                </a:gridCol>
                <a:gridCol w="1276668">
                  <a:extLst>
                    <a:ext uri="{9D8B030D-6E8A-4147-A177-3AD203B41FA5}">
                      <a16:colId xmlns:a16="http://schemas.microsoft.com/office/drawing/2014/main" val="480420254"/>
                    </a:ext>
                  </a:extLst>
                </a:gridCol>
                <a:gridCol w="2205038">
                  <a:extLst>
                    <a:ext uri="{9D8B030D-6E8A-4147-A177-3AD203B41FA5}">
                      <a16:colId xmlns:a16="http://schemas.microsoft.com/office/drawing/2014/main" val="2074342598"/>
                    </a:ext>
                  </a:extLst>
                </a:gridCol>
              </a:tblGrid>
              <a:tr h="370840">
                <a:tc>
                  <a:txBody>
                    <a:bodyPr/>
                    <a:lstStyle/>
                    <a:p>
                      <a:r>
                        <a:rPr lang="en-US" dirty="0"/>
                        <a:t>FY</a:t>
                      </a:r>
                    </a:p>
                  </a:txBody>
                  <a:tcPr/>
                </a:tc>
                <a:tc>
                  <a:txBody>
                    <a:bodyPr/>
                    <a:lstStyle/>
                    <a:p>
                      <a:pPr algn="r"/>
                      <a:r>
                        <a:rPr lang="en-US" dirty="0"/>
                        <a:t>Amount</a:t>
                      </a:r>
                    </a:p>
                  </a:txBody>
                  <a:tcPr/>
                </a:tc>
                <a:tc>
                  <a:txBody>
                    <a:bodyPr/>
                    <a:lstStyle/>
                    <a:p>
                      <a:pPr algn="r"/>
                      <a:r>
                        <a:rPr lang="en-US" dirty="0"/>
                        <a:t>% Increase/Decrease</a:t>
                      </a:r>
                    </a:p>
                  </a:txBody>
                  <a:tcPr/>
                </a:tc>
                <a:extLst>
                  <a:ext uri="{0D108BD9-81ED-4DB2-BD59-A6C34878D82A}">
                    <a16:rowId xmlns:a16="http://schemas.microsoft.com/office/drawing/2014/main" val="3748285255"/>
                  </a:ext>
                </a:extLst>
              </a:tr>
              <a:tr h="370840">
                <a:tc>
                  <a:txBody>
                    <a:bodyPr/>
                    <a:lstStyle/>
                    <a:p>
                      <a:r>
                        <a:rPr lang="en-US" dirty="0"/>
                        <a:t>15/16</a:t>
                      </a:r>
                    </a:p>
                  </a:txBody>
                  <a:tcPr/>
                </a:tc>
                <a:tc>
                  <a:txBody>
                    <a:bodyPr/>
                    <a:lstStyle/>
                    <a:p>
                      <a:pPr algn="r"/>
                      <a:r>
                        <a:rPr lang="en-US" dirty="0"/>
                        <a:t>44,538.13</a:t>
                      </a:r>
                    </a:p>
                  </a:txBody>
                  <a:tcPr/>
                </a:tc>
                <a:tc>
                  <a:txBody>
                    <a:bodyPr/>
                    <a:lstStyle/>
                    <a:p>
                      <a:pPr algn="r"/>
                      <a:r>
                        <a:rPr lang="en-US" dirty="0"/>
                        <a:t>8%</a:t>
                      </a:r>
                    </a:p>
                  </a:txBody>
                  <a:tcPr/>
                </a:tc>
                <a:extLst>
                  <a:ext uri="{0D108BD9-81ED-4DB2-BD59-A6C34878D82A}">
                    <a16:rowId xmlns:a16="http://schemas.microsoft.com/office/drawing/2014/main" val="1715723364"/>
                  </a:ext>
                </a:extLst>
              </a:tr>
              <a:tr h="370840">
                <a:tc>
                  <a:txBody>
                    <a:bodyPr/>
                    <a:lstStyle/>
                    <a:p>
                      <a:r>
                        <a:rPr lang="en-US" dirty="0"/>
                        <a:t>16/17</a:t>
                      </a:r>
                    </a:p>
                  </a:txBody>
                  <a:tcPr/>
                </a:tc>
                <a:tc>
                  <a:txBody>
                    <a:bodyPr/>
                    <a:lstStyle/>
                    <a:p>
                      <a:pPr algn="r"/>
                      <a:r>
                        <a:rPr lang="en-US" dirty="0"/>
                        <a:t>43,749.16</a:t>
                      </a:r>
                    </a:p>
                  </a:txBody>
                  <a:tcPr/>
                </a:tc>
                <a:tc>
                  <a:txBody>
                    <a:bodyPr/>
                    <a:lstStyle/>
                    <a:p>
                      <a:pPr algn="r"/>
                      <a:r>
                        <a:rPr lang="en-US" dirty="0"/>
                        <a:t>-2%</a:t>
                      </a:r>
                    </a:p>
                  </a:txBody>
                  <a:tcPr/>
                </a:tc>
                <a:extLst>
                  <a:ext uri="{0D108BD9-81ED-4DB2-BD59-A6C34878D82A}">
                    <a16:rowId xmlns:a16="http://schemas.microsoft.com/office/drawing/2014/main" val="2431595903"/>
                  </a:ext>
                </a:extLst>
              </a:tr>
              <a:tr h="370840">
                <a:tc>
                  <a:txBody>
                    <a:bodyPr/>
                    <a:lstStyle/>
                    <a:p>
                      <a:r>
                        <a:rPr lang="en-US" dirty="0"/>
                        <a:t>17/18</a:t>
                      </a:r>
                    </a:p>
                  </a:txBody>
                  <a:tcPr/>
                </a:tc>
                <a:tc>
                  <a:txBody>
                    <a:bodyPr/>
                    <a:lstStyle/>
                    <a:p>
                      <a:pPr algn="r"/>
                      <a:r>
                        <a:rPr lang="en-US" dirty="0"/>
                        <a:t>30,115.36</a:t>
                      </a:r>
                    </a:p>
                  </a:txBody>
                  <a:tcPr/>
                </a:tc>
                <a:tc>
                  <a:txBody>
                    <a:bodyPr/>
                    <a:lstStyle/>
                    <a:p>
                      <a:pPr algn="r"/>
                      <a:r>
                        <a:rPr lang="en-US" dirty="0"/>
                        <a:t>-31%</a:t>
                      </a:r>
                    </a:p>
                  </a:txBody>
                  <a:tcPr/>
                </a:tc>
                <a:extLst>
                  <a:ext uri="{0D108BD9-81ED-4DB2-BD59-A6C34878D82A}">
                    <a16:rowId xmlns:a16="http://schemas.microsoft.com/office/drawing/2014/main" val="2996561269"/>
                  </a:ext>
                </a:extLst>
              </a:tr>
              <a:tr h="370840">
                <a:tc>
                  <a:txBody>
                    <a:bodyPr/>
                    <a:lstStyle/>
                    <a:p>
                      <a:r>
                        <a:rPr lang="en-US" dirty="0"/>
                        <a:t>18/19</a:t>
                      </a:r>
                    </a:p>
                  </a:txBody>
                  <a:tcPr/>
                </a:tc>
                <a:tc>
                  <a:txBody>
                    <a:bodyPr/>
                    <a:lstStyle/>
                    <a:p>
                      <a:pPr algn="r"/>
                      <a:r>
                        <a:rPr lang="en-US" dirty="0"/>
                        <a:t>45,482.64</a:t>
                      </a:r>
                    </a:p>
                  </a:txBody>
                  <a:tcPr/>
                </a:tc>
                <a:tc>
                  <a:txBody>
                    <a:bodyPr/>
                    <a:lstStyle/>
                    <a:p>
                      <a:pPr algn="r"/>
                      <a:r>
                        <a:rPr lang="en-US" dirty="0"/>
                        <a:t>34%</a:t>
                      </a:r>
                    </a:p>
                  </a:txBody>
                  <a:tcPr/>
                </a:tc>
                <a:extLst>
                  <a:ext uri="{0D108BD9-81ED-4DB2-BD59-A6C34878D82A}">
                    <a16:rowId xmlns:a16="http://schemas.microsoft.com/office/drawing/2014/main" val="3630150980"/>
                  </a:ext>
                </a:extLst>
              </a:tr>
              <a:tr h="370840">
                <a:tc>
                  <a:txBody>
                    <a:bodyPr/>
                    <a:lstStyle/>
                    <a:p>
                      <a:r>
                        <a:rPr lang="en-US" dirty="0"/>
                        <a:t>19/20</a:t>
                      </a:r>
                    </a:p>
                  </a:txBody>
                  <a:tcPr/>
                </a:tc>
                <a:tc>
                  <a:txBody>
                    <a:bodyPr/>
                    <a:lstStyle/>
                    <a:p>
                      <a:pPr algn="r"/>
                      <a:r>
                        <a:rPr lang="en-US" dirty="0"/>
                        <a:t>55,904.80</a:t>
                      </a:r>
                    </a:p>
                  </a:txBody>
                  <a:tcPr/>
                </a:tc>
                <a:tc>
                  <a:txBody>
                    <a:bodyPr/>
                    <a:lstStyle/>
                    <a:p>
                      <a:pPr algn="r"/>
                      <a:r>
                        <a:rPr lang="en-US" dirty="0"/>
                        <a:t>19%</a:t>
                      </a:r>
                    </a:p>
                  </a:txBody>
                  <a:tcPr/>
                </a:tc>
                <a:extLst>
                  <a:ext uri="{0D108BD9-81ED-4DB2-BD59-A6C34878D82A}">
                    <a16:rowId xmlns:a16="http://schemas.microsoft.com/office/drawing/2014/main" val="269494013"/>
                  </a:ext>
                </a:extLst>
              </a:tr>
              <a:tr h="370840">
                <a:tc>
                  <a:txBody>
                    <a:bodyPr/>
                    <a:lstStyle/>
                    <a:p>
                      <a:r>
                        <a:rPr lang="en-US" dirty="0"/>
                        <a:t>20/21</a:t>
                      </a:r>
                    </a:p>
                  </a:txBody>
                  <a:tcPr/>
                </a:tc>
                <a:tc>
                  <a:txBody>
                    <a:bodyPr/>
                    <a:lstStyle/>
                    <a:p>
                      <a:pPr algn="r"/>
                      <a:r>
                        <a:rPr lang="en-US" dirty="0"/>
                        <a:t>51,861.46</a:t>
                      </a:r>
                    </a:p>
                  </a:txBody>
                  <a:tcPr/>
                </a:tc>
                <a:tc>
                  <a:txBody>
                    <a:bodyPr/>
                    <a:lstStyle/>
                    <a:p>
                      <a:pPr algn="r"/>
                      <a:r>
                        <a:rPr lang="en-US" dirty="0"/>
                        <a:t>-7%</a:t>
                      </a:r>
                    </a:p>
                  </a:txBody>
                  <a:tcPr/>
                </a:tc>
                <a:extLst>
                  <a:ext uri="{0D108BD9-81ED-4DB2-BD59-A6C34878D82A}">
                    <a16:rowId xmlns:a16="http://schemas.microsoft.com/office/drawing/2014/main" val="2239538856"/>
                  </a:ext>
                </a:extLst>
              </a:tr>
              <a:tr h="370840">
                <a:tc>
                  <a:txBody>
                    <a:bodyPr/>
                    <a:lstStyle/>
                    <a:p>
                      <a:r>
                        <a:rPr lang="en-US" dirty="0"/>
                        <a:t>21/22</a:t>
                      </a:r>
                    </a:p>
                  </a:txBody>
                  <a:tcPr/>
                </a:tc>
                <a:tc>
                  <a:txBody>
                    <a:bodyPr/>
                    <a:lstStyle/>
                    <a:p>
                      <a:pPr algn="r"/>
                      <a:r>
                        <a:rPr lang="en-US" dirty="0"/>
                        <a:t>75,519.52</a:t>
                      </a:r>
                    </a:p>
                  </a:txBody>
                  <a:tcPr/>
                </a:tc>
                <a:tc>
                  <a:txBody>
                    <a:bodyPr/>
                    <a:lstStyle/>
                    <a:p>
                      <a:pPr algn="r"/>
                      <a:r>
                        <a:rPr lang="en-US" dirty="0"/>
                        <a:t>46%</a:t>
                      </a:r>
                    </a:p>
                  </a:txBody>
                  <a:tcPr/>
                </a:tc>
                <a:extLst>
                  <a:ext uri="{0D108BD9-81ED-4DB2-BD59-A6C34878D82A}">
                    <a16:rowId xmlns:a16="http://schemas.microsoft.com/office/drawing/2014/main" val="3748475719"/>
                  </a:ext>
                </a:extLst>
              </a:tr>
              <a:tr h="370840">
                <a:tc>
                  <a:txBody>
                    <a:bodyPr/>
                    <a:lstStyle/>
                    <a:p>
                      <a:r>
                        <a:rPr lang="en-US" dirty="0"/>
                        <a:t>22/23</a:t>
                      </a:r>
                    </a:p>
                  </a:txBody>
                  <a:tcPr/>
                </a:tc>
                <a:tc>
                  <a:txBody>
                    <a:bodyPr/>
                    <a:lstStyle/>
                    <a:p>
                      <a:pPr algn="r"/>
                      <a:r>
                        <a:rPr lang="en-US" dirty="0"/>
                        <a:t>82,648.44</a:t>
                      </a:r>
                    </a:p>
                  </a:txBody>
                  <a:tcPr/>
                </a:tc>
                <a:tc>
                  <a:txBody>
                    <a:bodyPr/>
                    <a:lstStyle/>
                    <a:p>
                      <a:pPr algn="r"/>
                      <a:r>
                        <a:rPr lang="en-US" dirty="0"/>
                        <a:t>9%</a:t>
                      </a:r>
                    </a:p>
                  </a:txBody>
                  <a:tcPr/>
                </a:tc>
                <a:extLst>
                  <a:ext uri="{0D108BD9-81ED-4DB2-BD59-A6C34878D82A}">
                    <a16:rowId xmlns:a16="http://schemas.microsoft.com/office/drawing/2014/main" val="896800349"/>
                  </a:ext>
                </a:extLst>
              </a:tr>
            </a:tbl>
          </a:graphicData>
        </a:graphic>
      </p:graphicFrame>
    </p:spTree>
    <p:extLst>
      <p:ext uri="{BB962C8B-B14F-4D97-AF65-F5344CB8AC3E}">
        <p14:creationId xmlns:p14="http://schemas.microsoft.com/office/powerpoint/2010/main" val="331644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C7009-FC32-4C37-9063-5CD927ECB141}"/>
              </a:ext>
            </a:extLst>
          </p:cNvPr>
          <p:cNvSpPr>
            <a:spLocks noGrp="1"/>
          </p:cNvSpPr>
          <p:nvPr>
            <p:ph type="title"/>
          </p:nvPr>
        </p:nvSpPr>
        <p:spPr>
          <a:xfrm>
            <a:off x="2150553" y="2762332"/>
            <a:ext cx="7886700" cy="1333337"/>
          </a:xfrm>
        </p:spPr>
        <p:txBody>
          <a:bodyPr>
            <a:noAutofit/>
          </a:bodyPr>
          <a:lstStyle/>
          <a:p>
            <a:pPr algn="ctr"/>
            <a:r>
              <a:rPr lang="en-US" sz="5400" b="1" dirty="0">
                <a:solidFill>
                  <a:schemeClr val="accent6">
                    <a:lumMod val="75000"/>
                  </a:schemeClr>
                </a:solidFill>
              </a:rPr>
              <a:t>Capital Projects and Capital Equipment Reserves</a:t>
            </a:r>
          </a:p>
        </p:txBody>
      </p:sp>
      <p:sp>
        <p:nvSpPr>
          <p:cNvPr id="3" name="Slide Number Placeholder 2">
            <a:extLst>
              <a:ext uri="{FF2B5EF4-FFF2-40B4-BE49-F238E27FC236}">
                <a16:creationId xmlns:a16="http://schemas.microsoft.com/office/drawing/2014/main" id="{A2568A65-FAF9-4315-A9A5-4D8F6A101332}"/>
              </a:ext>
            </a:extLst>
          </p:cNvPr>
          <p:cNvSpPr>
            <a:spLocks noGrp="1"/>
          </p:cNvSpPr>
          <p:nvPr>
            <p:ph type="sldNum" sz="quarter" idx="12"/>
          </p:nvPr>
        </p:nvSpPr>
        <p:spPr/>
        <p:txBody>
          <a:bodyPr/>
          <a:lstStyle/>
          <a:p>
            <a:pPr>
              <a:defRPr/>
            </a:pPr>
            <a:fld id="{1F8DCCDB-82FC-4F4C-8AA4-E86C19ABBF26}" type="slidenum">
              <a:rPr lang="en-US" smtClean="0"/>
              <a:pPr>
                <a:defRPr/>
              </a:pPr>
              <a:t>53</a:t>
            </a:fld>
            <a:endParaRPr lang="en-US" dirty="0"/>
          </a:p>
        </p:txBody>
      </p:sp>
    </p:spTree>
    <p:extLst>
      <p:ext uri="{BB962C8B-B14F-4D97-AF65-F5344CB8AC3E}">
        <p14:creationId xmlns:p14="http://schemas.microsoft.com/office/powerpoint/2010/main" val="2148148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4"/>
          <p:cNvGraphicFramePr>
            <a:graphicFrameLocks noGrp="1"/>
          </p:cNvGraphicFramePr>
          <p:nvPr>
            <p:ph type="tbl" idx="1"/>
            <p:extLst>
              <p:ext uri="{D42A27DB-BD31-4B8C-83A1-F6EECF244321}">
                <p14:modId xmlns:p14="http://schemas.microsoft.com/office/powerpoint/2010/main" val="703804435"/>
              </p:ext>
            </p:extLst>
          </p:nvPr>
        </p:nvGraphicFramePr>
        <p:xfrm>
          <a:off x="1856534" y="911439"/>
          <a:ext cx="8478932" cy="5213846"/>
        </p:xfrm>
        <a:graphic>
          <a:graphicData uri="http://schemas.openxmlformats.org/drawingml/2006/table">
            <a:tbl>
              <a:tblPr firstRow="1" bandRow="1">
                <a:tableStyleId>{93296810-A885-4BE3-A3E7-6D5BEEA58F35}</a:tableStyleId>
              </a:tblPr>
              <a:tblGrid>
                <a:gridCol w="3325066">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3553666">
                  <a:extLst>
                    <a:ext uri="{9D8B030D-6E8A-4147-A177-3AD203B41FA5}">
                      <a16:colId xmlns:a16="http://schemas.microsoft.com/office/drawing/2014/main" val="20002"/>
                    </a:ext>
                  </a:extLst>
                </a:gridCol>
              </a:tblGrid>
              <a:tr h="403450">
                <a:tc>
                  <a:txBody>
                    <a:bodyPr/>
                    <a:lstStyle/>
                    <a:p>
                      <a:pPr algn="ctr"/>
                      <a:r>
                        <a:rPr lang="en-US" sz="1600" dirty="0"/>
                        <a:t>Project</a:t>
                      </a:r>
                    </a:p>
                  </a:txBody>
                  <a:tcPr>
                    <a:solidFill>
                      <a:schemeClr val="accent6">
                        <a:lumMod val="75000"/>
                      </a:schemeClr>
                    </a:solidFill>
                  </a:tcPr>
                </a:tc>
                <a:tc>
                  <a:txBody>
                    <a:bodyPr/>
                    <a:lstStyle/>
                    <a:p>
                      <a:pPr algn="ctr"/>
                      <a:r>
                        <a:rPr lang="en-US" sz="1600" dirty="0"/>
                        <a:t>Amount</a:t>
                      </a:r>
                    </a:p>
                  </a:txBody>
                  <a:tcPr>
                    <a:solidFill>
                      <a:schemeClr val="accent6">
                        <a:lumMod val="75000"/>
                      </a:schemeClr>
                    </a:solidFill>
                  </a:tcPr>
                </a:tc>
                <a:tc>
                  <a:txBody>
                    <a:bodyPr/>
                    <a:lstStyle/>
                    <a:p>
                      <a:pPr algn="ctr"/>
                      <a:r>
                        <a:rPr lang="en-US" sz="1600" dirty="0"/>
                        <a:t>Funding</a:t>
                      </a:r>
                      <a:endParaRPr lang="en-US" sz="1600" baseline="0" dirty="0"/>
                    </a:p>
                  </a:txBody>
                  <a:tcPr>
                    <a:solidFill>
                      <a:schemeClr val="accent6">
                        <a:lumMod val="75000"/>
                      </a:schemeClr>
                    </a:solidFill>
                  </a:tcPr>
                </a:tc>
                <a:extLst>
                  <a:ext uri="{0D108BD9-81ED-4DB2-BD59-A6C34878D82A}">
                    <a16:rowId xmlns:a16="http://schemas.microsoft.com/office/drawing/2014/main" val="10000"/>
                  </a:ext>
                </a:extLst>
              </a:tr>
              <a:tr h="324678">
                <a:tc>
                  <a:txBody>
                    <a:bodyPr/>
                    <a:lstStyle/>
                    <a:p>
                      <a:pPr algn="ctr"/>
                      <a:r>
                        <a:rPr lang="en-US" sz="1300" b="1" dirty="0">
                          <a:solidFill>
                            <a:schemeClr val="tx1"/>
                          </a:solidFill>
                        </a:rPr>
                        <a:t>Sidewalks</a:t>
                      </a:r>
                      <a:endParaRPr lang="en-US" sz="1300" b="1" dirty="0">
                        <a:solidFill>
                          <a:schemeClr val="tx1"/>
                        </a:solidFill>
                        <a:latin typeface="+mn-lt"/>
                      </a:endParaRPr>
                    </a:p>
                  </a:txBody>
                  <a:tcPr/>
                </a:tc>
                <a:tc>
                  <a:txBody>
                    <a:bodyPr/>
                    <a:lstStyle/>
                    <a:p>
                      <a:pPr algn="ctr"/>
                      <a:r>
                        <a:rPr lang="en-US" sz="1300" b="1" dirty="0">
                          <a:solidFill>
                            <a:schemeClr val="tx1"/>
                          </a:solidFill>
                        </a:rPr>
                        <a:t>$      35,000</a:t>
                      </a:r>
                      <a:endParaRPr lang="en-US" sz="1300" b="1" dirty="0">
                        <a:solidFill>
                          <a:schemeClr val="tx1"/>
                        </a:solidFill>
                        <a:latin typeface="+mn-lt"/>
                        <a:cs typeface="Arial" pitchFamily="34" charset="0"/>
                      </a:endParaRPr>
                    </a:p>
                  </a:txBody>
                  <a:tcPr/>
                </a:tc>
                <a:tc>
                  <a:txBody>
                    <a:bodyPr/>
                    <a:lstStyle/>
                    <a:p>
                      <a:pPr algn="ctr"/>
                      <a:r>
                        <a:rPr lang="en-US" sz="1300" b="1" dirty="0">
                          <a:solidFill>
                            <a:schemeClr val="tx1"/>
                          </a:solidFill>
                          <a:latin typeface="+mn-lt"/>
                        </a:rPr>
                        <a:t>LOST</a:t>
                      </a:r>
                    </a:p>
                  </a:txBody>
                  <a:tcPr/>
                </a:tc>
                <a:extLst>
                  <a:ext uri="{0D108BD9-81ED-4DB2-BD59-A6C34878D82A}">
                    <a16:rowId xmlns:a16="http://schemas.microsoft.com/office/drawing/2014/main" val="10001"/>
                  </a:ext>
                </a:extLst>
              </a:tr>
              <a:tr h="494033">
                <a:tc>
                  <a:txBody>
                    <a:bodyPr/>
                    <a:lstStyle/>
                    <a:p>
                      <a:pPr algn="ctr"/>
                      <a:r>
                        <a:rPr lang="en-US" sz="1300" b="1" baseline="0" dirty="0">
                          <a:solidFill>
                            <a:schemeClr val="tx1"/>
                          </a:solidFill>
                        </a:rPr>
                        <a:t>Fire Dept. – Training Site Improvements and SCBA Compressor</a:t>
                      </a:r>
                      <a:endParaRPr lang="en-US" sz="1300" b="1" dirty="0">
                        <a:solidFill>
                          <a:schemeClr val="tx1"/>
                        </a:solidFill>
                        <a:latin typeface="+mn-lt"/>
                      </a:endParaRPr>
                    </a:p>
                  </a:txBody>
                  <a:tcPr/>
                </a:tc>
                <a:tc>
                  <a:txBody>
                    <a:bodyPr/>
                    <a:lstStyle/>
                    <a:p>
                      <a:pPr algn="ctr"/>
                      <a:r>
                        <a:rPr lang="en-US" sz="1300" b="1" dirty="0">
                          <a:solidFill>
                            <a:schemeClr val="tx1"/>
                          </a:solidFill>
                        </a:rPr>
                        <a:t>$      60,000</a:t>
                      </a:r>
                      <a:endParaRPr lang="en-US" sz="1300" b="1" dirty="0">
                        <a:solidFill>
                          <a:schemeClr val="tx1"/>
                        </a:solidFill>
                        <a:latin typeface="+mn-lt"/>
                        <a:cs typeface="Arial" pitchFamily="34" charset="0"/>
                      </a:endParaRPr>
                    </a:p>
                  </a:txBody>
                  <a:tcPr/>
                </a:tc>
                <a:tc>
                  <a:txBody>
                    <a:bodyPr/>
                    <a:lstStyle/>
                    <a:p>
                      <a:pPr algn="ctr"/>
                      <a:r>
                        <a:rPr lang="en-US" sz="1300" b="1" dirty="0">
                          <a:solidFill>
                            <a:schemeClr val="tx1"/>
                          </a:solidFill>
                        </a:rPr>
                        <a:t>General Fund $15,000 &amp;</a:t>
                      </a:r>
                    </a:p>
                    <a:p>
                      <a:pPr algn="ctr"/>
                      <a:r>
                        <a:rPr lang="en-US" sz="1300" b="1" dirty="0">
                          <a:solidFill>
                            <a:schemeClr val="tx1"/>
                          </a:solidFill>
                        </a:rPr>
                        <a:t>Fire Capital Reserve $45,000</a:t>
                      </a:r>
                      <a:endParaRPr lang="en-US" sz="1300" b="1" dirty="0">
                        <a:solidFill>
                          <a:schemeClr val="tx1"/>
                        </a:solidFill>
                        <a:latin typeface="+mn-lt"/>
                      </a:endParaRPr>
                    </a:p>
                  </a:txBody>
                  <a:tcPr/>
                </a:tc>
                <a:extLst>
                  <a:ext uri="{0D108BD9-81ED-4DB2-BD59-A6C34878D82A}">
                    <a16:rowId xmlns:a16="http://schemas.microsoft.com/office/drawing/2014/main" val="10002"/>
                  </a:ext>
                </a:extLst>
              </a:tr>
              <a:tr h="355035">
                <a:tc>
                  <a:txBody>
                    <a:bodyPr/>
                    <a:lstStyle/>
                    <a:p>
                      <a:pPr algn="ctr"/>
                      <a:r>
                        <a:rPr lang="en-US" sz="1300" b="1" dirty="0">
                          <a:solidFill>
                            <a:schemeClr val="tx1"/>
                          </a:solidFill>
                        </a:rPr>
                        <a:t>Gear Ave. Trail Phase #2</a:t>
                      </a:r>
                      <a:endParaRPr lang="en-US" sz="1300" b="1" dirty="0">
                        <a:solidFill>
                          <a:schemeClr val="tx1"/>
                        </a:solidFill>
                        <a:latin typeface="+mn-lt"/>
                      </a:endParaRPr>
                    </a:p>
                  </a:txBody>
                  <a:tcPr/>
                </a:tc>
                <a:tc>
                  <a:txBody>
                    <a:bodyPr/>
                    <a:lstStyle/>
                    <a:p>
                      <a:pPr algn="ctr"/>
                      <a:r>
                        <a:rPr lang="en-US" sz="1300" b="1" dirty="0">
                          <a:solidFill>
                            <a:schemeClr val="tx1"/>
                          </a:solidFill>
                        </a:rPr>
                        <a:t>$ 1,500,000</a:t>
                      </a:r>
                      <a:endParaRPr lang="en-US" sz="1300" b="1" dirty="0">
                        <a:solidFill>
                          <a:schemeClr val="tx1"/>
                        </a:solidFill>
                        <a:latin typeface="+mn-lt"/>
                        <a:cs typeface="Arial" pitchFamily="34" charset="0"/>
                      </a:endParaRPr>
                    </a:p>
                  </a:txBody>
                  <a:tcPr/>
                </a:tc>
                <a:tc>
                  <a:txBody>
                    <a:bodyPr/>
                    <a:lstStyle/>
                    <a:p>
                      <a:pPr algn="ctr"/>
                      <a:r>
                        <a:rPr lang="en-US" sz="1300" b="1" dirty="0">
                          <a:solidFill>
                            <a:schemeClr val="tx1"/>
                          </a:solidFill>
                        </a:rPr>
                        <a:t>SRT Grant $345,357</a:t>
                      </a:r>
                    </a:p>
                    <a:p>
                      <a:pPr algn="ctr"/>
                      <a:r>
                        <a:rPr lang="en-US" sz="1300" b="1" dirty="0">
                          <a:solidFill>
                            <a:schemeClr val="tx1"/>
                          </a:solidFill>
                        </a:rPr>
                        <a:t>TAP Grant $548,111</a:t>
                      </a:r>
                    </a:p>
                    <a:p>
                      <a:pPr algn="ctr"/>
                      <a:r>
                        <a:rPr lang="en-US" sz="1300" b="1" dirty="0">
                          <a:solidFill>
                            <a:schemeClr val="tx1"/>
                          </a:solidFill>
                          <a:latin typeface="+mn-lt"/>
                        </a:rPr>
                        <a:t>TIF $630,000</a:t>
                      </a:r>
                    </a:p>
                  </a:txBody>
                  <a:tcPr/>
                </a:tc>
                <a:extLst>
                  <a:ext uri="{0D108BD9-81ED-4DB2-BD59-A6C34878D82A}">
                    <a16:rowId xmlns:a16="http://schemas.microsoft.com/office/drawing/2014/main" val="2040294732"/>
                  </a:ext>
                </a:extLst>
              </a:tr>
              <a:tr h="290596">
                <a:tc>
                  <a:txBody>
                    <a:bodyPr/>
                    <a:lstStyle/>
                    <a:p>
                      <a:pPr algn="ctr"/>
                      <a:r>
                        <a:rPr lang="en-US" sz="1300" b="1" dirty="0">
                          <a:solidFill>
                            <a:schemeClr val="tx1"/>
                          </a:solidFill>
                        </a:rPr>
                        <a:t>Police Department – New Radios</a:t>
                      </a:r>
                      <a:endParaRPr lang="en-US" sz="1300" b="1" dirty="0">
                        <a:solidFill>
                          <a:schemeClr val="tx1"/>
                        </a:solidFill>
                        <a:latin typeface="+mn-lt"/>
                      </a:endParaRPr>
                    </a:p>
                  </a:txBody>
                  <a:tcPr/>
                </a:tc>
                <a:tc>
                  <a:txBody>
                    <a:bodyPr/>
                    <a:lstStyle/>
                    <a:p>
                      <a:pPr algn="ctr"/>
                      <a:r>
                        <a:rPr lang="en-US" sz="1300" b="1" dirty="0">
                          <a:solidFill>
                            <a:schemeClr val="tx1"/>
                          </a:solidFill>
                        </a:rPr>
                        <a:t>$       35,000</a:t>
                      </a:r>
                      <a:endParaRPr lang="en-US" sz="1300" b="1" dirty="0">
                        <a:solidFill>
                          <a:schemeClr val="tx1"/>
                        </a:solidFill>
                        <a:latin typeface="+mn-lt"/>
                        <a:cs typeface="Arial" pitchFamily="34" charset="0"/>
                      </a:endParaRPr>
                    </a:p>
                  </a:txBody>
                  <a:tcPr/>
                </a:tc>
                <a:tc>
                  <a:txBody>
                    <a:bodyPr/>
                    <a:lstStyle/>
                    <a:p>
                      <a:pPr algn="ctr"/>
                      <a:r>
                        <a:rPr lang="en-US" sz="1300" b="1" dirty="0">
                          <a:solidFill>
                            <a:schemeClr val="tx1"/>
                          </a:solidFill>
                        </a:rPr>
                        <a:t>General Fund</a:t>
                      </a:r>
                      <a:endParaRPr lang="en-US" sz="1300" b="1" dirty="0">
                        <a:solidFill>
                          <a:schemeClr val="tx1"/>
                        </a:solidFill>
                        <a:latin typeface="+mn-lt"/>
                      </a:endParaRPr>
                    </a:p>
                  </a:txBody>
                  <a:tcPr/>
                </a:tc>
                <a:extLst>
                  <a:ext uri="{0D108BD9-81ED-4DB2-BD59-A6C34878D82A}">
                    <a16:rowId xmlns:a16="http://schemas.microsoft.com/office/drawing/2014/main" val="10003"/>
                  </a:ext>
                </a:extLst>
              </a:tr>
              <a:tr h="306621">
                <a:tc>
                  <a:txBody>
                    <a:bodyPr/>
                    <a:lstStyle/>
                    <a:p>
                      <a:pPr algn="ctr"/>
                      <a:r>
                        <a:rPr lang="en-US" sz="1300" b="1" dirty="0">
                          <a:solidFill>
                            <a:schemeClr val="tx1"/>
                          </a:solidFill>
                        </a:rPr>
                        <a:t>HMA </a:t>
                      </a:r>
                      <a:r>
                        <a:rPr lang="en-US" sz="1300" b="1" dirty="0" err="1">
                          <a:solidFill>
                            <a:schemeClr val="tx1"/>
                          </a:solidFill>
                        </a:rPr>
                        <a:t>Crackfill</a:t>
                      </a:r>
                      <a:endParaRPr lang="en-US" sz="1300" b="1" dirty="0">
                        <a:solidFill>
                          <a:schemeClr val="tx1"/>
                        </a:solidFill>
                        <a:latin typeface="+mn-lt"/>
                      </a:endParaRPr>
                    </a:p>
                  </a:txBody>
                  <a:tcPr/>
                </a:tc>
                <a:tc>
                  <a:txBody>
                    <a:bodyPr/>
                    <a:lstStyle/>
                    <a:p>
                      <a:pPr marL="0" algn="ctr" defTabSz="914400" rtl="0" eaLnBrk="1" latinLnBrk="0" hangingPunct="1"/>
                      <a:r>
                        <a:rPr lang="en-US" sz="1300" b="1" kern="1200" dirty="0">
                          <a:solidFill>
                            <a:schemeClr val="tx1"/>
                          </a:solidFill>
                        </a:rPr>
                        <a:t>$     97,690</a:t>
                      </a:r>
                      <a:endParaRPr lang="en-US" sz="1300" b="1" kern="1200" dirty="0">
                        <a:solidFill>
                          <a:schemeClr val="tx1"/>
                        </a:solidFill>
                        <a:latin typeface="+mn-lt"/>
                        <a:ea typeface="+mn-ea"/>
                        <a:cs typeface="+mn-cs"/>
                      </a:endParaRPr>
                    </a:p>
                  </a:txBody>
                  <a:tcPr/>
                </a:tc>
                <a:tc>
                  <a:txBody>
                    <a:bodyPr/>
                    <a:lstStyle/>
                    <a:p>
                      <a:pPr algn="ctr"/>
                      <a:r>
                        <a:rPr lang="en-US" sz="1300" b="1" dirty="0">
                          <a:solidFill>
                            <a:schemeClr val="tx1"/>
                          </a:solidFill>
                        </a:rPr>
                        <a:t>LOST</a:t>
                      </a:r>
                      <a:endParaRPr lang="en-US" sz="1300" b="1" dirty="0">
                        <a:solidFill>
                          <a:schemeClr val="tx1"/>
                        </a:solidFill>
                        <a:latin typeface="+mn-lt"/>
                      </a:endParaRPr>
                    </a:p>
                  </a:txBody>
                  <a:tcPr/>
                </a:tc>
                <a:extLst>
                  <a:ext uri="{0D108BD9-81ED-4DB2-BD59-A6C34878D82A}">
                    <a16:rowId xmlns:a16="http://schemas.microsoft.com/office/drawing/2014/main" val="10004"/>
                  </a:ext>
                </a:extLst>
              </a:tr>
              <a:tr h="306621">
                <a:tc>
                  <a:txBody>
                    <a:bodyPr/>
                    <a:lstStyle/>
                    <a:p>
                      <a:pPr algn="ctr"/>
                      <a:r>
                        <a:rPr lang="en-US" sz="1300" b="1" dirty="0">
                          <a:solidFill>
                            <a:schemeClr val="tx1"/>
                          </a:solidFill>
                        </a:rPr>
                        <a:t>Street Dept. – 2025 </a:t>
                      </a:r>
                      <a:r>
                        <a:rPr lang="en-US" sz="1300" b="1" dirty="0" err="1">
                          <a:solidFill>
                            <a:schemeClr val="tx1"/>
                          </a:solidFill>
                        </a:rPr>
                        <a:t>Sourcewell</a:t>
                      </a:r>
                      <a:r>
                        <a:rPr lang="en-US" sz="1300" b="1" dirty="0">
                          <a:solidFill>
                            <a:schemeClr val="tx1"/>
                          </a:solidFill>
                        </a:rPr>
                        <a:t> Dump Truck</a:t>
                      </a:r>
                    </a:p>
                    <a:p>
                      <a:pPr algn="ctr"/>
                      <a:r>
                        <a:rPr lang="en-US" sz="1300" b="1" dirty="0">
                          <a:solidFill>
                            <a:schemeClr val="tx1"/>
                          </a:solidFill>
                          <a:latin typeface="+mn-lt"/>
                        </a:rPr>
                        <a:t>Kubota Tractor</a:t>
                      </a:r>
                    </a:p>
                  </a:txBody>
                  <a:tcPr/>
                </a:tc>
                <a:tc>
                  <a:txBody>
                    <a:bodyPr/>
                    <a:lstStyle/>
                    <a:p>
                      <a:pPr marL="0" algn="ctr" defTabSz="457200" rtl="0" eaLnBrk="1" latinLnBrk="0" hangingPunct="1"/>
                      <a:r>
                        <a:rPr lang="en-US" sz="1300" b="1" kern="1200" dirty="0">
                          <a:solidFill>
                            <a:schemeClr val="tx1"/>
                          </a:solidFill>
                        </a:rPr>
                        <a:t>$       72,000</a:t>
                      </a:r>
                      <a:endParaRPr lang="en-US" sz="1300" b="1" kern="1200" dirty="0">
                        <a:solidFill>
                          <a:schemeClr val="tx1"/>
                        </a:solidFill>
                        <a:latin typeface="+mn-lt"/>
                        <a:ea typeface="+mn-ea"/>
                        <a:cs typeface="Arial" pitchFamily="34" charset="0"/>
                      </a:endParaRPr>
                    </a:p>
                  </a:txBody>
                  <a:tcPr/>
                </a:tc>
                <a:tc>
                  <a:txBody>
                    <a:bodyPr/>
                    <a:lstStyle/>
                    <a:p>
                      <a:pPr algn="ctr"/>
                      <a:r>
                        <a:rPr lang="en-US" sz="1300" b="1" dirty="0">
                          <a:solidFill>
                            <a:schemeClr val="tx1"/>
                          </a:solidFill>
                        </a:rPr>
                        <a:t>LOST $62,105</a:t>
                      </a:r>
                    </a:p>
                    <a:p>
                      <a:pPr algn="ctr"/>
                      <a:r>
                        <a:rPr lang="en-US" sz="1300" b="1" dirty="0">
                          <a:solidFill>
                            <a:schemeClr val="tx1"/>
                          </a:solidFill>
                          <a:latin typeface="+mn-lt"/>
                        </a:rPr>
                        <a:t>Road Use Tax $9,895</a:t>
                      </a:r>
                    </a:p>
                  </a:txBody>
                  <a:tcPr/>
                </a:tc>
                <a:extLst>
                  <a:ext uri="{0D108BD9-81ED-4DB2-BD59-A6C34878D82A}">
                    <a16:rowId xmlns:a16="http://schemas.microsoft.com/office/drawing/2014/main" val="3441681018"/>
                  </a:ext>
                </a:extLst>
              </a:tr>
              <a:tr h="306621">
                <a:tc>
                  <a:txBody>
                    <a:bodyPr/>
                    <a:lstStyle/>
                    <a:p>
                      <a:pPr algn="ctr"/>
                      <a:r>
                        <a:rPr lang="en-US" sz="1300" b="1" dirty="0">
                          <a:solidFill>
                            <a:schemeClr val="tx1"/>
                          </a:solidFill>
                        </a:rPr>
                        <a:t>Water Dept. – 2025 </a:t>
                      </a:r>
                      <a:r>
                        <a:rPr lang="en-US" sz="1300" b="1" dirty="0" err="1">
                          <a:solidFill>
                            <a:schemeClr val="tx1"/>
                          </a:solidFill>
                        </a:rPr>
                        <a:t>Sourcewell</a:t>
                      </a:r>
                      <a:r>
                        <a:rPr lang="en-US" sz="1300" b="1" dirty="0">
                          <a:solidFill>
                            <a:schemeClr val="tx1"/>
                          </a:solidFill>
                        </a:rPr>
                        <a:t> Dump Truck</a:t>
                      </a:r>
                    </a:p>
                    <a:p>
                      <a:pPr algn="ctr"/>
                      <a:r>
                        <a:rPr lang="en-US" sz="1300" b="1" dirty="0">
                          <a:solidFill>
                            <a:schemeClr val="tx1"/>
                          </a:solidFill>
                          <a:latin typeface="+mn-lt"/>
                        </a:rPr>
                        <a:t>Kubota Tractor</a:t>
                      </a:r>
                    </a:p>
                  </a:txBody>
                  <a:tcPr/>
                </a:tc>
                <a:tc>
                  <a:txBody>
                    <a:bodyPr/>
                    <a:lstStyle/>
                    <a:p>
                      <a:pPr marL="0" algn="ctr" defTabSz="457200" rtl="0" eaLnBrk="1" latinLnBrk="0" hangingPunct="1"/>
                      <a:r>
                        <a:rPr lang="en-US" sz="1300" b="1" kern="1200" dirty="0">
                          <a:solidFill>
                            <a:schemeClr val="tx1"/>
                          </a:solidFill>
                        </a:rPr>
                        <a:t>$     72,000</a:t>
                      </a:r>
                      <a:endParaRPr lang="en-US" sz="1300" b="1" kern="1200" dirty="0">
                        <a:solidFill>
                          <a:schemeClr val="tx1"/>
                        </a:solidFill>
                        <a:latin typeface="+mn-lt"/>
                        <a:ea typeface="+mn-ea"/>
                        <a:cs typeface="Arial" pitchFamily="34" charset="0"/>
                      </a:endParaRPr>
                    </a:p>
                  </a:txBody>
                  <a:tcPr/>
                </a:tc>
                <a:tc>
                  <a:txBody>
                    <a:bodyPr/>
                    <a:lstStyle/>
                    <a:p>
                      <a:pPr algn="ctr"/>
                      <a:r>
                        <a:rPr lang="en-US" sz="1300" b="1" dirty="0">
                          <a:solidFill>
                            <a:schemeClr val="tx1"/>
                          </a:solidFill>
                        </a:rPr>
                        <a:t>Water Fund</a:t>
                      </a:r>
                      <a:endParaRPr lang="en-US" sz="1300" b="1" dirty="0">
                        <a:solidFill>
                          <a:schemeClr val="tx1"/>
                        </a:solidFill>
                        <a:latin typeface="+mn-lt"/>
                      </a:endParaRPr>
                    </a:p>
                  </a:txBody>
                  <a:tcPr/>
                </a:tc>
                <a:extLst>
                  <a:ext uri="{0D108BD9-81ED-4DB2-BD59-A6C34878D82A}">
                    <a16:rowId xmlns:a16="http://schemas.microsoft.com/office/drawing/2014/main" val="1479563777"/>
                  </a:ext>
                </a:extLst>
              </a:tr>
              <a:tr h="306621">
                <a:tc>
                  <a:txBody>
                    <a:bodyPr/>
                    <a:lstStyle/>
                    <a:p>
                      <a:pPr algn="ctr"/>
                      <a:r>
                        <a:rPr lang="en-US" sz="1300" b="1" dirty="0">
                          <a:solidFill>
                            <a:schemeClr val="tx1"/>
                          </a:solidFill>
                        </a:rPr>
                        <a:t>Water Main Repair</a:t>
                      </a:r>
                      <a:endParaRPr lang="en-US" sz="1300" b="1" dirty="0">
                        <a:solidFill>
                          <a:schemeClr val="tx1"/>
                        </a:solidFill>
                        <a:latin typeface="+mn-lt"/>
                      </a:endParaRPr>
                    </a:p>
                  </a:txBody>
                  <a:tcPr/>
                </a:tc>
                <a:tc>
                  <a:txBody>
                    <a:bodyPr/>
                    <a:lstStyle/>
                    <a:p>
                      <a:pPr algn="ctr"/>
                      <a:r>
                        <a:rPr lang="en-US" sz="1300" b="1" dirty="0">
                          <a:solidFill>
                            <a:schemeClr val="tx1"/>
                          </a:solidFill>
                        </a:rPr>
                        <a:t>$     200,000</a:t>
                      </a:r>
                      <a:endParaRPr lang="en-US" sz="1300" b="1" dirty="0">
                        <a:solidFill>
                          <a:schemeClr val="tx1"/>
                        </a:solidFill>
                        <a:latin typeface="+mn-lt"/>
                        <a:cs typeface="Arial" pitchFamily="34" charset="0"/>
                      </a:endParaRPr>
                    </a:p>
                  </a:txBody>
                  <a:tcPr/>
                </a:tc>
                <a:tc>
                  <a:txBody>
                    <a:bodyPr/>
                    <a:lstStyle/>
                    <a:p>
                      <a:pPr algn="ctr"/>
                      <a:r>
                        <a:rPr lang="en-US" sz="1300" b="1" dirty="0">
                          <a:solidFill>
                            <a:schemeClr val="tx1"/>
                          </a:solidFill>
                        </a:rPr>
                        <a:t>Water Fund</a:t>
                      </a:r>
                      <a:endParaRPr lang="en-US" sz="1300" b="1" dirty="0">
                        <a:solidFill>
                          <a:schemeClr val="tx1"/>
                        </a:solidFill>
                        <a:latin typeface="+mn-lt"/>
                      </a:endParaRPr>
                    </a:p>
                  </a:txBody>
                  <a:tcPr/>
                </a:tc>
                <a:extLst>
                  <a:ext uri="{0D108BD9-81ED-4DB2-BD59-A6C34878D82A}">
                    <a16:rowId xmlns:a16="http://schemas.microsoft.com/office/drawing/2014/main" val="27816334"/>
                  </a:ext>
                </a:extLst>
              </a:tr>
              <a:tr h="516415">
                <a:tc>
                  <a:txBody>
                    <a:bodyPr/>
                    <a:lstStyle/>
                    <a:p>
                      <a:pPr algn="ctr"/>
                      <a:r>
                        <a:rPr lang="en-US" sz="1300" b="1" dirty="0">
                          <a:solidFill>
                            <a:schemeClr val="tx1"/>
                          </a:solidFill>
                        </a:rPr>
                        <a:t>Sewer Dept. – 2025 </a:t>
                      </a:r>
                      <a:r>
                        <a:rPr lang="en-US" sz="1300" b="1" dirty="0" err="1">
                          <a:solidFill>
                            <a:schemeClr val="tx1"/>
                          </a:solidFill>
                        </a:rPr>
                        <a:t>Sourcewell</a:t>
                      </a:r>
                      <a:r>
                        <a:rPr lang="en-US" sz="1300" b="1" dirty="0">
                          <a:solidFill>
                            <a:schemeClr val="tx1"/>
                          </a:solidFill>
                        </a:rPr>
                        <a:t> Dump Truck</a:t>
                      </a:r>
                    </a:p>
                    <a:p>
                      <a:pPr algn="ctr"/>
                      <a:r>
                        <a:rPr lang="en-US" sz="1300" b="1" dirty="0">
                          <a:solidFill>
                            <a:schemeClr val="tx1"/>
                          </a:solidFill>
                          <a:latin typeface="+mn-lt"/>
                        </a:rPr>
                        <a:t>Kubota Tractor</a:t>
                      </a:r>
                    </a:p>
                  </a:txBody>
                  <a:tcPr/>
                </a:tc>
                <a:tc>
                  <a:txBody>
                    <a:bodyPr/>
                    <a:lstStyle/>
                    <a:p>
                      <a:pPr marL="0" algn="ctr" defTabSz="457200" rtl="0" eaLnBrk="1" latinLnBrk="0" hangingPunct="1"/>
                      <a:r>
                        <a:rPr lang="en-US" sz="1300" b="1" kern="1200" dirty="0">
                          <a:solidFill>
                            <a:schemeClr val="tx1"/>
                          </a:solidFill>
                        </a:rPr>
                        <a:t>$     72,000</a:t>
                      </a:r>
                      <a:endParaRPr lang="en-US" sz="1300" b="1" kern="1200" dirty="0">
                        <a:solidFill>
                          <a:schemeClr val="tx1"/>
                        </a:solidFill>
                        <a:latin typeface="+mn-lt"/>
                        <a:ea typeface="+mn-ea"/>
                        <a:cs typeface="Arial" pitchFamily="34" charset="0"/>
                      </a:endParaRPr>
                    </a:p>
                  </a:txBody>
                  <a:tcPr/>
                </a:tc>
                <a:tc>
                  <a:txBody>
                    <a:bodyPr/>
                    <a:lstStyle/>
                    <a:p>
                      <a:pPr algn="ctr"/>
                      <a:r>
                        <a:rPr lang="en-US" sz="1300" b="1" dirty="0">
                          <a:solidFill>
                            <a:schemeClr val="tx1"/>
                          </a:solidFill>
                        </a:rPr>
                        <a:t>Sewer Fund</a:t>
                      </a:r>
                      <a:endParaRPr lang="en-US" sz="1300" b="1" dirty="0">
                        <a:solidFill>
                          <a:schemeClr val="tx1"/>
                        </a:solidFill>
                        <a:latin typeface="+mn-lt"/>
                      </a:endParaRPr>
                    </a:p>
                  </a:txBody>
                  <a:tcPr/>
                </a:tc>
                <a:extLst>
                  <a:ext uri="{0D108BD9-81ED-4DB2-BD59-A6C34878D82A}">
                    <a16:rowId xmlns:a16="http://schemas.microsoft.com/office/drawing/2014/main" val="1257058590"/>
                  </a:ext>
                </a:extLst>
              </a:tr>
              <a:tr h="516415">
                <a:tc>
                  <a:txBody>
                    <a:bodyPr/>
                    <a:lstStyle/>
                    <a:p>
                      <a:pPr algn="ctr"/>
                      <a:r>
                        <a:rPr lang="en-US" sz="1300" b="1" dirty="0">
                          <a:solidFill>
                            <a:schemeClr val="tx1"/>
                          </a:solidFill>
                          <a:latin typeface="+mn-lt"/>
                        </a:rPr>
                        <a:t>Stormwater Project</a:t>
                      </a:r>
                    </a:p>
                  </a:txBody>
                  <a:tcPr/>
                </a:tc>
                <a:tc>
                  <a:txBody>
                    <a:bodyPr/>
                    <a:lstStyle/>
                    <a:p>
                      <a:pPr marL="0" algn="ctr" defTabSz="457200" rtl="0" eaLnBrk="1" latinLnBrk="0" hangingPunct="1"/>
                      <a:r>
                        <a:rPr lang="en-US" sz="1300" b="1" kern="1200" dirty="0">
                          <a:solidFill>
                            <a:schemeClr val="tx1"/>
                          </a:solidFill>
                          <a:latin typeface="+mn-lt"/>
                          <a:ea typeface="+mn-ea"/>
                          <a:cs typeface="Arial" pitchFamily="34" charset="0"/>
                        </a:rPr>
                        <a:t>$107,500</a:t>
                      </a:r>
                    </a:p>
                  </a:txBody>
                  <a:tcPr/>
                </a:tc>
                <a:tc>
                  <a:txBody>
                    <a:bodyPr/>
                    <a:lstStyle/>
                    <a:p>
                      <a:pPr algn="ctr"/>
                      <a:r>
                        <a:rPr lang="en-US" sz="1300" b="1" dirty="0">
                          <a:solidFill>
                            <a:schemeClr val="tx1"/>
                          </a:solidFill>
                          <a:latin typeface="+mn-lt"/>
                        </a:rPr>
                        <a:t>TIF</a:t>
                      </a:r>
                    </a:p>
                  </a:txBody>
                  <a:tcPr/>
                </a:tc>
                <a:extLst>
                  <a:ext uri="{0D108BD9-81ED-4DB2-BD59-A6C34878D82A}">
                    <a16:rowId xmlns:a16="http://schemas.microsoft.com/office/drawing/2014/main" val="118057272"/>
                  </a:ext>
                </a:extLst>
              </a:tr>
              <a:tr h="393857">
                <a:tc>
                  <a:txBody>
                    <a:bodyPr/>
                    <a:lstStyle/>
                    <a:p>
                      <a:pPr algn="ctr"/>
                      <a:r>
                        <a:rPr lang="en-US" sz="1600" b="1" dirty="0">
                          <a:solidFill>
                            <a:schemeClr val="tx1"/>
                          </a:solidFill>
                        </a:rPr>
                        <a:t>Total Projects &amp; Equipment</a:t>
                      </a:r>
                      <a:endParaRPr lang="en-US" sz="1600" b="1" dirty="0">
                        <a:solidFill>
                          <a:schemeClr val="tx1"/>
                        </a:solidFill>
                        <a:latin typeface="+mn-lt"/>
                      </a:endParaRPr>
                    </a:p>
                  </a:txBody>
                  <a:tcPr/>
                </a:tc>
                <a:tc>
                  <a:txBody>
                    <a:bodyPr/>
                    <a:lstStyle/>
                    <a:p>
                      <a:pPr algn="ctr"/>
                      <a:r>
                        <a:rPr lang="en-US" sz="1600" b="1" dirty="0">
                          <a:solidFill>
                            <a:schemeClr val="tx1"/>
                          </a:solidFill>
                        </a:rPr>
                        <a:t>$  2,199,170</a:t>
                      </a:r>
                      <a:endParaRPr lang="en-US" sz="1600" b="1" dirty="0">
                        <a:solidFill>
                          <a:schemeClr val="tx1"/>
                        </a:solidFill>
                        <a:latin typeface="+mn-lt"/>
                        <a:cs typeface="Arial" pitchFamily="34" charset="0"/>
                      </a:endParaRPr>
                    </a:p>
                  </a:txBody>
                  <a:tcPr/>
                </a:tc>
                <a:tc>
                  <a:txBody>
                    <a:bodyPr/>
                    <a:lstStyle/>
                    <a:p>
                      <a:pPr algn="ctr"/>
                      <a:endParaRPr lang="en-US" sz="1300" dirty="0">
                        <a:solidFill>
                          <a:schemeClr val="tx1"/>
                        </a:solidFill>
                        <a:latin typeface="+mn-lt"/>
                      </a:endParaRPr>
                    </a:p>
                  </a:txBody>
                  <a:tcPr/>
                </a:tc>
                <a:extLst>
                  <a:ext uri="{0D108BD9-81ED-4DB2-BD59-A6C34878D82A}">
                    <a16:rowId xmlns:a16="http://schemas.microsoft.com/office/drawing/2014/main" val="1635522548"/>
                  </a:ext>
                </a:extLst>
              </a:tr>
            </a:tbl>
          </a:graphicData>
        </a:graphic>
      </p:graphicFrame>
      <p:sp>
        <p:nvSpPr>
          <p:cNvPr id="4" name="Slide Number Placeholder 3"/>
          <p:cNvSpPr>
            <a:spLocks noGrp="1"/>
          </p:cNvSpPr>
          <p:nvPr>
            <p:ph type="sldNum" sz="quarter" idx="12"/>
          </p:nvPr>
        </p:nvSpPr>
        <p:spPr/>
        <p:txBody>
          <a:bodyPr>
            <a:normAutofit/>
          </a:bodyPr>
          <a:lstStyle/>
          <a:p>
            <a:pPr>
              <a:defRPr/>
            </a:pPr>
            <a:fld id="{80814E69-42A8-420E-9226-039D8B6CD93C}" type="slidenum">
              <a:rPr lang="en-US"/>
              <a:pPr>
                <a:defRPr/>
              </a:pPr>
              <a:t>54</a:t>
            </a:fld>
            <a:endParaRPr lang="en-US" dirty="0"/>
          </a:p>
        </p:txBody>
      </p:sp>
      <p:sp>
        <p:nvSpPr>
          <p:cNvPr id="6" name="Title 5">
            <a:extLst>
              <a:ext uri="{FF2B5EF4-FFF2-40B4-BE49-F238E27FC236}">
                <a16:creationId xmlns:a16="http://schemas.microsoft.com/office/drawing/2014/main" id="{B731DA31-A06E-436E-AFEF-71DEA4E1CDC0}"/>
              </a:ext>
            </a:extLst>
          </p:cNvPr>
          <p:cNvSpPr>
            <a:spLocks noGrp="1"/>
          </p:cNvSpPr>
          <p:nvPr>
            <p:ph type="title"/>
          </p:nvPr>
        </p:nvSpPr>
        <p:spPr>
          <a:xfrm>
            <a:off x="2209800" y="0"/>
            <a:ext cx="7772400" cy="838200"/>
          </a:xfrm>
        </p:spPr>
        <p:txBody>
          <a:bodyPr>
            <a:normAutofit/>
          </a:bodyPr>
          <a:lstStyle/>
          <a:p>
            <a:pPr algn="ctr"/>
            <a:r>
              <a:rPr lang="en-US" sz="4000" b="1" dirty="0">
                <a:solidFill>
                  <a:schemeClr val="accent6">
                    <a:lumMod val="75000"/>
                  </a:schemeClr>
                </a:solidFill>
              </a:rPr>
              <a:t>Capital Projects &amp; Equipment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228604"/>
            <a:ext cx="7315201" cy="685797"/>
          </a:xfrm>
        </p:spPr>
        <p:txBody>
          <a:bodyPr>
            <a:normAutofit fontScale="90000"/>
          </a:bodyPr>
          <a:lstStyle/>
          <a:p>
            <a:pPr algn="ctr"/>
            <a:r>
              <a:rPr lang="en-US" b="1" dirty="0"/>
              <a:t>Transfers to Capital Funds</a:t>
            </a:r>
          </a:p>
        </p:txBody>
      </p:sp>
      <p:sp>
        <p:nvSpPr>
          <p:cNvPr id="3" name="Slide Number Placeholder 2"/>
          <p:cNvSpPr>
            <a:spLocks noGrp="1"/>
          </p:cNvSpPr>
          <p:nvPr>
            <p:ph type="sldNum" sz="quarter" idx="12"/>
          </p:nvPr>
        </p:nvSpPr>
        <p:spPr/>
        <p:txBody>
          <a:bodyPr/>
          <a:lstStyle/>
          <a:p>
            <a:pPr>
              <a:defRPr/>
            </a:pPr>
            <a:fld id="{1F8DCCDB-82FC-4F4C-8AA4-E86C19ABBF26}" type="slidenum">
              <a:rPr lang="en-US"/>
              <a:pPr>
                <a:defRPr/>
              </a:pPr>
              <a:t>55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95059441"/>
              </p:ext>
            </p:extLst>
          </p:nvPr>
        </p:nvGraphicFramePr>
        <p:xfrm>
          <a:off x="2036667" y="1143001"/>
          <a:ext cx="8021734" cy="4150631"/>
        </p:xfrm>
        <a:graphic>
          <a:graphicData uri="http://schemas.openxmlformats.org/drawingml/2006/table">
            <a:tbl>
              <a:tblPr firstRow="1" bandRow="1">
                <a:tableStyleId>{073A0DAA-6AF3-43AB-8588-CEC1D06C72B9}</a:tableStyleId>
              </a:tblPr>
              <a:tblGrid>
                <a:gridCol w="3099269">
                  <a:extLst>
                    <a:ext uri="{9D8B030D-6E8A-4147-A177-3AD203B41FA5}">
                      <a16:colId xmlns:a16="http://schemas.microsoft.com/office/drawing/2014/main" val="20000"/>
                    </a:ext>
                  </a:extLst>
                </a:gridCol>
                <a:gridCol w="1166341">
                  <a:extLst>
                    <a:ext uri="{9D8B030D-6E8A-4147-A177-3AD203B41FA5}">
                      <a16:colId xmlns:a16="http://schemas.microsoft.com/office/drawing/2014/main" val="670072420"/>
                    </a:ext>
                  </a:extLst>
                </a:gridCol>
                <a:gridCol w="1166341">
                  <a:extLst>
                    <a:ext uri="{9D8B030D-6E8A-4147-A177-3AD203B41FA5}">
                      <a16:colId xmlns:a16="http://schemas.microsoft.com/office/drawing/2014/main" val="1509177220"/>
                    </a:ext>
                  </a:extLst>
                </a:gridCol>
                <a:gridCol w="2589783">
                  <a:extLst>
                    <a:ext uri="{9D8B030D-6E8A-4147-A177-3AD203B41FA5}">
                      <a16:colId xmlns:a16="http://schemas.microsoft.com/office/drawing/2014/main" val="20002"/>
                    </a:ext>
                  </a:extLst>
                </a:gridCol>
              </a:tblGrid>
              <a:tr h="610152">
                <a:tc>
                  <a:txBody>
                    <a:bodyPr/>
                    <a:lstStyle/>
                    <a:p>
                      <a:pPr algn="ctr"/>
                      <a:r>
                        <a:rPr lang="en-US" sz="1400" dirty="0">
                          <a:solidFill>
                            <a:schemeClr val="bg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dirty="0">
                          <a:solidFill>
                            <a:schemeClr val="bg1"/>
                          </a:solidFill>
                        </a:rPr>
                        <a:t>FY 23/24 Amount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dirty="0">
                          <a:solidFill>
                            <a:schemeClr val="bg1"/>
                          </a:solidFill>
                        </a:rPr>
                        <a:t>FY 24/25 Amount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dirty="0">
                          <a:solidFill>
                            <a:schemeClr val="bg1"/>
                          </a:solidFill>
                        </a:rPr>
                        <a:t>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358913">
                <a:tc>
                  <a:txBody>
                    <a:bodyPr/>
                    <a:lstStyle/>
                    <a:p>
                      <a:pPr algn="ctr"/>
                      <a:r>
                        <a:rPr lang="en-US" sz="1400" b="1" baseline="0" dirty="0">
                          <a:solidFill>
                            <a:schemeClr val="tx1"/>
                          </a:solidFill>
                        </a:rPr>
                        <a:t>City Hall Capital Reserve</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   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General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8913">
                <a:tc>
                  <a:txBody>
                    <a:bodyPr/>
                    <a:lstStyle/>
                    <a:p>
                      <a:pPr algn="ctr"/>
                      <a:r>
                        <a:rPr lang="en-US" sz="1400" b="1" dirty="0">
                          <a:solidFill>
                            <a:schemeClr val="tx1"/>
                          </a:solidFill>
                        </a:rPr>
                        <a:t>Public Works Capital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b="1"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b="1" dirty="0">
                          <a:solidFill>
                            <a:schemeClr val="tx1"/>
                          </a:solidFill>
                        </a:rPr>
                        <a:t>20,056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b="1" dirty="0">
                          <a:solidFill>
                            <a:schemeClr val="tx1"/>
                          </a:solidFill>
                        </a:rPr>
                        <a:t>Administration Capital Reserve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369875">
                <a:tc>
                  <a:txBody>
                    <a:bodyPr/>
                    <a:lstStyle/>
                    <a:p>
                      <a:pPr algn="ctr"/>
                      <a:r>
                        <a:rPr lang="en-US" sz="1400" b="1" dirty="0">
                          <a:solidFill>
                            <a:schemeClr val="tx1"/>
                          </a:solidFill>
                        </a:rPr>
                        <a:t>Fire Capital Equipment</a:t>
                      </a:r>
                      <a:r>
                        <a:rPr lang="en-US" sz="1400" b="1" baseline="0" dirty="0">
                          <a:solidFill>
                            <a:schemeClr val="tx1"/>
                          </a:solidFill>
                        </a:rPr>
                        <a:t> Fund</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baseline="0" dirty="0">
                          <a:solidFill>
                            <a:schemeClr val="tx1"/>
                          </a:solidFill>
                        </a:rPr>
                        <a:t>LOST </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8913">
                <a:tc>
                  <a:txBody>
                    <a:bodyPr/>
                    <a:lstStyle/>
                    <a:p>
                      <a:pPr algn="ctr"/>
                      <a:r>
                        <a:rPr lang="en-US" sz="1400" b="1" dirty="0">
                          <a:solidFill>
                            <a:schemeClr val="tx1"/>
                          </a:solidFill>
                        </a:rPr>
                        <a:t>Police Department Capital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b="1" dirty="0">
                          <a:solidFill>
                            <a:schemeClr val="tx1"/>
                          </a:solidFill>
                        </a:rPr>
                        <a:t> 65,000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b="1" dirty="0">
                          <a:solidFill>
                            <a:schemeClr val="tx1"/>
                          </a:solidFill>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b="1" dirty="0">
                          <a:solidFill>
                            <a:schemeClr val="tx1"/>
                          </a:solidFill>
                        </a:rPr>
                        <a:t>LOST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240075115"/>
                  </a:ext>
                </a:extLst>
              </a:tr>
              <a:tr h="358913">
                <a:tc>
                  <a:txBody>
                    <a:bodyPr/>
                    <a:lstStyle/>
                    <a:p>
                      <a:pPr algn="ctr"/>
                      <a:r>
                        <a:rPr lang="en-US" sz="1400" b="1" dirty="0">
                          <a:solidFill>
                            <a:schemeClr val="tx1"/>
                          </a:solidFill>
                        </a:rPr>
                        <a:t>Pool Capital Equipment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 15,000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General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188977"/>
                  </a:ext>
                </a:extLst>
              </a:tr>
              <a:tr h="320862">
                <a:tc>
                  <a:txBody>
                    <a:bodyPr/>
                    <a:lstStyle/>
                    <a:p>
                      <a:pPr algn="ctr"/>
                      <a:r>
                        <a:rPr lang="en-US" sz="1400" b="1" dirty="0">
                          <a:solidFill>
                            <a:schemeClr val="tx1"/>
                          </a:solidFill>
                        </a:rPr>
                        <a:t>IT Capital Equipment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b="1" dirty="0">
                          <a:solidFill>
                            <a:schemeClr val="tx1"/>
                          </a:solidFill>
                        </a:rPr>
                        <a:t> 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b="1" dirty="0">
                          <a:solidFill>
                            <a:schemeClr val="tx1"/>
                          </a:solidFill>
                        </a:rPr>
                        <a:t>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b="1" dirty="0">
                          <a:solidFill>
                            <a:schemeClr val="tx1"/>
                          </a:solidFill>
                        </a:rPr>
                        <a:t>General Fund/Water/Sewer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96055183"/>
                  </a:ext>
                </a:extLst>
              </a:tr>
              <a:tr h="337351">
                <a:tc>
                  <a:txBody>
                    <a:bodyPr/>
                    <a:lstStyle/>
                    <a:p>
                      <a:pPr algn="ctr"/>
                      <a:r>
                        <a:rPr lang="en-US" sz="1400" b="1" dirty="0">
                          <a:solidFill>
                            <a:schemeClr val="tx1"/>
                          </a:solidFill>
                        </a:rPr>
                        <a:t>Streets Capital Equipment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General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5885889"/>
                  </a:ext>
                </a:extLst>
              </a:tr>
              <a:tr h="358913">
                <a:tc>
                  <a:txBody>
                    <a:bodyPr/>
                    <a:lstStyle/>
                    <a:p>
                      <a:pPr algn="ctr"/>
                      <a:r>
                        <a:rPr lang="en-US" sz="1400" b="1" dirty="0">
                          <a:solidFill>
                            <a:schemeClr val="tx1"/>
                          </a:solidFill>
                        </a:rPr>
                        <a:t>Parks Capital Equipment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b="1" dirty="0">
                          <a:solidFill>
                            <a:schemeClr val="tx1"/>
                          </a:solidFill>
                        </a:rPr>
                        <a:t>   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b="1" dirty="0">
                          <a:solidFill>
                            <a:schemeClr val="tx1"/>
                          </a:solidFill>
                        </a:rPr>
                        <a:t>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b="1" dirty="0">
                          <a:solidFill>
                            <a:schemeClr val="tx1"/>
                          </a:solidFill>
                        </a:rPr>
                        <a:t>General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6"/>
                  </a:ext>
                </a:extLst>
              </a:tr>
              <a:tr h="358913">
                <a:tc>
                  <a:txBody>
                    <a:bodyPr/>
                    <a:lstStyle/>
                    <a:p>
                      <a:pPr algn="ctr"/>
                      <a:r>
                        <a:rPr lang="en-US" sz="1400" b="1" dirty="0">
                          <a:solidFill>
                            <a:schemeClr val="tx1"/>
                          </a:solidFill>
                        </a:rPr>
                        <a:t>Water Capital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 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Water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782058"/>
                  </a:ext>
                </a:extLst>
              </a:tr>
              <a:tr h="358913">
                <a:tc>
                  <a:txBody>
                    <a:bodyPr/>
                    <a:lstStyle/>
                    <a:p>
                      <a:pPr algn="ctr"/>
                      <a:r>
                        <a:rPr lang="en-US" sz="1400" b="1" dirty="0">
                          <a:solidFill>
                            <a:schemeClr val="tx1"/>
                          </a:solidFill>
                        </a:rPr>
                        <a:t>Sewer Capital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b="1" dirty="0">
                          <a:solidFill>
                            <a:schemeClr val="tx1"/>
                          </a:solidFill>
                        </a:rPr>
                        <a:t> 25,000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b="1"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b="1" dirty="0">
                          <a:solidFill>
                            <a:schemeClr val="tx1"/>
                          </a:solidFill>
                        </a:rPr>
                        <a:t>Sewer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751549950"/>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0C0A4-42D2-4A5C-8041-44EADFED09D7}"/>
              </a:ext>
            </a:extLst>
          </p:cNvPr>
          <p:cNvSpPr>
            <a:spLocks noGrp="1"/>
          </p:cNvSpPr>
          <p:nvPr>
            <p:ph type="title"/>
          </p:nvPr>
        </p:nvSpPr>
        <p:spPr>
          <a:xfrm>
            <a:off x="2152650" y="2766219"/>
            <a:ext cx="7886700" cy="1325563"/>
          </a:xfrm>
        </p:spPr>
        <p:txBody>
          <a:bodyPr>
            <a:normAutofit/>
          </a:bodyPr>
          <a:lstStyle/>
          <a:p>
            <a:pPr algn="ctr"/>
            <a:r>
              <a:rPr lang="en-US" sz="7200" b="1" dirty="0">
                <a:solidFill>
                  <a:schemeClr val="accent6">
                    <a:lumMod val="75000"/>
                  </a:schemeClr>
                </a:solidFill>
              </a:rPr>
              <a:t>Debt</a:t>
            </a:r>
          </a:p>
        </p:txBody>
      </p:sp>
      <p:sp>
        <p:nvSpPr>
          <p:cNvPr id="3" name="Slide Number Placeholder 2">
            <a:extLst>
              <a:ext uri="{FF2B5EF4-FFF2-40B4-BE49-F238E27FC236}">
                <a16:creationId xmlns:a16="http://schemas.microsoft.com/office/drawing/2014/main" id="{D5291D20-977A-454B-8870-268EA02F861B}"/>
              </a:ext>
            </a:extLst>
          </p:cNvPr>
          <p:cNvSpPr>
            <a:spLocks noGrp="1"/>
          </p:cNvSpPr>
          <p:nvPr>
            <p:ph type="sldNum" sz="quarter" idx="12"/>
          </p:nvPr>
        </p:nvSpPr>
        <p:spPr/>
        <p:txBody>
          <a:bodyPr/>
          <a:lstStyle/>
          <a:p>
            <a:pPr>
              <a:defRPr/>
            </a:pPr>
            <a:fld id="{1F8DCCDB-82FC-4F4C-8AA4-E86C19ABBF26}" type="slidenum">
              <a:rPr lang="en-US" smtClean="0"/>
              <a:pPr>
                <a:defRPr/>
              </a:pPr>
              <a:t>56</a:t>
            </a:fld>
            <a:endParaRPr lang="en-US" dirty="0"/>
          </a:p>
        </p:txBody>
      </p:sp>
    </p:spTree>
    <p:extLst>
      <p:ext uri="{BB962C8B-B14F-4D97-AF65-F5344CB8AC3E}">
        <p14:creationId xmlns:p14="http://schemas.microsoft.com/office/powerpoint/2010/main" val="2125455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382932" y="136524"/>
            <a:ext cx="7772400" cy="661368"/>
          </a:xfrm>
          <a:noFill/>
        </p:spPr>
        <p:txBody>
          <a:bodyPr>
            <a:normAutofit fontScale="90000"/>
          </a:bodyPr>
          <a:lstStyle/>
          <a:p>
            <a:pPr algn="ctr" eaLnBrk="1" hangingPunct="1">
              <a:defRPr/>
            </a:pPr>
            <a:r>
              <a:rPr lang="en-US" b="1" dirty="0">
                <a:solidFill>
                  <a:schemeClr val="accent6">
                    <a:lumMod val="75000"/>
                  </a:schemeClr>
                </a:solidFill>
              </a:rPr>
              <a:t>Debt</a:t>
            </a:r>
          </a:p>
        </p:txBody>
      </p:sp>
      <p:graphicFrame>
        <p:nvGraphicFramePr>
          <p:cNvPr id="7" name="Table Placeholder 6"/>
          <p:cNvGraphicFramePr>
            <a:graphicFrameLocks noGrp="1"/>
          </p:cNvGraphicFramePr>
          <p:nvPr>
            <p:ph type="tbl" idx="1"/>
            <p:extLst>
              <p:ext uri="{D42A27DB-BD31-4B8C-83A1-F6EECF244321}">
                <p14:modId xmlns:p14="http://schemas.microsoft.com/office/powerpoint/2010/main" val="364239467"/>
              </p:ext>
            </p:extLst>
          </p:nvPr>
        </p:nvGraphicFramePr>
        <p:xfrm>
          <a:off x="1714501" y="855241"/>
          <a:ext cx="8762999" cy="4873053"/>
        </p:xfrm>
        <a:graphic>
          <a:graphicData uri="http://schemas.openxmlformats.org/drawingml/2006/table">
            <a:tbl>
              <a:tblPr>
                <a:tableStyleId>{08FB837D-C827-4EFA-A057-4D05807E0F7C}</a:tableStyleId>
              </a:tblPr>
              <a:tblGrid>
                <a:gridCol w="1752601">
                  <a:extLst>
                    <a:ext uri="{9D8B030D-6E8A-4147-A177-3AD203B41FA5}">
                      <a16:colId xmlns:a16="http://schemas.microsoft.com/office/drawing/2014/main" val="20000"/>
                    </a:ext>
                  </a:extLst>
                </a:gridCol>
                <a:gridCol w="1646838">
                  <a:extLst>
                    <a:ext uri="{9D8B030D-6E8A-4147-A177-3AD203B41FA5}">
                      <a16:colId xmlns:a16="http://schemas.microsoft.com/office/drawing/2014/main" val="20001"/>
                    </a:ext>
                  </a:extLst>
                </a:gridCol>
                <a:gridCol w="1208690">
                  <a:extLst>
                    <a:ext uri="{9D8B030D-6E8A-4147-A177-3AD203B41FA5}">
                      <a16:colId xmlns:a16="http://schemas.microsoft.com/office/drawing/2014/main" val="20002"/>
                    </a:ext>
                  </a:extLst>
                </a:gridCol>
                <a:gridCol w="679888">
                  <a:extLst>
                    <a:ext uri="{9D8B030D-6E8A-4147-A177-3AD203B41FA5}">
                      <a16:colId xmlns:a16="http://schemas.microsoft.com/office/drawing/2014/main" val="20003"/>
                    </a:ext>
                  </a:extLst>
                </a:gridCol>
                <a:gridCol w="982060">
                  <a:extLst>
                    <a:ext uri="{9D8B030D-6E8A-4147-A177-3AD203B41FA5}">
                      <a16:colId xmlns:a16="http://schemas.microsoft.com/office/drawing/2014/main" val="20004"/>
                    </a:ext>
                  </a:extLst>
                </a:gridCol>
                <a:gridCol w="830974">
                  <a:extLst>
                    <a:ext uri="{9D8B030D-6E8A-4147-A177-3AD203B41FA5}">
                      <a16:colId xmlns:a16="http://schemas.microsoft.com/office/drawing/2014/main" val="20005"/>
                    </a:ext>
                  </a:extLst>
                </a:gridCol>
                <a:gridCol w="679888">
                  <a:extLst>
                    <a:ext uri="{9D8B030D-6E8A-4147-A177-3AD203B41FA5}">
                      <a16:colId xmlns:a16="http://schemas.microsoft.com/office/drawing/2014/main" val="20006"/>
                    </a:ext>
                  </a:extLst>
                </a:gridCol>
                <a:gridCol w="982060">
                  <a:extLst>
                    <a:ext uri="{9D8B030D-6E8A-4147-A177-3AD203B41FA5}">
                      <a16:colId xmlns:a16="http://schemas.microsoft.com/office/drawing/2014/main" val="20007"/>
                    </a:ext>
                  </a:extLst>
                </a:gridCol>
              </a:tblGrid>
              <a:tr h="471860">
                <a:tc>
                  <a:txBody>
                    <a:bodyPr/>
                    <a:lstStyle/>
                    <a:p>
                      <a:pPr algn="ctr" fontAlgn="t"/>
                      <a:r>
                        <a:rPr lang="en-US" sz="1600" b="1" u="none" strike="noStrike" dirty="0">
                          <a:solidFill>
                            <a:schemeClr val="tx1"/>
                          </a:solidFill>
                        </a:rPr>
                        <a:t>Issue</a:t>
                      </a:r>
                      <a:endParaRPr lang="en-US" sz="16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fontAlgn="t"/>
                      <a:r>
                        <a:rPr lang="en-US" sz="1600" b="1" u="none" strike="noStrike" dirty="0">
                          <a:solidFill>
                            <a:schemeClr val="tx1"/>
                          </a:solidFill>
                        </a:rPr>
                        <a:t>Purpose</a:t>
                      </a:r>
                      <a:endParaRPr lang="en-US" sz="16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fontAlgn="t"/>
                      <a:r>
                        <a:rPr lang="en-US" sz="1600" b="1" u="none" strike="noStrike" dirty="0">
                          <a:solidFill>
                            <a:schemeClr val="tx1"/>
                          </a:solidFill>
                        </a:rPr>
                        <a:t>Amt. of Issue</a:t>
                      </a:r>
                      <a:endParaRPr lang="en-US" sz="16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600" b="1" u="none" strike="noStrike" dirty="0">
                          <a:solidFill>
                            <a:schemeClr val="tx1"/>
                          </a:solidFill>
                        </a:rPr>
                        <a:t>Fund</a:t>
                      </a:r>
                      <a:endParaRPr lang="en-US" sz="16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600" b="1" u="none" strike="noStrike" dirty="0">
                          <a:solidFill>
                            <a:schemeClr val="tx1"/>
                          </a:solidFill>
                        </a:rPr>
                        <a:t>Principal</a:t>
                      </a:r>
                      <a:endParaRPr lang="en-US" sz="16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600" b="1" u="none" strike="noStrike" dirty="0">
                          <a:solidFill>
                            <a:schemeClr val="tx1"/>
                          </a:solidFill>
                        </a:rPr>
                        <a:t>Interest</a:t>
                      </a:r>
                      <a:endParaRPr lang="en-US" sz="16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600" b="1" u="none" strike="noStrike" dirty="0">
                          <a:solidFill>
                            <a:schemeClr val="tx1"/>
                          </a:solidFill>
                        </a:rPr>
                        <a:t>Fees</a:t>
                      </a:r>
                      <a:endParaRPr lang="en-US" sz="16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600" b="1" u="none" strike="noStrike" dirty="0">
                          <a:solidFill>
                            <a:schemeClr val="tx1"/>
                          </a:solidFill>
                        </a:rPr>
                        <a:t>Total Payment</a:t>
                      </a:r>
                      <a:endParaRPr lang="en-US" sz="16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extLst>
                  <a:ext uri="{0D108BD9-81ED-4DB2-BD59-A6C34878D82A}">
                    <a16:rowId xmlns:a16="http://schemas.microsoft.com/office/drawing/2014/main" val="10000"/>
                  </a:ext>
                </a:extLst>
              </a:tr>
              <a:tr h="443776">
                <a:tc>
                  <a:txBody>
                    <a:bodyPr/>
                    <a:lstStyle/>
                    <a:p>
                      <a:pPr algn="ctr" rtl="0" fontAlgn="t"/>
                      <a:r>
                        <a:rPr lang="en-US" sz="1200" b="1" u="none" strike="noStrike" dirty="0">
                          <a:solidFill>
                            <a:schemeClr val="tx1"/>
                          </a:solidFill>
                        </a:rPr>
                        <a:t>2017 GO Bond</a:t>
                      </a:r>
                    </a:p>
                    <a:p>
                      <a:pPr algn="ctr" rtl="0" fontAlgn="t"/>
                      <a:r>
                        <a:rPr lang="en-US" sz="1200" b="1" u="none" strike="noStrike" dirty="0">
                          <a:solidFill>
                            <a:schemeClr val="tx1"/>
                          </a:solidFill>
                        </a:rPr>
                        <a:t>Maturity 2026/2027</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Street Resurface/Reconstruction</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3,780,000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TIF</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540,000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50,100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500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590,600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extLst>
                  <a:ext uri="{0D108BD9-81ED-4DB2-BD59-A6C34878D82A}">
                    <a16:rowId xmlns:a16="http://schemas.microsoft.com/office/drawing/2014/main" val="256371428"/>
                  </a:ext>
                </a:extLst>
              </a:tr>
              <a:tr h="443776">
                <a:tc>
                  <a:txBody>
                    <a:bodyPr/>
                    <a:lstStyle/>
                    <a:p>
                      <a:pPr algn="ctr" rtl="0" fontAlgn="t"/>
                      <a:r>
                        <a:rPr lang="en-US" sz="1200" b="1" u="none" strike="noStrike" dirty="0">
                          <a:solidFill>
                            <a:schemeClr val="tx1"/>
                          </a:solidFill>
                        </a:rPr>
                        <a:t>SRF GO Bond</a:t>
                      </a:r>
                    </a:p>
                    <a:p>
                      <a:pPr algn="ctr" rtl="0" fontAlgn="t"/>
                      <a:r>
                        <a:rPr lang="en-US" sz="1200" b="1" u="none" strike="noStrike" dirty="0">
                          <a:solidFill>
                            <a:schemeClr val="tx1"/>
                          </a:solidFill>
                        </a:rPr>
                        <a:t>Maturity 2027/2028</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Water Project</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400,000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LOST</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24,000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1,750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250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26,000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extLst>
                  <a:ext uri="{0D108BD9-81ED-4DB2-BD59-A6C34878D82A}">
                    <a16:rowId xmlns:a16="http://schemas.microsoft.com/office/drawing/2014/main" val="730569807"/>
                  </a:ext>
                </a:extLst>
              </a:tr>
              <a:tr h="443776">
                <a:tc>
                  <a:txBody>
                    <a:bodyPr/>
                    <a:lstStyle/>
                    <a:p>
                      <a:pPr algn="ctr" rtl="0" fontAlgn="t"/>
                      <a:r>
                        <a:rPr lang="en-US" sz="1200" b="1" u="none" strike="noStrike" dirty="0">
                          <a:solidFill>
                            <a:schemeClr val="tx1"/>
                          </a:solidFill>
                        </a:rPr>
                        <a:t>SRF Water Revenue Bond</a:t>
                      </a:r>
                    </a:p>
                    <a:p>
                      <a:pPr algn="ctr" rtl="0" fontAlgn="t"/>
                      <a:r>
                        <a:rPr lang="en-US" sz="1200" b="1" u="none" strike="noStrike" dirty="0">
                          <a:solidFill>
                            <a:schemeClr val="tx1"/>
                          </a:solidFill>
                        </a:rPr>
                        <a:t>Maturity 2027/2028</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Water Project</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330,000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Water</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22,000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1,610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230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23,840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extLst>
                  <a:ext uri="{0D108BD9-81ED-4DB2-BD59-A6C34878D82A}">
                    <a16:rowId xmlns:a16="http://schemas.microsoft.com/office/drawing/2014/main" val="109169121"/>
                  </a:ext>
                </a:extLst>
              </a:tr>
              <a:tr h="416227">
                <a:tc>
                  <a:txBody>
                    <a:bodyPr/>
                    <a:lstStyle/>
                    <a:p>
                      <a:pPr algn="ctr" rtl="0" fontAlgn="t"/>
                      <a:r>
                        <a:rPr lang="en-US" sz="1200" b="1" u="none" strike="noStrike" dirty="0">
                          <a:solidFill>
                            <a:schemeClr val="tx1"/>
                          </a:solidFill>
                        </a:rPr>
                        <a:t>SRF Water Revenue Bond</a:t>
                      </a:r>
                    </a:p>
                    <a:p>
                      <a:pPr algn="ctr" rtl="0" fontAlgn="t"/>
                      <a:r>
                        <a:rPr lang="en-US" sz="1200" b="1" u="none" strike="noStrike" dirty="0">
                          <a:solidFill>
                            <a:schemeClr val="tx1"/>
                          </a:solidFill>
                        </a:rPr>
                        <a:t>Maturity 2039/2040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Water Tower Project</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5,977,000</a:t>
                      </a:r>
                    </a:p>
                    <a:p>
                      <a:pPr algn="ctr" rtl="0" fontAlgn="t"/>
                      <a:r>
                        <a:rPr lang="en-US" sz="1200" b="1" u="none" strike="noStrike" dirty="0">
                          <a:solidFill>
                            <a:schemeClr val="tx1"/>
                          </a:solidFill>
                        </a:rPr>
                        <a:t>  </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Water</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222,000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70,980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10,140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303,120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extLst>
                  <a:ext uri="{0D108BD9-81ED-4DB2-BD59-A6C34878D82A}">
                    <a16:rowId xmlns:a16="http://schemas.microsoft.com/office/drawing/2014/main" val="621435619"/>
                  </a:ext>
                </a:extLst>
              </a:tr>
              <a:tr h="589141">
                <a:tc>
                  <a:txBody>
                    <a:bodyPr/>
                    <a:lstStyle/>
                    <a:p>
                      <a:pPr algn="ctr" rtl="0" fontAlgn="t"/>
                      <a:r>
                        <a:rPr lang="en-US" sz="1200" b="1" u="none" strike="noStrike" dirty="0">
                          <a:solidFill>
                            <a:schemeClr val="tx1"/>
                          </a:solidFill>
                        </a:rPr>
                        <a:t>SRF Sewer Revenue  Bond</a:t>
                      </a:r>
                    </a:p>
                    <a:p>
                      <a:pPr algn="ctr" rtl="0" fontAlgn="t"/>
                      <a:r>
                        <a:rPr lang="en-US" sz="1200" b="1" u="none" strike="noStrike" dirty="0">
                          <a:solidFill>
                            <a:schemeClr val="tx1"/>
                          </a:solidFill>
                        </a:rPr>
                        <a:t>Maturity 2037/2038</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Wastewater Plant Improvement</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11,450,000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Sewer</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527,000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93,075</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21,348</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641,423</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extLst>
                  <a:ext uri="{0D108BD9-81ED-4DB2-BD59-A6C34878D82A}">
                    <a16:rowId xmlns:a16="http://schemas.microsoft.com/office/drawing/2014/main" val="2326255924"/>
                  </a:ext>
                </a:extLst>
              </a:tr>
              <a:tr h="478894">
                <a:tc>
                  <a:txBody>
                    <a:bodyPr/>
                    <a:lstStyle/>
                    <a:p>
                      <a:pPr algn="ctr" rtl="0" fontAlgn="t"/>
                      <a:r>
                        <a:rPr lang="en-US" sz="1200" b="1" u="none" strike="noStrike" dirty="0">
                          <a:solidFill>
                            <a:schemeClr val="tx1"/>
                          </a:solidFill>
                        </a:rPr>
                        <a:t>SRF Sewer Revenue Bond</a:t>
                      </a:r>
                    </a:p>
                    <a:p>
                      <a:pPr algn="ctr" rtl="0" fontAlgn="t"/>
                      <a:r>
                        <a:rPr lang="en-US" sz="1200" b="1" u="none" strike="noStrike" dirty="0">
                          <a:solidFill>
                            <a:schemeClr val="tx1"/>
                          </a:solidFill>
                        </a:rPr>
                        <a:t>Maturity 2039/2040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i="0" u="none" strike="noStrike" dirty="0">
                          <a:solidFill>
                            <a:schemeClr val="tx1"/>
                          </a:solidFill>
                          <a:latin typeface="+mn-lt"/>
                          <a:cs typeface="Calibri Light" panose="020F0302020204030204" pitchFamily="34" charset="0"/>
                        </a:rPr>
                        <a:t>South Lift Station</a:t>
                      </a:r>
                    </a:p>
                  </a:txBody>
                  <a:tcPr marL="7831" marR="7831" marT="7831" marB="0"/>
                </a:tc>
                <a:tc>
                  <a:txBody>
                    <a:bodyPr/>
                    <a:lstStyle/>
                    <a:p>
                      <a:pPr algn="ctr" rtl="0" fontAlgn="t"/>
                      <a:r>
                        <a:rPr lang="en-US" sz="1200" b="1" i="0" u="none" strike="noStrike" dirty="0">
                          <a:solidFill>
                            <a:schemeClr val="tx1"/>
                          </a:solidFill>
                          <a:latin typeface="Calibri" panose="020F0502020204030204" pitchFamily="34" charset="0"/>
                          <a:cs typeface="Calibri" panose="020F0502020204030204" pitchFamily="34" charset="0"/>
                        </a:rPr>
                        <a:t>1,189,000</a:t>
                      </a:r>
                    </a:p>
                  </a:txBody>
                  <a:tcPr marL="7831" marR="7831" marT="7831" marB="0"/>
                </a:tc>
                <a:tc>
                  <a:txBody>
                    <a:bodyPr/>
                    <a:lstStyle/>
                    <a:p>
                      <a:pPr algn="ctr" rtl="0" fontAlgn="t"/>
                      <a:r>
                        <a:rPr lang="en-US" sz="1200" b="1" i="0" u="none" strike="noStrike" dirty="0">
                          <a:solidFill>
                            <a:schemeClr val="tx1"/>
                          </a:solidFill>
                          <a:latin typeface="Calibri" panose="020F0502020204030204" pitchFamily="34" charset="0"/>
                          <a:cs typeface="Calibri" panose="020F0502020204030204" pitchFamily="34" charset="0"/>
                        </a:rPr>
                        <a:t>Sewer</a:t>
                      </a:r>
                    </a:p>
                  </a:txBody>
                  <a:tcPr marL="7831" marR="7831" marT="7831" marB="0"/>
                </a:tc>
                <a:tc>
                  <a:txBody>
                    <a:bodyPr/>
                    <a:lstStyle/>
                    <a:p>
                      <a:pPr algn="ctr" rtl="0" fontAlgn="t"/>
                      <a:r>
                        <a:rPr lang="en-US" sz="1200" b="1" i="0" u="none" strike="noStrike" dirty="0">
                          <a:solidFill>
                            <a:schemeClr val="tx1"/>
                          </a:solidFill>
                          <a:latin typeface="Calibri" panose="020F0502020204030204" pitchFamily="34" charset="0"/>
                          <a:cs typeface="Calibri" panose="020F0502020204030204" pitchFamily="34" charset="0"/>
                        </a:rPr>
                        <a:t>53,000</a:t>
                      </a:r>
                    </a:p>
                  </a:txBody>
                  <a:tcPr marL="7831" marR="7831" marT="7831" marB="0"/>
                </a:tc>
                <a:tc>
                  <a:txBody>
                    <a:bodyPr/>
                    <a:lstStyle/>
                    <a:p>
                      <a:pPr algn="ctr" rtl="0" fontAlgn="t"/>
                      <a:r>
                        <a:rPr lang="en-US" sz="1200" b="1" i="0" u="none" strike="noStrike" dirty="0">
                          <a:solidFill>
                            <a:schemeClr val="tx1"/>
                          </a:solidFill>
                          <a:latin typeface="Calibri" panose="020F0502020204030204" pitchFamily="34" charset="0"/>
                          <a:cs typeface="Calibri" panose="020F0502020204030204" pitchFamily="34" charset="0"/>
                        </a:rPr>
                        <a:t>17,220</a:t>
                      </a:r>
                    </a:p>
                  </a:txBody>
                  <a:tcPr marL="7831" marR="7831" marT="7831" marB="0"/>
                </a:tc>
                <a:tc>
                  <a:txBody>
                    <a:bodyPr/>
                    <a:lstStyle/>
                    <a:p>
                      <a:pPr algn="ctr" rtl="0" fontAlgn="t"/>
                      <a:r>
                        <a:rPr lang="en-US" sz="1200" b="1" i="0" u="none" strike="noStrike" dirty="0">
                          <a:solidFill>
                            <a:schemeClr val="tx1"/>
                          </a:solidFill>
                          <a:latin typeface="Calibri" panose="020F0502020204030204" pitchFamily="34" charset="0"/>
                          <a:cs typeface="Calibri" panose="020F0502020204030204" pitchFamily="34" charset="0"/>
                        </a:rPr>
                        <a:t>2,460</a:t>
                      </a:r>
                    </a:p>
                  </a:txBody>
                  <a:tcPr marL="7831" marR="7831" marT="7831" marB="0"/>
                </a:tc>
                <a:tc>
                  <a:txBody>
                    <a:bodyPr/>
                    <a:lstStyle/>
                    <a:p>
                      <a:pPr algn="ctr" rtl="0" fontAlgn="t"/>
                      <a:r>
                        <a:rPr lang="en-US" sz="1200" b="1" i="0" u="none" strike="noStrike" dirty="0">
                          <a:solidFill>
                            <a:schemeClr val="tx1"/>
                          </a:solidFill>
                          <a:latin typeface="Calibri" panose="020F0502020204030204" pitchFamily="34" charset="0"/>
                          <a:cs typeface="Calibri" panose="020F0502020204030204" pitchFamily="34" charset="0"/>
                        </a:rPr>
                        <a:t>72,680</a:t>
                      </a:r>
                    </a:p>
                  </a:txBody>
                  <a:tcPr marL="7831" marR="7831" marT="7831" marB="0"/>
                </a:tc>
                <a:extLst>
                  <a:ext uri="{0D108BD9-81ED-4DB2-BD59-A6C34878D82A}">
                    <a16:rowId xmlns:a16="http://schemas.microsoft.com/office/drawing/2014/main" val="2899829158"/>
                  </a:ext>
                </a:extLst>
              </a:tr>
              <a:tr h="399040">
                <a:tc>
                  <a:txBody>
                    <a:bodyPr/>
                    <a:lstStyle/>
                    <a:p>
                      <a:pPr marL="0" algn="ctr" defTabSz="914400" rtl="0" eaLnBrk="1" fontAlgn="t" latinLnBrk="0" hangingPunct="1"/>
                      <a:r>
                        <a:rPr lang="en-US" sz="1200" b="1" u="none" strike="noStrike" kern="1200" dirty="0">
                          <a:solidFill>
                            <a:schemeClr val="tx1"/>
                          </a:solidFill>
                        </a:rPr>
                        <a:t>Campus Community Developers Rebates</a:t>
                      </a:r>
                      <a:endParaRPr lang="en-US" sz="1200" b="1" i="0" u="none" strike="noStrike" kern="1200" dirty="0">
                        <a:solidFill>
                          <a:schemeClr val="tx1"/>
                        </a:solidFill>
                        <a:latin typeface="Calibri Light" panose="020F0302020204030204" pitchFamily="34" charset="0"/>
                        <a:ea typeface="+mn-ea"/>
                        <a:cs typeface="Calibri Light" panose="020F0302020204030204" pitchFamily="34" charset="0"/>
                      </a:endParaRPr>
                    </a:p>
                  </a:txBody>
                  <a:tcPr marL="7831" marR="7831" marT="7831" marB="0"/>
                </a:tc>
                <a:tc>
                  <a:txBody>
                    <a:bodyPr/>
                    <a:lstStyle/>
                    <a:p>
                      <a:pPr marL="0" algn="ctr" defTabSz="914400" rtl="0" eaLnBrk="1" fontAlgn="t" latinLnBrk="0" hangingPunct="1"/>
                      <a:r>
                        <a:rPr lang="en-US" sz="1200" b="1" u="none" strike="noStrike" kern="1200" dirty="0">
                          <a:solidFill>
                            <a:schemeClr val="tx1"/>
                          </a:solidFill>
                        </a:rPr>
                        <a:t>Rebate Agreement</a:t>
                      </a:r>
                      <a:endParaRPr lang="en-US" sz="1200" b="1" i="0" u="none" strike="noStrike" kern="1200" dirty="0">
                        <a:solidFill>
                          <a:schemeClr val="tx1"/>
                        </a:solidFill>
                        <a:latin typeface="Calibri Light" panose="020F0302020204030204" pitchFamily="34" charset="0"/>
                        <a:ea typeface="+mn-ea"/>
                        <a:cs typeface="Calibri Light" panose="020F0302020204030204" pitchFamily="34" charset="0"/>
                      </a:endParaRPr>
                    </a:p>
                  </a:txBody>
                  <a:tcPr marL="7831" marR="7831" marT="7831" marB="0"/>
                </a:tc>
                <a:tc>
                  <a:txBody>
                    <a:bodyPr/>
                    <a:lstStyle/>
                    <a:p>
                      <a:pPr marL="0" algn="ctr" defTabSz="914400" rtl="0" eaLnBrk="1" fontAlgn="t" latinLnBrk="0" hangingPunct="1"/>
                      <a:endParaRPr lang="en-US" sz="1200" b="1" i="0" u="none" strike="noStrike" kern="1200" dirty="0">
                        <a:solidFill>
                          <a:schemeClr val="tx1"/>
                        </a:solidFill>
                        <a:latin typeface="Calibri Light" panose="020F0302020204030204" pitchFamily="34" charset="0"/>
                        <a:ea typeface="+mn-ea"/>
                        <a:cs typeface="Calibri Light" panose="020F0302020204030204" pitchFamily="34" charset="0"/>
                      </a:endParaRPr>
                    </a:p>
                  </a:txBody>
                  <a:tcPr marL="7831" marR="7831" marT="7831" marB="0"/>
                </a:tc>
                <a:tc>
                  <a:txBody>
                    <a:bodyPr/>
                    <a:lstStyle/>
                    <a:p>
                      <a:pPr marL="0" algn="ctr" defTabSz="914400" rtl="0" eaLnBrk="1" fontAlgn="t" latinLnBrk="0" hangingPunct="1"/>
                      <a:r>
                        <a:rPr lang="en-US" sz="1200" b="1" u="none" strike="noStrike" kern="1200" dirty="0">
                          <a:solidFill>
                            <a:schemeClr val="tx1"/>
                          </a:solidFill>
                        </a:rPr>
                        <a:t>TIF</a:t>
                      </a:r>
                      <a:endParaRPr lang="en-US" sz="1200" b="1" i="0" u="none" strike="noStrike" kern="1200" dirty="0">
                        <a:solidFill>
                          <a:schemeClr val="tx1"/>
                        </a:solidFill>
                        <a:latin typeface="Calibri Light" panose="020F0302020204030204" pitchFamily="34" charset="0"/>
                        <a:ea typeface="+mn-ea"/>
                        <a:cs typeface="Calibri Light" panose="020F0302020204030204" pitchFamily="34" charset="0"/>
                      </a:endParaRPr>
                    </a:p>
                  </a:txBody>
                  <a:tcPr marL="7831" marR="7831" marT="7831" marB="0"/>
                </a:tc>
                <a:tc>
                  <a:txBody>
                    <a:bodyPr/>
                    <a:lstStyle/>
                    <a:p>
                      <a:pPr marL="0" algn="ctr" defTabSz="914400" rtl="0" eaLnBrk="1" fontAlgn="t" latinLnBrk="0" hangingPunct="1"/>
                      <a:endParaRPr lang="en-US" sz="1200" b="1" i="0" u="none" strike="noStrike" kern="1200" dirty="0">
                        <a:solidFill>
                          <a:schemeClr val="tx1"/>
                        </a:solidFill>
                        <a:latin typeface="Calibri Light" panose="020F0302020204030204" pitchFamily="34" charset="0"/>
                        <a:ea typeface="+mn-ea"/>
                        <a:cs typeface="Calibri Light" panose="020F0302020204030204" pitchFamily="34" charset="0"/>
                      </a:endParaRPr>
                    </a:p>
                  </a:txBody>
                  <a:tcPr marL="7831" marR="7831" marT="7831" marB="0"/>
                </a:tc>
                <a:tc>
                  <a:txBody>
                    <a:bodyPr/>
                    <a:lstStyle/>
                    <a:p>
                      <a:pPr marL="0" algn="ctr" defTabSz="914400" rtl="0" eaLnBrk="1" fontAlgn="t" latinLnBrk="0" hangingPunct="1"/>
                      <a:endParaRPr lang="en-US" sz="1200" b="1" i="0" u="none" strike="noStrike" kern="1200" dirty="0">
                        <a:solidFill>
                          <a:schemeClr val="tx1"/>
                        </a:solidFill>
                        <a:latin typeface="Calibri Light" panose="020F0302020204030204" pitchFamily="34" charset="0"/>
                        <a:ea typeface="+mn-ea"/>
                        <a:cs typeface="Calibri Light" panose="020F0302020204030204" pitchFamily="34" charset="0"/>
                      </a:endParaRPr>
                    </a:p>
                  </a:txBody>
                  <a:tcPr marL="7831" marR="7831" marT="7831" marB="0"/>
                </a:tc>
                <a:tc>
                  <a:txBody>
                    <a:bodyPr/>
                    <a:lstStyle/>
                    <a:p>
                      <a:pPr marL="0" algn="ctr" defTabSz="914400" rtl="0" eaLnBrk="1" fontAlgn="t" latinLnBrk="0" hangingPunct="1"/>
                      <a:endParaRPr lang="en-US" sz="1200" b="1" i="0" u="none" strike="noStrike" kern="1200" dirty="0">
                        <a:solidFill>
                          <a:schemeClr val="tx1"/>
                        </a:solidFill>
                        <a:latin typeface="Calibri Light" panose="020F0302020204030204" pitchFamily="34" charset="0"/>
                        <a:ea typeface="+mn-ea"/>
                        <a:cs typeface="Calibri Light" panose="020F0302020204030204" pitchFamily="34" charset="0"/>
                      </a:endParaRPr>
                    </a:p>
                  </a:txBody>
                  <a:tcPr marL="7831" marR="7831" marT="7831" marB="0"/>
                </a:tc>
                <a:tc>
                  <a:txBody>
                    <a:bodyPr/>
                    <a:lstStyle/>
                    <a:p>
                      <a:pPr marL="0" algn="ctr" defTabSz="914400" rtl="0" eaLnBrk="1" fontAlgn="t" latinLnBrk="0" hangingPunct="1"/>
                      <a:r>
                        <a:rPr lang="en-US" sz="1200" b="1" u="none" strike="noStrike" kern="1200" dirty="0">
                          <a:solidFill>
                            <a:schemeClr val="tx1"/>
                          </a:solidFill>
                        </a:rPr>
                        <a:t>49,246</a:t>
                      </a:r>
                      <a:endParaRPr lang="en-US" sz="1200" b="1" i="0" u="none" strike="noStrike" kern="1200" dirty="0">
                        <a:solidFill>
                          <a:schemeClr val="tx1"/>
                        </a:solidFill>
                        <a:latin typeface="Calibri Light" panose="020F0302020204030204" pitchFamily="34" charset="0"/>
                        <a:ea typeface="+mn-ea"/>
                        <a:cs typeface="Calibri Light" panose="020F0302020204030204" pitchFamily="34" charset="0"/>
                      </a:endParaRPr>
                    </a:p>
                  </a:txBody>
                  <a:tcPr marL="7831" marR="7831" marT="7831" marB="0"/>
                </a:tc>
                <a:extLst>
                  <a:ext uri="{0D108BD9-81ED-4DB2-BD59-A6C34878D82A}">
                    <a16:rowId xmlns:a16="http://schemas.microsoft.com/office/drawing/2014/main" val="10007"/>
                  </a:ext>
                </a:extLst>
              </a:tr>
              <a:tr h="399040">
                <a:tc>
                  <a:txBody>
                    <a:bodyPr/>
                    <a:lstStyle/>
                    <a:p>
                      <a:pPr algn="ctr" rtl="0" fontAlgn="t"/>
                      <a:r>
                        <a:rPr lang="en-US" sz="1200" b="1" u="none" strike="noStrike" dirty="0">
                          <a:solidFill>
                            <a:schemeClr val="tx1"/>
                          </a:solidFill>
                        </a:rPr>
                        <a:t>2022 GO Bond Maturity 2031/2032</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Mt. Pleasant Street Phase #2</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525,000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Debit Levy</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50,000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8,600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500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60,100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extLst>
                  <a:ext uri="{0D108BD9-81ED-4DB2-BD59-A6C34878D82A}">
                    <a16:rowId xmlns:a16="http://schemas.microsoft.com/office/drawing/2014/main" val="1304494757"/>
                  </a:ext>
                </a:extLst>
              </a:tr>
              <a:tr h="399040">
                <a:tc>
                  <a:txBody>
                    <a:bodyPr/>
                    <a:lstStyle/>
                    <a:p>
                      <a:pPr algn="ctr" rtl="0" fontAlgn="t"/>
                      <a:r>
                        <a:rPr lang="en-US" sz="1200" b="1" u="none" strike="noStrike" dirty="0">
                          <a:solidFill>
                            <a:schemeClr val="tx1"/>
                          </a:solidFill>
                        </a:rPr>
                        <a:t>Totals</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1,438,000</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243,335</a:t>
                      </a:r>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35,428</a:t>
                      </a:r>
                    </a:p>
                    <a:p>
                      <a:pPr algn="ctr" rtl="0" fontAlgn="t"/>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tc>
                  <a:txBody>
                    <a:bodyPr/>
                    <a:lstStyle/>
                    <a:p>
                      <a:pPr algn="ctr" rtl="0" fontAlgn="t"/>
                      <a:r>
                        <a:rPr lang="en-US" sz="1200" b="1" u="none" strike="noStrike" dirty="0">
                          <a:solidFill>
                            <a:schemeClr val="tx1"/>
                          </a:solidFill>
                        </a:rPr>
                        <a:t>1,767,009</a:t>
                      </a:r>
                    </a:p>
                    <a:p>
                      <a:pPr algn="ctr" rtl="0" fontAlgn="t"/>
                      <a:endParaRPr lang="en-US" sz="1200" b="1" i="0" u="none" strike="noStrike" dirty="0">
                        <a:solidFill>
                          <a:schemeClr val="tx1"/>
                        </a:solidFill>
                        <a:latin typeface="Calibri Light" panose="020F0302020204030204" pitchFamily="34" charset="0"/>
                        <a:cs typeface="Calibri Light" panose="020F0302020204030204" pitchFamily="34" charset="0"/>
                      </a:endParaRPr>
                    </a:p>
                  </a:txBody>
                  <a:tcPr marL="7831" marR="7831" marT="7831" marB="0"/>
                </a:tc>
                <a:extLst>
                  <a:ext uri="{0D108BD9-81ED-4DB2-BD59-A6C34878D82A}">
                    <a16:rowId xmlns:a16="http://schemas.microsoft.com/office/drawing/2014/main" val="467186459"/>
                  </a:ext>
                </a:extLst>
              </a:tr>
              <a:tr h="252137">
                <a:tc>
                  <a:txBody>
                    <a:bodyPr/>
                    <a:lstStyle/>
                    <a:p>
                      <a:pPr algn="l" fontAlgn="b"/>
                      <a:endParaRPr lang="en-US" sz="800" b="0" i="0" u="none" strike="noStrike" dirty="0">
                        <a:solidFill>
                          <a:srgbClr val="000000"/>
                        </a:solidFill>
                        <a:latin typeface="Arial"/>
                      </a:endParaRPr>
                    </a:p>
                  </a:txBody>
                  <a:tcPr marL="7831" marR="7831" marT="7831" marB="0" anchor="b"/>
                </a:tc>
                <a:tc>
                  <a:txBody>
                    <a:bodyPr/>
                    <a:lstStyle/>
                    <a:p>
                      <a:pPr algn="l" fontAlgn="b"/>
                      <a:endParaRPr lang="en-US" sz="800" b="0" i="0" u="none" strike="noStrike" dirty="0">
                        <a:solidFill>
                          <a:srgbClr val="000000"/>
                        </a:solidFill>
                        <a:latin typeface="Arial"/>
                      </a:endParaRPr>
                    </a:p>
                  </a:txBody>
                  <a:tcPr marL="7831" marR="7831" marT="7831" marB="0" anchor="b"/>
                </a:tc>
                <a:tc>
                  <a:txBody>
                    <a:bodyPr/>
                    <a:lstStyle/>
                    <a:p>
                      <a:pPr algn="l" fontAlgn="b"/>
                      <a:endParaRPr lang="en-US" sz="800" b="0" i="0" u="none" strike="noStrike" dirty="0">
                        <a:solidFill>
                          <a:srgbClr val="000000"/>
                        </a:solidFill>
                        <a:latin typeface="Arial"/>
                      </a:endParaRPr>
                    </a:p>
                  </a:txBody>
                  <a:tcPr marL="7831" marR="7831" marT="7831" marB="0" anchor="b"/>
                </a:tc>
                <a:tc>
                  <a:txBody>
                    <a:bodyPr/>
                    <a:lstStyle/>
                    <a:p>
                      <a:pPr algn="l" fontAlgn="b"/>
                      <a:endParaRPr lang="en-US" sz="800" b="0" i="0" u="none" strike="noStrike" dirty="0">
                        <a:solidFill>
                          <a:srgbClr val="000000"/>
                        </a:solidFill>
                        <a:latin typeface="Arial"/>
                      </a:endParaRPr>
                    </a:p>
                  </a:txBody>
                  <a:tcPr marL="7831" marR="7831" marT="7831" marB="0" anchor="b"/>
                </a:tc>
                <a:tc>
                  <a:txBody>
                    <a:bodyPr/>
                    <a:lstStyle/>
                    <a:p>
                      <a:pPr algn="l" fontAlgn="b"/>
                      <a:endParaRPr lang="en-US" sz="800" b="0" i="0" u="none" strike="noStrike" dirty="0">
                        <a:solidFill>
                          <a:srgbClr val="000000"/>
                        </a:solidFill>
                        <a:latin typeface="Arial"/>
                      </a:endParaRPr>
                    </a:p>
                  </a:txBody>
                  <a:tcPr marL="7831" marR="7831" marT="7831" marB="0" anchor="b"/>
                </a:tc>
                <a:tc>
                  <a:txBody>
                    <a:bodyPr/>
                    <a:lstStyle/>
                    <a:p>
                      <a:pPr algn="l" fontAlgn="b"/>
                      <a:endParaRPr lang="en-US" sz="800" b="0" i="0" u="none" strike="noStrike" dirty="0">
                        <a:solidFill>
                          <a:srgbClr val="000000"/>
                        </a:solidFill>
                        <a:latin typeface="Arial"/>
                      </a:endParaRPr>
                    </a:p>
                  </a:txBody>
                  <a:tcPr marL="7831" marR="7831" marT="7831" marB="0" anchor="b"/>
                </a:tc>
                <a:tc>
                  <a:txBody>
                    <a:bodyPr/>
                    <a:lstStyle/>
                    <a:p>
                      <a:pPr algn="l" fontAlgn="b"/>
                      <a:endParaRPr lang="en-US" sz="800" b="0" i="0" u="none" strike="noStrike" dirty="0">
                        <a:solidFill>
                          <a:srgbClr val="000000"/>
                        </a:solidFill>
                        <a:latin typeface="Arial"/>
                      </a:endParaRPr>
                    </a:p>
                  </a:txBody>
                  <a:tcPr marL="7831" marR="7831" marT="7831" marB="0" anchor="b"/>
                </a:tc>
                <a:tc>
                  <a:txBody>
                    <a:bodyPr/>
                    <a:lstStyle/>
                    <a:p>
                      <a:pPr algn="l" fontAlgn="b"/>
                      <a:endParaRPr lang="en-US" sz="800" b="0" i="0" u="none" strike="noStrike" dirty="0">
                        <a:solidFill>
                          <a:srgbClr val="000000"/>
                        </a:solidFill>
                        <a:latin typeface="Arial"/>
                      </a:endParaRPr>
                    </a:p>
                  </a:txBody>
                  <a:tcPr marL="7831" marR="7831" marT="7831" marB="0" anchor="b"/>
                </a:tc>
                <a:extLst>
                  <a:ext uri="{0D108BD9-81ED-4DB2-BD59-A6C34878D82A}">
                    <a16:rowId xmlns:a16="http://schemas.microsoft.com/office/drawing/2014/main" val="10012"/>
                  </a:ext>
                </a:extLst>
              </a:tr>
            </a:tbl>
          </a:graphicData>
        </a:graphic>
      </p:graphicFrame>
      <p:sp>
        <p:nvSpPr>
          <p:cNvPr id="17410" name="Slide Number Placeholder 5"/>
          <p:cNvSpPr>
            <a:spLocks noGrp="1"/>
          </p:cNvSpPr>
          <p:nvPr>
            <p:ph type="sldNum" sz="quarter" idx="12"/>
          </p:nvPr>
        </p:nvSpPr>
        <p:spPr>
          <a:noFill/>
        </p:spPr>
        <p:txBody>
          <a:bodyPr>
            <a:normAutofit/>
          </a:bodyPr>
          <a:lstStyle/>
          <a:p>
            <a:fld id="{F68EE3E3-6DAC-43AB-80FC-3B5DD361DD19}" type="slidenum">
              <a:rPr lang="en-US"/>
              <a:pPr/>
              <a:t>57</a:t>
            </a:fld>
            <a:endParaRPr lang="en-US" dirty="0"/>
          </a:p>
        </p:txBody>
      </p:sp>
      <p:sp>
        <p:nvSpPr>
          <p:cNvPr id="2" name="Rectangle 1">
            <a:extLst>
              <a:ext uri="{FF2B5EF4-FFF2-40B4-BE49-F238E27FC236}">
                <a16:creationId xmlns:a16="http://schemas.microsoft.com/office/drawing/2014/main" id="{86A2FB1A-9B24-4EB8-95C5-69B0441890DC}"/>
              </a:ext>
            </a:extLst>
          </p:cNvPr>
          <p:cNvSpPr/>
          <p:nvPr/>
        </p:nvSpPr>
        <p:spPr>
          <a:xfrm>
            <a:off x="1887634" y="5859539"/>
            <a:ext cx="8762999" cy="769441"/>
          </a:xfrm>
          <a:prstGeom prst="rect">
            <a:avLst/>
          </a:prstGeom>
        </p:spPr>
        <p:txBody>
          <a:bodyPr wrap="square">
            <a:spAutoFit/>
          </a:bodyPr>
          <a:lstStyle/>
          <a:p>
            <a:r>
              <a:rPr lang="en-US" sz="1100" b="1" dirty="0"/>
              <a:t>According to the Iowa Constitution a City’s maximum debt capacity is 5% of the City’s 100% assessed value (380,454,700) which would be a maximum debt capacity of 19,022,735.  </a:t>
            </a:r>
          </a:p>
          <a:p>
            <a:r>
              <a:rPr lang="en-US" sz="1100" b="1" dirty="0"/>
              <a:t>The City will begin FY23/24 at 14.81% of debt limit capacity (2,818,000) and will end the year 11.6% (2,206,000 Water and sewer revenue debt and internal loans are not included in maximum debt capacity calculations.</a:t>
            </a:r>
          </a:p>
        </p:txBody>
      </p:sp>
      <p:sp>
        <p:nvSpPr>
          <p:cNvPr id="3" name="TextBox 2">
            <a:extLst>
              <a:ext uri="{FF2B5EF4-FFF2-40B4-BE49-F238E27FC236}">
                <a16:creationId xmlns:a16="http://schemas.microsoft.com/office/drawing/2014/main" id="{EE9D896A-CC91-40A9-8B8E-20C430100A1E}"/>
              </a:ext>
            </a:extLst>
          </p:cNvPr>
          <p:cNvSpPr txBox="1"/>
          <p:nvPr/>
        </p:nvSpPr>
        <p:spPr>
          <a:xfrm>
            <a:off x="1676400" y="6525792"/>
            <a:ext cx="8610601" cy="307777"/>
          </a:xfrm>
          <a:prstGeom prst="rect">
            <a:avLst/>
          </a:prstGeom>
          <a:noFill/>
        </p:spPr>
        <p:txBody>
          <a:bodyPr wrap="square" rtlCol="0">
            <a:spAutoFit/>
          </a:bodyPr>
          <a:lstStyle/>
          <a:p>
            <a:endParaRPr lang="en-US" sz="14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C9C4-7715-4DA1-8626-1BB6524209A5}"/>
              </a:ext>
            </a:extLst>
          </p:cNvPr>
          <p:cNvSpPr>
            <a:spLocks noGrp="1"/>
          </p:cNvSpPr>
          <p:nvPr>
            <p:ph type="ctrTitle"/>
          </p:nvPr>
        </p:nvSpPr>
        <p:spPr>
          <a:xfrm>
            <a:off x="2667000" y="746235"/>
            <a:ext cx="6858000" cy="858837"/>
          </a:xfrm>
        </p:spPr>
        <p:txBody>
          <a:bodyPr>
            <a:normAutofit fontScale="90000"/>
          </a:bodyPr>
          <a:lstStyle/>
          <a:p>
            <a:r>
              <a:rPr lang="en-US" b="1" dirty="0">
                <a:solidFill>
                  <a:schemeClr val="accent6">
                    <a:lumMod val="75000"/>
                  </a:schemeClr>
                </a:solidFill>
              </a:rPr>
              <a:t>THANK YOU</a:t>
            </a:r>
          </a:p>
        </p:txBody>
      </p:sp>
      <p:sp>
        <p:nvSpPr>
          <p:cNvPr id="3" name="Subtitle 2">
            <a:extLst>
              <a:ext uri="{FF2B5EF4-FFF2-40B4-BE49-F238E27FC236}">
                <a16:creationId xmlns:a16="http://schemas.microsoft.com/office/drawing/2014/main" id="{B3B6F39B-00F7-489F-9351-1F8EE3521F33}"/>
              </a:ext>
            </a:extLst>
          </p:cNvPr>
          <p:cNvSpPr>
            <a:spLocks noGrp="1"/>
          </p:cNvSpPr>
          <p:nvPr>
            <p:ph type="subTitle" idx="1"/>
          </p:nvPr>
        </p:nvSpPr>
        <p:spPr>
          <a:xfrm>
            <a:off x="882869" y="1605072"/>
            <a:ext cx="10436772" cy="4643328"/>
          </a:xfrm>
        </p:spPr>
        <p:txBody>
          <a:bodyPr>
            <a:normAutofit/>
          </a:bodyPr>
          <a:lstStyle/>
          <a:p>
            <a:pPr algn="l"/>
            <a:r>
              <a:rPr lang="en-US" sz="2200" dirty="0"/>
              <a:t>I would like to thank everyone involved in preparing the budget.  It was a team effort from the start working with City Department Heads and their staff and on through the budget presentations working with the Mayor and Council.  A special tank you to our Finance Manager Angie Moore for her many hours of work on the proposed and final budget.</a:t>
            </a:r>
          </a:p>
          <a:p>
            <a:pPr algn="l"/>
            <a:r>
              <a:rPr lang="en-US" sz="2200" dirty="0"/>
              <a:t>This is the most important policy document the City Council adopts on an annual basis and provides a road map for the coming fiscal year.  It is a living document that is a guide, but things can and do change throughout the year as do priorities and we need to have a budget that is flexible and can accommodate today’s changing municipal environment.  </a:t>
            </a:r>
          </a:p>
          <a:p>
            <a:pPr algn="l"/>
            <a:endParaRPr lang="en-US" dirty="0"/>
          </a:p>
          <a:p>
            <a:r>
              <a:rPr lang="en-US" dirty="0"/>
              <a:t>Gregg Mandsager</a:t>
            </a:r>
          </a:p>
          <a:p>
            <a:r>
              <a:rPr lang="en-US" dirty="0"/>
              <a:t>City Administrator</a:t>
            </a:r>
          </a:p>
          <a:p>
            <a:r>
              <a:rPr lang="en-US"/>
              <a:t>April 3, 2024</a:t>
            </a:r>
            <a:endParaRPr lang="en-US" dirty="0"/>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387313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00F3-A2DC-4E71-AC45-81E2102E3207}"/>
              </a:ext>
            </a:extLst>
          </p:cNvPr>
          <p:cNvSpPr>
            <a:spLocks noGrp="1"/>
          </p:cNvSpPr>
          <p:nvPr>
            <p:ph type="title"/>
          </p:nvPr>
        </p:nvSpPr>
        <p:spPr>
          <a:xfrm>
            <a:off x="838200" y="365126"/>
            <a:ext cx="10515600" cy="1110384"/>
          </a:xfrm>
        </p:spPr>
        <p:txBody>
          <a:bodyPr/>
          <a:lstStyle/>
          <a:p>
            <a:pPr algn="ctr"/>
            <a:r>
              <a:rPr lang="en-US" b="1" dirty="0">
                <a:solidFill>
                  <a:schemeClr val="accent6">
                    <a:lumMod val="75000"/>
                  </a:schemeClr>
                </a:solidFill>
              </a:rPr>
              <a:t>Fund Balance Comparison</a:t>
            </a:r>
          </a:p>
        </p:txBody>
      </p:sp>
      <p:sp>
        <p:nvSpPr>
          <p:cNvPr id="3" name="Content Placeholder 2">
            <a:extLst>
              <a:ext uri="{FF2B5EF4-FFF2-40B4-BE49-F238E27FC236}">
                <a16:creationId xmlns:a16="http://schemas.microsoft.com/office/drawing/2014/main" id="{F2AE661E-BF90-4671-90C2-A19A8F3906C7}"/>
              </a:ext>
            </a:extLst>
          </p:cNvPr>
          <p:cNvSpPr>
            <a:spLocks noGrp="1"/>
          </p:cNvSpPr>
          <p:nvPr>
            <p:ph idx="1"/>
          </p:nvPr>
        </p:nvSpPr>
        <p:spPr>
          <a:xfrm>
            <a:off x="575034" y="1659118"/>
            <a:ext cx="11057641" cy="4949071"/>
          </a:xfrm>
        </p:spPr>
        <p:txBody>
          <a:bodyPr>
            <a:normAutofit/>
          </a:bodyPr>
          <a:lstStyle/>
          <a:p>
            <a:pPr marL="0" indent="0">
              <a:buNone/>
            </a:pPr>
            <a:r>
              <a:rPr lang="en-US" sz="2400" b="1" dirty="0"/>
              <a:t>Fund			FY 21/22	FY 22/23	FY 23/24</a:t>
            </a:r>
            <a:r>
              <a:rPr lang="en-US" sz="2400" b="1" dirty="0">
                <a:solidFill>
                  <a:srgbClr val="FF0000"/>
                </a:solidFill>
              </a:rPr>
              <a:t>	FY 24/25</a:t>
            </a:r>
          </a:p>
          <a:p>
            <a:r>
              <a:rPr lang="en-US" sz="2400" dirty="0"/>
              <a:t>General Fund	$502,685.38	$847,735.71	$782,508.68	$754,350.49</a:t>
            </a:r>
          </a:p>
          <a:p>
            <a:r>
              <a:rPr lang="en-US" sz="2400" dirty="0"/>
              <a:t>Hotel/Motel		$68,615.38	$146,147.53	$147,722.00	$129,188.19</a:t>
            </a:r>
          </a:p>
          <a:p>
            <a:r>
              <a:rPr lang="en-US" sz="2400" dirty="0"/>
              <a:t>RUTF			$116,512.30	$135,829.16	$55,049.16 	$8,409.44</a:t>
            </a:r>
          </a:p>
          <a:p>
            <a:r>
              <a:rPr lang="en-US" sz="2400" dirty="0"/>
              <a:t>LOST			$301,015.37	$513,058.42	$744,856.56	$579,772.56</a:t>
            </a:r>
          </a:p>
          <a:p>
            <a:r>
              <a:rPr lang="en-US" sz="2400" dirty="0"/>
              <a:t>Water		$96,499.65	$354,171.89	$1,295,054.91	$43,192.22</a:t>
            </a:r>
          </a:p>
          <a:p>
            <a:r>
              <a:rPr lang="en-US" sz="2400" dirty="0"/>
              <a:t>Sewer		$288,308.99	$95,193.68	$30,115.39	$217,240.93**</a:t>
            </a:r>
          </a:p>
          <a:p>
            <a:endParaRPr lang="en-US" sz="1800" dirty="0"/>
          </a:p>
          <a:p>
            <a:pPr marL="0" indent="0">
              <a:buNone/>
            </a:pPr>
            <a:r>
              <a:rPr lang="en-US" sz="1800" dirty="0"/>
              <a:t>*Water:  Internal Loan for Sewer Jet Vac, $418,192.22 net positive assuming paid off</a:t>
            </a:r>
          </a:p>
          <a:p>
            <a:pPr marL="0" indent="0">
              <a:buNone/>
            </a:pPr>
            <a:r>
              <a:rPr lang="en-US" sz="1800" dirty="0"/>
              <a:t>*Sewer:  Additional employee (registered apprenticeship program), Jet-Vac, Force Main repairs, Contracted jetting prior to Jet Vac purchase, 24” Force Main Study</a:t>
            </a:r>
          </a:p>
        </p:txBody>
      </p:sp>
      <p:sp>
        <p:nvSpPr>
          <p:cNvPr id="4" name="Slide Number Placeholder 3">
            <a:extLst>
              <a:ext uri="{FF2B5EF4-FFF2-40B4-BE49-F238E27FC236}">
                <a16:creationId xmlns:a16="http://schemas.microsoft.com/office/drawing/2014/main" id="{661F9880-78DF-DBF5-13EE-FAF349F33EE2}"/>
              </a:ext>
            </a:extLst>
          </p:cNvPr>
          <p:cNvSpPr>
            <a:spLocks noGrp="1"/>
          </p:cNvSpPr>
          <p:nvPr>
            <p:ph type="sldNum" sz="quarter" idx="12"/>
          </p:nvPr>
        </p:nvSpPr>
        <p:spPr/>
        <p:txBody>
          <a:bodyPr/>
          <a:lstStyle/>
          <a:p>
            <a:fld id="{E41BBBA9-243A-4541-A8DE-2BCFB8E90ADA}" type="slidenum">
              <a:rPr lang="en-US" smtClean="0"/>
              <a:t>6</a:t>
            </a:fld>
            <a:endParaRPr lang="en-US"/>
          </a:p>
        </p:txBody>
      </p:sp>
    </p:spTree>
    <p:extLst>
      <p:ext uri="{BB962C8B-B14F-4D97-AF65-F5344CB8AC3E}">
        <p14:creationId xmlns:p14="http://schemas.microsoft.com/office/powerpoint/2010/main" val="316279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4534-C569-486A-A47C-E59E0E95234D}"/>
              </a:ext>
            </a:extLst>
          </p:cNvPr>
          <p:cNvSpPr>
            <a:spLocks noGrp="1"/>
          </p:cNvSpPr>
          <p:nvPr>
            <p:ph type="title"/>
          </p:nvPr>
        </p:nvSpPr>
        <p:spPr>
          <a:xfrm>
            <a:off x="838200" y="365125"/>
            <a:ext cx="10515600" cy="793115"/>
          </a:xfrm>
        </p:spPr>
        <p:txBody>
          <a:bodyPr/>
          <a:lstStyle/>
          <a:p>
            <a:pPr algn="ctr"/>
            <a:r>
              <a:rPr lang="en-US" b="1">
                <a:solidFill>
                  <a:schemeClr val="accent6">
                    <a:lumMod val="50000"/>
                  </a:schemeClr>
                </a:solidFill>
              </a:rPr>
              <a:t>Property Valuations</a:t>
            </a:r>
          </a:p>
        </p:txBody>
      </p:sp>
      <p:sp>
        <p:nvSpPr>
          <p:cNvPr id="3" name="Content Placeholder 2">
            <a:extLst>
              <a:ext uri="{FF2B5EF4-FFF2-40B4-BE49-F238E27FC236}">
                <a16:creationId xmlns:a16="http://schemas.microsoft.com/office/drawing/2014/main" id="{456CD455-39FF-4934-9A36-F93B0D483EDD}"/>
              </a:ext>
            </a:extLst>
          </p:cNvPr>
          <p:cNvSpPr>
            <a:spLocks noGrp="1"/>
          </p:cNvSpPr>
          <p:nvPr>
            <p:ph idx="1"/>
          </p:nvPr>
        </p:nvSpPr>
        <p:spPr>
          <a:xfrm>
            <a:off x="252248" y="1061545"/>
            <a:ext cx="11698014" cy="5591503"/>
          </a:xfrm>
        </p:spPr>
        <p:txBody>
          <a:bodyPr>
            <a:normAutofit fontScale="25000" lnSpcReduction="20000"/>
          </a:bodyPr>
          <a:lstStyle/>
          <a:p>
            <a:r>
              <a:rPr lang="en-US" sz="9600" b="1" dirty="0"/>
              <a:t>Actual Valuations (100%) 	</a:t>
            </a:r>
            <a:r>
              <a:rPr lang="en-US" sz="6400" b="1" dirty="0"/>
              <a:t>***Valuations updated in February 2023</a:t>
            </a:r>
          </a:p>
          <a:p>
            <a:pPr lvl="1"/>
            <a:r>
              <a:rPr lang="en-US" sz="9600" dirty="0"/>
              <a:t>FY 2021/21 $308,287,791</a:t>
            </a:r>
          </a:p>
          <a:p>
            <a:pPr lvl="1"/>
            <a:r>
              <a:rPr lang="en-US" sz="9600" dirty="0"/>
              <a:t>FY 2022/23 $312,315,259</a:t>
            </a:r>
            <a:r>
              <a:rPr lang="en-US" sz="9600" dirty="0">
                <a:highlight>
                  <a:srgbClr val="FFFF00"/>
                </a:highlight>
              </a:rPr>
              <a:t>	</a:t>
            </a:r>
          </a:p>
          <a:p>
            <a:pPr lvl="1"/>
            <a:r>
              <a:rPr lang="en-US" sz="9600" dirty="0"/>
              <a:t>FY 2023/24 $313,186,360</a:t>
            </a:r>
          </a:p>
          <a:p>
            <a:pPr lvl="1"/>
            <a:r>
              <a:rPr lang="en-US" sz="9600" dirty="0"/>
              <a:t>FY 2024/25 $382,556,691  (an increase of $56,841,671)</a:t>
            </a:r>
          </a:p>
          <a:p>
            <a:r>
              <a:rPr lang="en-US" sz="9600" b="1" dirty="0"/>
              <a:t>Taxable Valuations	</a:t>
            </a:r>
            <a:r>
              <a:rPr lang="en-US" sz="6400" b="1" dirty="0"/>
              <a:t>***Valuations updated in February 2023  </a:t>
            </a:r>
          </a:p>
          <a:p>
            <a:pPr lvl="1"/>
            <a:r>
              <a:rPr lang="en-US" sz="9600" dirty="0"/>
              <a:t>Increased from a total of $206,882,486 to $234,246,841  (an increase of $27,364,355</a:t>
            </a:r>
          </a:p>
          <a:p>
            <a:pPr lvl="1"/>
            <a:r>
              <a:rPr lang="en-US" sz="9600" dirty="0"/>
              <a:t>Residential Rollback went from 54.6501% compared to 46.3428%. Residential valuations  decreased by $6,081,863.  Nearly twice the decrease from last FY $3,467,977</a:t>
            </a:r>
          </a:p>
          <a:p>
            <a:pPr lvl="1"/>
            <a:r>
              <a:rPr lang="en-US" sz="9600" dirty="0"/>
              <a:t>Commercial Property remained at the 90% rollback. Commercial valuations increased $31,688,201*</a:t>
            </a:r>
          </a:p>
          <a:p>
            <a:pPr lvl="1"/>
            <a:r>
              <a:rPr lang="en-US" sz="9600" dirty="0"/>
              <a:t>Industrial property remained at the 90% rollback. Industrial valuations decreased by $217,134*</a:t>
            </a:r>
          </a:p>
          <a:p>
            <a:pPr marL="0" indent="0">
              <a:buNone/>
            </a:pPr>
            <a:endParaRPr lang="en-US" sz="5600" dirty="0"/>
          </a:p>
          <a:p>
            <a:pPr marL="0" indent="0">
              <a:buNone/>
            </a:pPr>
            <a:r>
              <a:rPr lang="en-US" sz="5600" dirty="0"/>
              <a:t>Note:  At the League’s Advanced Budget Session it was mentioned that the </a:t>
            </a:r>
            <a:r>
              <a:rPr lang="en-US" sz="5600" u="sng" dirty="0"/>
              <a:t>$8.10 </a:t>
            </a:r>
            <a:r>
              <a:rPr lang="en-US" sz="5600" dirty="0"/>
              <a:t>per $1,000 was first introduced in 1975. That number, adjusted for inflation, would be </a:t>
            </a:r>
            <a:r>
              <a:rPr lang="en-US" sz="5600" u="sng" dirty="0"/>
              <a:t>$46.32 </a:t>
            </a:r>
            <a:r>
              <a:rPr lang="en-US" sz="5600" dirty="0"/>
              <a:t>today.</a:t>
            </a:r>
            <a:endParaRPr lang="en-US" sz="4900" dirty="0"/>
          </a:p>
          <a:p>
            <a:pPr marL="0" indent="0">
              <a:buNone/>
            </a:pPr>
            <a:r>
              <a:rPr lang="en-US" sz="5600" dirty="0"/>
              <a:t>Note:  New in FY 2023/24 year is an automatic Business Property Tax Credit that makes the first $150,000 of taxable valuation for commercial, industrial and railroad subject to the residential rollback of $56.4919 before applying the 90% rollback.  The State is providing a rollback for a limited time.</a:t>
            </a:r>
          </a:p>
        </p:txBody>
      </p:sp>
      <p:sp>
        <p:nvSpPr>
          <p:cNvPr id="4" name="Slide Number Placeholder 3">
            <a:extLst>
              <a:ext uri="{FF2B5EF4-FFF2-40B4-BE49-F238E27FC236}">
                <a16:creationId xmlns:a16="http://schemas.microsoft.com/office/drawing/2014/main" id="{EB5ADBFF-C91A-4F2C-6D6B-B3847BFB5D2B}"/>
              </a:ext>
            </a:extLst>
          </p:cNvPr>
          <p:cNvSpPr>
            <a:spLocks noGrp="1"/>
          </p:cNvSpPr>
          <p:nvPr>
            <p:ph type="sldNum" sz="quarter" idx="12"/>
          </p:nvPr>
        </p:nvSpPr>
        <p:spPr/>
        <p:txBody>
          <a:bodyPr/>
          <a:lstStyle/>
          <a:p>
            <a:fld id="{E41BBBA9-243A-4541-A8DE-2BCFB8E90ADA}" type="slidenum">
              <a:rPr lang="en-US" smtClean="0"/>
              <a:t>7</a:t>
            </a:fld>
            <a:endParaRPr lang="en-US"/>
          </a:p>
        </p:txBody>
      </p:sp>
    </p:spTree>
    <p:extLst>
      <p:ext uri="{BB962C8B-B14F-4D97-AF65-F5344CB8AC3E}">
        <p14:creationId xmlns:p14="http://schemas.microsoft.com/office/powerpoint/2010/main" val="26994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51E5-562C-48BE-CF0B-80B910EFE825}"/>
              </a:ext>
            </a:extLst>
          </p:cNvPr>
          <p:cNvSpPr>
            <a:spLocks noGrp="1"/>
          </p:cNvSpPr>
          <p:nvPr>
            <p:ph type="title"/>
          </p:nvPr>
        </p:nvSpPr>
        <p:spPr/>
        <p:txBody>
          <a:bodyPr/>
          <a:lstStyle/>
          <a:p>
            <a:pPr algn="ctr"/>
            <a:r>
              <a:rPr lang="en-US" b="1">
                <a:solidFill>
                  <a:schemeClr val="accent6">
                    <a:lumMod val="75000"/>
                  </a:schemeClr>
                </a:solidFill>
              </a:rPr>
              <a:t>100% and Taxable Valuation Comparison</a:t>
            </a:r>
          </a:p>
        </p:txBody>
      </p:sp>
      <p:pic>
        <p:nvPicPr>
          <p:cNvPr id="7" name="Content Placeholder 6">
            <a:extLst>
              <a:ext uri="{FF2B5EF4-FFF2-40B4-BE49-F238E27FC236}">
                <a16:creationId xmlns:a16="http://schemas.microsoft.com/office/drawing/2014/main" id="{2423F3ED-5F08-674B-66D5-991BFFCA3E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416" y="1027906"/>
            <a:ext cx="13148832" cy="8508068"/>
          </a:xfrm>
        </p:spPr>
      </p:pic>
      <p:sp>
        <p:nvSpPr>
          <p:cNvPr id="3" name="Slide Number Placeholder 2">
            <a:extLst>
              <a:ext uri="{FF2B5EF4-FFF2-40B4-BE49-F238E27FC236}">
                <a16:creationId xmlns:a16="http://schemas.microsoft.com/office/drawing/2014/main" id="{A6742F0E-589A-1437-A2FB-F1CFFAFA2342}"/>
              </a:ext>
            </a:extLst>
          </p:cNvPr>
          <p:cNvSpPr>
            <a:spLocks noGrp="1"/>
          </p:cNvSpPr>
          <p:nvPr>
            <p:ph type="sldNum" sz="quarter" idx="12"/>
          </p:nvPr>
        </p:nvSpPr>
        <p:spPr/>
        <p:txBody>
          <a:bodyPr/>
          <a:lstStyle/>
          <a:p>
            <a:fld id="{E41BBBA9-243A-4541-A8DE-2BCFB8E90ADA}" type="slidenum">
              <a:rPr lang="en-US" smtClean="0"/>
              <a:t>8</a:t>
            </a:fld>
            <a:endParaRPr lang="en-US"/>
          </a:p>
        </p:txBody>
      </p:sp>
    </p:spTree>
    <p:extLst>
      <p:ext uri="{BB962C8B-B14F-4D97-AF65-F5344CB8AC3E}">
        <p14:creationId xmlns:p14="http://schemas.microsoft.com/office/powerpoint/2010/main" val="366972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4C2A-A0F1-4F45-9B15-12C001F93796}"/>
              </a:ext>
            </a:extLst>
          </p:cNvPr>
          <p:cNvSpPr>
            <a:spLocks noGrp="1"/>
          </p:cNvSpPr>
          <p:nvPr>
            <p:ph type="title"/>
          </p:nvPr>
        </p:nvSpPr>
        <p:spPr>
          <a:xfrm>
            <a:off x="838200" y="365126"/>
            <a:ext cx="10515600" cy="1016866"/>
          </a:xfrm>
        </p:spPr>
        <p:txBody>
          <a:bodyPr/>
          <a:lstStyle/>
          <a:p>
            <a:pPr algn="ctr"/>
            <a:r>
              <a:rPr lang="en-US" b="1" dirty="0">
                <a:solidFill>
                  <a:schemeClr val="accent6">
                    <a:lumMod val="50000"/>
                  </a:schemeClr>
                </a:solidFill>
              </a:rPr>
              <a:t>Tax Levy</a:t>
            </a:r>
          </a:p>
        </p:txBody>
      </p:sp>
      <p:sp>
        <p:nvSpPr>
          <p:cNvPr id="3" name="Content Placeholder 2">
            <a:extLst>
              <a:ext uri="{FF2B5EF4-FFF2-40B4-BE49-F238E27FC236}">
                <a16:creationId xmlns:a16="http://schemas.microsoft.com/office/drawing/2014/main" id="{EF319386-F101-4DA5-ACA5-686CC9ABD0F8}"/>
              </a:ext>
            </a:extLst>
          </p:cNvPr>
          <p:cNvSpPr>
            <a:spLocks noGrp="1"/>
          </p:cNvSpPr>
          <p:nvPr>
            <p:ph idx="1"/>
          </p:nvPr>
        </p:nvSpPr>
        <p:spPr>
          <a:xfrm>
            <a:off x="241737" y="1177159"/>
            <a:ext cx="11729545" cy="5444358"/>
          </a:xfrm>
        </p:spPr>
        <p:txBody>
          <a:bodyPr>
            <a:normAutofit/>
          </a:bodyPr>
          <a:lstStyle/>
          <a:p>
            <a:r>
              <a:rPr lang="en-US" sz="3000" b="1" dirty="0"/>
              <a:t>Tax Rate						FY 23/24		FY 24/25</a:t>
            </a:r>
          </a:p>
          <a:p>
            <a:pPr lvl="1"/>
            <a:r>
              <a:rPr lang="en-US" sz="3000" dirty="0"/>
              <a:t>General Levy (maximum)			8.10			</a:t>
            </a:r>
            <a:r>
              <a:rPr lang="en-US" sz="3000" dirty="0">
                <a:solidFill>
                  <a:srgbClr val="FF0000"/>
                </a:solidFill>
              </a:rPr>
              <a:t>7.94118</a:t>
            </a:r>
            <a:r>
              <a:rPr lang="en-US" sz="3000" dirty="0"/>
              <a:t>	</a:t>
            </a:r>
          </a:p>
          <a:p>
            <a:pPr lvl="1"/>
            <a:r>
              <a:rPr lang="en-US" sz="3000" dirty="0"/>
              <a:t>Liability (Insurance) Levy 			.95888 		.74821</a:t>
            </a:r>
          </a:p>
          <a:p>
            <a:pPr lvl="1"/>
            <a:r>
              <a:rPr lang="en-US" sz="3000" dirty="0"/>
              <a:t>FICA/IPERS 					.42884		.64800</a:t>
            </a:r>
          </a:p>
          <a:p>
            <a:pPr lvl="1"/>
            <a:r>
              <a:rPr lang="en-US" sz="3000" dirty="0"/>
              <a:t>Employee Benefits Levy is at 		.22871		.61965</a:t>
            </a:r>
          </a:p>
          <a:p>
            <a:pPr lvl="1"/>
            <a:r>
              <a:rPr lang="en-US" sz="3000" dirty="0"/>
              <a:t>Debt Service Levy 				.29137		.14319</a:t>
            </a:r>
          </a:p>
          <a:p>
            <a:pPr lvl="1"/>
            <a:r>
              <a:rPr lang="en-US" sz="3000" dirty="0"/>
              <a:t>Emergency Levy				.00000		.00000</a:t>
            </a:r>
          </a:p>
          <a:p>
            <a:r>
              <a:rPr lang="en-US" i="1" dirty="0">
                <a:solidFill>
                  <a:srgbClr val="FF0000"/>
                </a:solidFill>
              </a:rPr>
              <a:t>The new general fund levy following Property Tax Legislation is $7.94118. </a:t>
            </a:r>
          </a:p>
          <a:p>
            <a:r>
              <a:rPr lang="en-US" dirty="0"/>
              <a:t>Total Proposed Levy </a:t>
            </a:r>
            <a:r>
              <a:rPr lang="en-US" dirty="0">
                <a:solidFill>
                  <a:srgbClr val="FF0000"/>
                </a:solidFill>
              </a:rPr>
              <a:t>$10.10 </a:t>
            </a:r>
          </a:p>
          <a:p>
            <a:r>
              <a:rPr lang="en-US" dirty="0"/>
              <a:t>Property Tax Revenue (10.10):  FY 23/24 = $1,708,292, FY 24/25 = $1,898,909</a:t>
            </a:r>
          </a:p>
        </p:txBody>
      </p:sp>
      <p:sp>
        <p:nvSpPr>
          <p:cNvPr id="4" name="Slide Number Placeholder 3">
            <a:extLst>
              <a:ext uri="{FF2B5EF4-FFF2-40B4-BE49-F238E27FC236}">
                <a16:creationId xmlns:a16="http://schemas.microsoft.com/office/drawing/2014/main" id="{9F7262B6-A86F-6C36-C26E-1AD8B380F679}"/>
              </a:ext>
            </a:extLst>
          </p:cNvPr>
          <p:cNvSpPr>
            <a:spLocks noGrp="1"/>
          </p:cNvSpPr>
          <p:nvPr>
            <p:ph type="sldNum" sz="quarter" idx="12"/>
          </p:nvPr>
        </p:nvSpPr>
        <p:spPr/>
        <p:txBody>
          <a:bodyPr/>
          <a:lstStyle/>
          <a:p>
            <a:fld id="{E41BBBA9-243A-4541-A8DE-2BCFB8E90ADA}" type="slidenum">
              <a:rPr lang="en-US" smtClean="0"/>
              <a:t>9</a:t>
            </a:fld>
            <a:endParaRPr lang="en-US"/>
          </a:p>
        </p:txBody>
      </p:sp>
    </p:spTree>
    <p:extLst>
      <p:ext uri="{BB962C8B-B14F-4D97-AF65-F5344CB8AC3E}">
        <p14:creationId xmlns:p14="http://schemas.microsoft.com/office/powerpoint/2010/main" val="264385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17073</TotalTime>
  <Words>5023</Words>
  <Application>Microsoft Office PowerPoint</Application>
  <PresentationFormat>Widescreen</PresentationFormat>
  <Paragraphs>1127</Paragraphs>
  <Slides>58</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Times New Roman</vt:lpstr>
      <vt:lpstr>Trebuchet MS</vt:lpstr>
      <vt:lpstr>Office Theme</vt:lpstr>
      <vt:lpstr>PowerPoint Presentation</vt:lpstr>
      <vt:lpstr>Introduction</vt:lpstr>
      <vt:lpstr>Changes to the Budget as Proposed</vt:lpstr>
      <vt:lpstr>Tax Rate History</vt:lpstr>
      <vt:lpstr>General Fund Balance</vt:lpstr>
      <vt:lpstr>Fund Balance Comparison</vt:lpstr>
      <vt:lpstr>Property Valuations</vt:lpstr>
      <vt:lpstr>100% and Taxable Valuation Comparison</vt:lpstr>
      <vt:lpstr>Tax Levy</vt:lpstr>
      <vt:lpstr>Budget Issues and Challenges</vt:lpstr>
      <vt:lpstr>Roll Back</vt:lpstr>
      <vt:lpstr>Budget Issues and Challenges</vt:lpstr>
      <vt:lpstr>Budget Issues and Challenges</vt:lpstr>
      <vt:lpstr>Key Items</vt:lpstr>
      <vt:lpstr>Rate Adjustments</vt:lpstr>
      <vt:lpstr>Property Taxes - Examples</vt:lpstr>
      <vt:lpstr>FY 2024-25 Proposed Budget Summary</vt:lpstr>
      <vt:lpstr>Supplemental Information</vt:lpstr>
      <vt:lpstr>Supplemental Information</vt:lpstr>
      <vt:lpstr>Supplemental Information</vt:lpstr>
      <vt:lpstr>Supplemental Information</vt:lpstr>
      <vt:lpstr>Additional Projects (Planning Stages or CIP)</vt:lpstr>
      <vt:lpstr>Supplemental &amp;  Historical Information </vt:lpstr>
      <vt:lpstr>PowerPoint Presentation</vt:lpstr>
      <vt:lpstr>Levy Rate Comparison With Other Cities in Des Moines County FY 2023/2024</vt:lpstr>
      <vt:lpstr>100% Valuation History Valuations by Major Classes </vt:lpstr>
      <vt:lpstr> </vt:lpstr>
      <vt:lpstr> Taxable Valuations by Major Classes</vt:lpstr>
      <vt:lpstr>Property Tax Rollback</vt:lpstr>
      <vt:lpstr>PowerPoint Presentation</vt:lpstr>
      <vt:lpstr>City of West Burlington Property Taxes</vt:lpstr>
      <vt:lpstr>PowerPoint Presentation</vt:lpstr>
      <vt:lpstr>Property Tax History</vt:lpstr>
      <vt:lpstr>City of West Burlington Levy Rates</vt:lpstr>
      <vt:lpstr>General Fund </vt:lpstr>
      <vt:lpstr>General Fund</vt:lpstr>
      <vt:lpstr>General Fund Decrease/Increase – Expenditures v. Revenues</vt:lpstr>
      <vt:lpstr>Enterprise Funds</vt:lpstr>
      <vt:lpstr>Tax Increment Financing </vt:lpstr>
      <vt:lpstr>Road Use Tax Fund</vt:lpstr>
      <vt:lpstr>Road Use Tax Fund (RUTF)</vt:lpstr>
      <vt:lpstr>Road Use Tax Revenues</vt:lpstr>
      <vt:lpstr>Local Option Sales Tax</vt:lpstr>
      <vt:lpstr>Local Option Sales Tax Revenues</vt:lpstr>
      <vt:lpstr>Local Option Sales Tax Expenditures</vt:lpstr>
      <vt:lpstr>Revenues &amp; Expenditures</vt:lpstr>
      <vt:lpstr>Revenues by Source The city has budgeted to receive $8,577,482 in revenues excluding transfers of $3,676,642. </vt:lpstr>
      <vt:lpstr>Tax Revenue Breakdown</vt:lpstr>
      <vt:lpstr>Expenditures by Function  Excluding Transfers</vt:lpstr>
      <vt:lpstr>Hotel Motel Taxes</vt:lpstr>
      <vt:lpstr>Hotel Motel Taxes</vt:lpstr>
      <vt:lpstr>Hotel Motel Tax</vt:lpstr>
      <vt:lpstr>Capital Projects and Capital Equipment Reserves</vt:lpstr>
      <vt:lpstr>Capital Projects &amp; Equipment</vt:lpstr>
      <vt:lpstr>Transfers to Capital Funds</vt:lpstr>
      <vt:lpstr>Debt</vt:lpstr>
      <vt:lpstr>Debt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 Mandsager</dc:creator>
  <cp:lastModifiedBy>Angela Moore</cp:lastModifiedBy>
  <cp:revision>21</cp:revision>
  <cp:lastPrinted>2024-04-01T17:47:42Z</cp:lastPrinted>
  <dcterms:created xsi:type="dcterms:W3CDTF">2022-01-05T18:59:02Z</dcterms:created>
  <dcterms:modified xsi:type="dcterms:W3CDTF">2024-04-03T21:14:31Z</dcterms:modified>
</cp:coreProperties>
</file>