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0"/>
  </p:notesMasterIdLst>
  <p:sldIdLst>
    <p:sldId id="259" r:id="rId2"/>
    <p:sldId id="257" r:id="rId3"/>
    <p:sldId id="288" r:id="rId4"/>
    <p:sldId id="260" r:id="rId5"/>
    <p:sldId id="261" r:id="rId6"/>
    <p:sldId id="276" r:id="rId7"/>
    <p:sldId id="262" r:id="rId8"/>
    <p:sldId id="351" r:id="rId9"/>
    <p:sldId id="352" r:id="rId10"/>
    <p:sldId id="263" r:id="rId11"/>
    <p:sldId id="354" r:id="rId12"/>
    <p:sldId id="282" r:id="rId13"/>
    <p:sldId id="355" r:id="rId14"/>
    <p:sldId id="277" r:id="rId15"/>
    <p:sldId id="275" r:id="rId16"/>
    <p:sldId id="356" r:id="rId17"/>
    <p:sldId id="357" r:id="rId18"/>
    <p:sldId id="358" r:id="rId19"/>
    <p:sldId id="283" r:id="rId20"/>
    <p:sldId id="284" r:id="rId21"/>
    <p:sldId id="359" r:id="rId22"/>
    <p:sldId id="286" r:id="rId23"/>
    <p:sldId id="360" r:id="rId24"/>
    <p:sldId id="324" r:id="rId25"/>
    <p:sldId id="361" r:id="rId26"/>
    <p:sldId id="362" r:id="rId27"/>
    <p:sldId id="296" r:id="rId28"/>
    <p:sldId id="326" r:id="rId29"/>
    <p:sldId id="363" r:id="rId30"/>
    <p:sldId id="297" r:id="rId31"/>
    <p:sldId id="364" r:id="rId32"/>
    <p:sldId id="365" r:id="rId33"/>
    <p:sldId id="366" r:id="rId34"/>
    <p:sldId id="299" r:id="rId35"/>
    <p:sldId id="342" r:id="rId36"/>
    <p:sldId id="367" r:id="rId37"/>
    <p:sldId id="308" r:id="rId38"/>
    <p:sldId id="344" r:id="rId39"/>
    <p:sldId id="305" r:id="rId40"/>
    <p:sldId id="346" r:id="rId41"/>
    <p:sldId id="368" r:id="rId42"/>
    <p:sldId id="335" r:id="rId43"/>
    <p:sldId id="347" r:id="rId44"/>
    <p:sldId id="369" r:id="rId45"/>
    <p:sldId id="371" r:id="rId46"/>
    <p:sldId id="332" r:id="rId47"/>
    <p:sldId id="348" r:id="rId48"/>
    <p:sldId id="349" r:id="rId49"/>
    <p:sldId id="258" r:id="rId50"/>
    <p:sldId id="329" r:id="rId51"/>
    <p:sldId id="333" r:id="rId52"/>
    <p:sldId id="334" r:id="rId53"/>
    <p:sldId id="331" r:id="rId54"/>
    <p:sldId id="350" r:id="rId55"/>
    <p:sldId id="292" r:id="rId56"/>
    <p:sldId id="330" r:id="rId57"/>
    <p:sldId id="370" r:id="rId58"/>
    <p:sldId id="315" r:id="rId5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6CA40-7520-BAC3-936B-FECB6020ECBC}" name="Angela Moore" initials="AM" userId="S::moorea@westburlington.org::6c6617fd-a991-413a-836e-764727368223" providerId="AD"/>
  <p188:author id="{9C0E4751-DF7A-D6F7-3362-2BE1A8175716}" name="Gregg Mandsager" initials="GM" userId="S::mandsagerg@westburlington.org::3ec730f3-377c-422b-b26f-7ef51a21d6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6FA43B-9C87-AA4B-8050-136B0B1A056F}" v="1" dt="2025-03-25T19:33:42.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2"/>
    <p:restoredTop sz="92245" autoAdjust="0"/>
  </p:normalViewPr>
  <p:slideViewPr>
    <p:cSldViewPr snapToGrid="0">
      <p:cViewPr varScale="1">
        <p:scale>
          <a:sx n="118" d="100"/>
          <a:sy n="118" d="100"/>
        </p:scale>
        <p:origin x="3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wbdc1\F\City\SPREADSH\LESLIE\budget\budget%20presentation\levy%20rates.xls"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wbdc1\F\City\SPREADSH\LESLIE\budget\budget%20presentation\levy%20rates.xls"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79134295227528E-2"/>
          <c:y val="7.9691040591016934E-2"/>
          <c:w val="0.88901220865704633"/>
          <c:h val="0.79795975732993962"/>
        </c:manualLayout>
      </c:layout>
      <c:barChart>
        <c:barDir val="col"/>
        <c:grouping val="clustered"/>
        <c:varyColors val="0"/>
        <c:dLbls>
          <c:showLegendKey val="0"/>
          <c:showVal val="0"/>
          <c:showCatName val="0"/>
          <c:showSerName val="0"/>
          <c:showPercent val="0"/>
          <c:showBubbleSize val="0"/>
        </c:dLbls>
        <c:gapWidth val="150"/>
        <c:axId val="98390016"/>
        <c:axId val="98391936"/>
      </c:barChart>
      <c:catAx>
        <c:axId val="98390016"/>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dirty="0"/>
                  <a:t>Fiscal Year</a:t>
                </a:r>
              </a:p>
            </c:rich>
          </c:tx>
          <c:layout>
            <c:manualLayout>
              <c:xMode val="edge"/>
              <c:yMode val="edge"/>
              <c:x val="0.48279684011918444"/>
              <c:y val="0.928221603705586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8391936"/>
        <c:crosses val="autoZero"/>
        <c:auto val="1"/>
        <c:lblAlgn val="ctr"/>
        <c:lblOffset val="100"/>
        <c:tickLblSkip val="1"/>
        <c:tickMarkSkip val="1"/>
        <c:noMultiLvlLbl val="0"/>
      </c:catAx>
      <c:valAx>
        <c:axId val="98391936"/>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dirty="0"/>
                  <a:t>Amount of Levy</a:t>
                </a:r>
              </a:p>
            </c:rich>
          </c:tx>
          <c:layout>
            <c:manualLayout>
              <c:xMode val="edge"/>
              <c:yMode val="edge"/>
              <c:x val="1.8867865048897585E-2"/>
              <c:y val="0.35562804156707928"/>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839001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25041778032165"/>
          <c:y val="0.30832053715855817"/>
          <c:w val="0.22454815379890886"/>
          <c:h val="0.38499284004983986"/>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spPr>
    <a:noFill/>
    <a:ln w="3175">
      <a:noFill/>
      <a:prstDash val="solid"/>
    </a:ln>
  </c:spPr>
  <c:txPr>
    <a:bodyPr/>
    <a:lstStyle/>
    <a:p>
      <a:pPr>
        <a:defRPr sz="1675"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25041778032165"/>
          <c:y val="0.30832053715855817"/>
          <c:w val="0.22454815379890886"/>
          <c:h val="0.38499284004983986"/>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spPr>
    <a:noFill/>
    <a:ln w="3175">
      <a:noFill/>
      <a:prstDash val="solid"/>
    </a:ln>
  </c:spPr>
  <c:txPr>
    <a:bodyPr/>
    <a:lstStyle/>
    <a:p>
      <a:pPr>
        <a:defRPr sz="1675"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82265914038718"/>
          <c:y val="0"/>
          <c:w val="0.54003722304596247"/>
          <c:h val="0.77241832307851788"/>
        </c:manualLayout>
      </c:layout>
      <c:pieChart>
        <c:varyColors val="1"/>
        <c:ser>
          <c:idx val="0"/>
          <c:order val="0"/>
          <c:tx>
            <c:strRef>
              <c:f>'tax rev breakdown'!$B$2:$G$2</c:f>
              <c:strCache>
                <c:ptCount val="6"/>
                <c:pt idx="0">
                  <c:v>Property Taxes</c:v>
                </c:pt>
                <c:pt idx="1">
                  <c:v>Other Tax</c:v>
                </c:pt>
                <c:pt idx="2">
                  <c:v>Hotel/Motel</c:v>
                </c:pt>
                <c:pt idx="3">
                  <c:v>Road Use</c:v>
                </c:pt>
                <c:pt idx="4">
                  <c:v> LOST </c:v>
                </c:pt>
                <c:pt idx="5">
                  <c:v> TIF </c:v>
                </c:pt>
              </c:strCache>
            </c:strRef>
          </c:tx>
          <c:explosion val="14"/>
          <c:dPt>
            <c:idx val="0"/>
            <c:bubble3D val="0"/>
            <c:spPr>
              <a:gradFill rotWithShape="1">
                <a:gsLst>
                  <a:gs pos="0">
                    <a:schemeClr val="accent1">
                      <a:tint val="65000"/>
                      <a:lumMod val="110000"/>
                    </a:schemeClr>
                  </a:gs>
                  <a:gs pos="88000">
                    <a:schemeClr val="accent1">
                      <a:tint val="90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0-37F7-4AD1-B844-FE1518ED6A9C}"/>
              </c:ext>
            </c:extLst>
          </c:dPt>
          <c:dPt>
            <c:idx val="1"/>
            <c:bubble3D val="0"/>
            <c:spPr>
              <a:gradFill rotWithShape="1">
                <a:gsLst>
                  <a:gs pos="0">
                    <a:schemeClr val="accent2">
                      <a:tint val="65000"/>
                      <a:lumMod val="110000"/>
                    </a:schemeClr>
                  </a:gs>
                  <a:gs pos="88000">
                    <a:schemeClr val="accent2">
                      <a:tint val="90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1-37F7-4AD1-B844-FE1518ED6A9C}"/>
              </c:ext>
            </c:extLst>
          </c:dPt>
          <c:dPt>
            <c:idx val="2"/>
            <c:bubble3D val="0"/>
            <c:spPr>
              <a:gradFill rotWithShape="1">
                <a:gsLst>
                  <a:gs pos="0">
                    <a:schemeClr val="accent3">
                      <a:tint val="65000"/>
                      <a:lumMod val="110000"/>
                    </a:schemeClr>
                  </a:gs>
                  <a:gs pos="88000">
                    <a:schemeClr val="accent3">
                      <a:tint val="90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2-37F7-4AD1-B844-FE1518ED6A9C}"/>
              </c:ext>
            </c:extLst>
          </c:dPt>
          <c:dPt>
            <c:idx val="3"/>
            <c:bubble3D val="0"/>
            <c:spPr>
              <a:gradFill rotWithShape="1">
                <a:gsLst>
                  <a:gs pos="0">
                    <a:schemeClr val="accent4">
                      <a:tint val="65000"/>
                      <a:lumMod val="110000"/>
                    </a:schemeClr>
                  </a:gs>
                  <a:gs pos="88000">
                    <a:schemeClr val="accent4">
                      <a:tint val="90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3-37F7-4AD1-B844-FE1518ED6A9C}"/>
              </c:ext>
            </c:extLst>
          </c:dPt>
          <c:dPt>
            <c:idx val="4"/>
            <c:bubble3D val="0"/>
            <c:spPr>
              <a:gradFill rotWithShape="1">
                <a:gsLst>
                  <a:gs pos="0">
                    <a:schemeClr val="accent5">
                      <a:tint val="65000"/>
                      <a:lumMod val="110000"/>
                    </a:schemeClr>
                  </a:gs>
                  <a:gs pos="88000">
                    <a:schemeClr val="accent5">
                      <a:tint val="90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4-37F7-4AD1-B844-FE1518ED6A9C}"/>
              </c:ext>
            </c:extLst>
          </c:dPt>
          <c:dPt>
            <c:idx val="5"/>
            <c:bubble3D val="0"/>
            <c:spPr>
              <a:gradFill rotWithShape="1">
                <a:gsLst>
                  <a:gs pos="0">
                    <a:schemeClr val="accent6">
                      <a:tint val="65000"/>
                      <a:lumMod val="110000"/>
                    </a:schemeClr>
                  </a:gs>
                  <a:gs pos="88000">
                    <a:schemeClr val="accent6">
                      <a:tint val="90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5-37F7-4AD1-B844-FE1518ED6A9C}"/>
              </c:ext>
            </c:extLst>
          </c:dPt>
          <c:dLbls>
            <c:dLbl>
              <c:idx val="1"/>
              <c:layout>
                <c:manualLayout>
                  <c:x val="-3.0114678190475121E-2"/>
                  <c:y val="-7.828358208955224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7F7-4AD1-B844-FE1518ED6A9C}"/>
                </c:ext>
              </c:extLst>
            </c:dLbl>
            <c:dLbl>
              <c:idx val="2"/>
              <c:layout>
                <c:manualLayout>
                  <c:x val="-3.406590248717873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7F7-4AD1-B844-FE1518ED6A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'tax rev breakdown'!$B$2:$G$2</c:f>
              <c:strCache>
                <c:ptCount val="6"/>
                <c:pt idx="0">
                  <c:v>Property Taxes</c:v>
                </c:pt>
                <c:pt idx="1">
                  <c:v>Other Tax</c:v>
                </c:pt>
                <c:pt idx="2">
                  <c:v>Hotel/Motel</c:v>
                </c:pt>
                <c:pt idx="3">
                  <c:v>Road Use</c:v>
                </c:pt>
                <c:pt idx="4">
                  <c:v> LOST </c:v>
                </c:pt>
                <c:pt idx="5">
                  <c:v> TIF </c:v>
                </c:pt>
              </c:strCache>
            </c:strRef>
          </c:cat>
          <c:val>
            <c:numRef>
              <c:f>'tax rev breakdown'!$B$7:$G$7</c:f>
              <c:numCache>
                <c:formatCode>0%</c:formatCode>
                <c:ptCount val="6"/>
                <c:pt idx="0">
                  <c:v>0.43920881601963851</c:v>
                </c:pt>
                <c:pt idx="1">
                  <c:v>1.3197937106784277E-2</c:v>
                </c:pt>
                <c:pt idx="2">
                  <c:v>2.1299878324445073E-2</c:v>
                </c:pt>
                <c:pt idx="3">
                  <c:v>0.12247430036555916</c:v>
                </c:pt>
                <c:pt idx="4">
                  <c:v>0.17572399617667184</c:v>
                </c:pt>
                <c:pt idx="5">
                  <c:v>0.22809507200690116</c:v>
                </c:pt>
              </c:numCache>
            </c:numRef>
          </c:val>
          <c:extLst>
            <c:ext xmlns:c16="http://schemas.microsoft.com/office/drawing/2014/chart" uri="{C3380CC4-5D6E-409C-BE32-E72D297353CC}">
              <c16:uniqueId val="{00000006-37F7-4AD1-B844-FE1518ED6A9C}"/>
            </c:ext>
          </c:extLst>
        </c:ser>
        <c:dLbls>
          <c:showLegendKey val="0"/>
          <c:showVal val="0"/>
          <c:showCatName val="1"/>
          <c:showSerName val="0"/>
          <c:showPercent val="1"/>
          <c:showBubbleSize val="0"/>
          <c:showLeaderLines val="1"/>
        </c:dLbls>
        <c:firstSliceAng val="1"/>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78520178137784"/>
          <c:y val="5.5576359809981365E-2"/>
          <c:w val="0.4967290340417434"/>
          <c:h val="0.67118100533181968"/>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0FA-45D5-B305-3C55420208F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0FA-45D5-B305-3C55420208F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0FA-45D5-B305-3C55420208F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80FA-45D5-B305-3C55420208F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80FA-45D5-B305-3C55420208FC}"/>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80FA-45D5-B305-3C55420208FC}"/>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80FA-45D5-B305-3C55420208FC}"/>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0F-80FA-45D5-B305-3C55420208FC}"/>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1-80FA-45D5-B305-3C55420208F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Sheet1!$A$4:$A$12</c:f>
              <c:strCache>
                <c:ptCount val="9"/>
                <c:pt idx="0">
                  <c:v>Public Safety</c:v>
                </c:pt>
                <c:pt idx="1">
                  <c:v>Public Works</c:v>
                </c:pt>
                <c:pt idx="2">
                  <c:v>Culture &amp; Recreation</c:v>
                </c:pt>
                <c:pt idx="3">
                  <c:v>Community &amp; Economic Development</c:v>
                </c:pt>
                <c:pt idx="4">
                  <c:v>General Government</c:v>
                </c:pt>
                <c:pt idx="5">
                  <c:v>Debt Service</c:v>
                </c:pt>
                <c:pt idx="6">
                  <c:v>Capital Projects</c:v>
                </c:pt>
                <c:pt idx="7">
                  <c:v>Water</c:v>
                </c:pt>
                <c:pt idx="8">
                  <c:v>Sewer</c:v>
                </c:pt>
              </c:strCache>
            </c:strRef>
          </c:cat>
          <c:val>
            <c:numRef>
              <c:f>Sheet1!$B$4:$B$12</c:f>
              <c:numCache>
                <c:formatCode>_(* #,##0_);_(* \(#,##0\);_(* "-"??_);_(@_)</c:formatCode>
                <c:ptCount val="9"/>
                <c:pt idx="0">
                  <c:v>1755010</c:v>
                </c:pt>
                <c:pt idx="1">
                  <c:v>1129370</c:v>
                </c:pt>
                <c:pt idx="2">
                  <c:v>417650</c:v>
                </c:pt>
                <c:pt idx="3">
                  <c:v>79450</c:v>
                </c:pt>
                <c:pt idx="4">
                  <c:v>709896</c:v>
                </c:pt>
                <c:pt idx="5">
                  <c:v>674850</c:v>
                </c:pt>
                <c:pt idx="6">
                  <c:v>477700</c:v>
                </c:pt>
                <c:pt idx="7">
                  <c:v>1935850</c:v>
                </c:pt>
                <c:pt idx="8">
                  <c:v>2514500</c:v>
                </c:pt>
              </c:numCache>
            </c:numRef>
          </c:val>
          <c:extLst>
            <c:ext xmlns:c16="http://schemas.microsoft.com/office/drawing/2014/chart" uri="{C3380CC4-5D6E-409C-BE32-E72D297353CC}">
              <c16:uniqueId val="{00000012-80FA-45D5-B305-3C55420208FC}"/>
            </c:ext>
          </c:extLst>
        </c:ser>
        <c:ser>
          <c:idx val="1"/>
          <c:order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14-80FA-45D5-B305-3C55420208F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16-80FA-45D5-B305-3C55420208F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18-80FA-45D5-B305-3C55420208F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A-80FA-45D5-B305-3C55420208F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C-80FA-45D5-B305-3C55420208FC}"/>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E-80FA-45D5-B305-3C55420208FC}"/>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0-80FA-45D5-B305-3C55420208FC}"/>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2-80FA-45D5-B305-3C55420208FC}"/>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24-80FA-45D5-B305-3C55420208FC}"/>
              </c:ext>
            </c:extLst>
          </c:dPt>
          <c:cat>
            <c:strRef>
              <c:f>Sheet1!$A$4:$A$12</c:f>
              <c:strCache>
                <c:ptCount val="9"/>
                <c:pt idx="0">
                  <c:v>Public Safety</c:v>
                </c:pt>
                <c:pt idx="1">
                  <c:v>Public Works</c:v>
                </c:pt>
                <c:pt idx="2">
                  <c:v>Culture &amp; Recreation</c:v>
                </c:pt>
                <c:pt idx="3">
                  <c:v>Community &amp; Economic Development</c:v>
                </c:pt>
                <c:pt idx="4">
                  <c:v>General Government</c:v>
                </c:pt>
                <c:pt idx="5">
                  <c:v>Debt Service</c:v>
                </c:pt>
                <c:pt idx="6">
                  <c:v>Capital Projects</c:v>
                </c:pt>
                <c:pt idx="7">
                  <c:v>Water</c:v>
                </c:pt>
                <c:pt idx="8">
                  <c:v>Sewer</c:v>
                </c:pt>
              </c:strCache>
            </c:strRef>
          </c:cat>
          <c:val>
            <c:numRef>
              <c:f>Sheet1!$C$4:$C$12</c:f>
              <c:numCache>
                <c:formatCode>0.00%</c:formatCode>
                <c:ptCount val="9"/>
                <c:pt idx="0">
                  <c:v>0.18103569570332018</c:v>
                </c:pt>
                <c:pt idx="1">
                  <c:v>0.11649864311682481</c:v>
                </c:pt>
                <c:pt idx="2">
                  <c:v>4.3082123925499954E-2</c:v>
                </c:pt>
                <c:pt idx="3">
                  <c:v>8.1955578735327939E-3</c:v>
                </c:pt>
                <c:pt idx="4">
                  <c:v>7.3228366924977167E-2</c:v>
                </c:pt>
                <c:pt idx="5">
                  <c:v>6.9613243939000702E-2</c:v>
                </c:pt>
                <c:pt idx="6">
                  <c:v>4.9276500895992649E-2</c:v>
                </c:pt>
                <c:pt idx="7">
                  <c:v>0.19969000263660741</c:v>
                </c:pt>
                <c:pt idx="8">
                  <c:v>0.25937986498424431</c:v>
                </c:pt>
              </c:numCache>
            </c:numRef>
          </c:val>
          <c:extLst>
            <c:ext xmlns:c16="http://schemas.microsoft.com/office/drawing/2014/chart" uri="{C3380CC4-5D6E-409C-BE32-E72D297353CC}">
              <c16:uniqueId val="{00000025-80FA-45D5-B305-3C55420208F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3382906480055247E-2"/>
          <c:y val="0.75479095858414902"/>
          <c:w val="0.81323418703988948"/>
          <c:h val="0.231103695211975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98784189736383"/>
          <c:y val="1.3978377009363699E-2"/>
          <c:w val="0.889012208657046"/>
          <c:h val="0.84176182707993474"/>
        </c:manualLayout>
      </c:layout>
      <c:barChart>
        <c:barDir val="col"/>
        <c:grouping val="clustered"/>
        <c:varyColors val="0"/>
        <c:dLbls>
          <c:showLegendKey val="0"/>
          <c:showVal val="0"/>
          <c:showCatName val="0"/>
          <c:showSerName val="0"/>
          <c:showPercent val="0"/>
          <c:showBubbleSize val="0"/>
        </c:dLbls>
        <c:gapWidth val="150"/>
        <c:axId val="123217408"/>
        <c:axId val="123219328"/>
      </c:barChart>
      <c:catAx>
        <c:axId val="123217408"/>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dirty="0"/>
                  <a:t>Fiscal Year</a:t>
                </a:r>
              </a:p>
            </c:rich>
          </c:tx>
          <c:layout>
            <c:manualLayout>
              <c:xMode val="edge"/>
              <c:yMode val="edge"/>
              <c:x val="0.48279684011918444"/>
              <c:y val="0.9282216037055838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3219328"/>
        <c:crosses val="autoZero"/>
        <c:auto val="1"/>
        <c:lblAlgn val="ctr"/>
        <c:lblOffset val="100"/>
        <c:tickLblSkip val="1"/>
        <c:tickMarkSkip val="1"/>
        <c:noMultiLvlLbl val="0"/>
      </c:catAx>
      <c:valAx>
        <c:axId val="123219328"/>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dirty="0"/>
                  <a:t>Amount of Levy</a:t>
                </a:r>
              </a:p>
            </c:rich>
          </c:tx>
          <c:layout>
            <c:manualLayout>
              <c:xMode val="edge"/>
              <c:yMode val="edge"/>
              <c:x val="1.886786504889746E-2"/>
              <c:y val="0.35562804156707833"/>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3217408"/>
        <c:crosses val="autoZero"/>
        <c:crossBetween val="between"/>
      </c:valAx>
      <c:spPr>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5867614757542"/>
          <c:y val="6.6266404199475062E-2"/>
          <c:w val="0.88753261120546312"/>
          <c:h val="0.8091323364047367"/>
        </c:manualLayout>
      </c:layout>
      <c:barChart>
        <c:barDir val="col"/>
        <c:grouping val="clustered"/>
        <c:varyColors val="0"/>
        <c:ser>
          <c:idx val="0"/>
          <c:order val="0"/>
          <c:spPr>
            <a:gradFill rotWithShape="1">
              <a:gsLst>
                <a:gs pos="0">
                  <a:schemeClr val="accent6">
                    <a:tint val="65000"/>
                    <a:lumMod val="110000"/>
                  </a:schemeClr>
                </a:gs>
                <a:gs pos="88000">
                  <a:schemeClr val="accent6">
                    <a:tint val="90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rates!$A$27:$A$35</c:f>
              <c:strCache>
                <c:ptCount val="9"/>
                <c:pt idx="0">
                  <c:v>17/18</c:v>
                </c:pt>
                <c:pt idx="1">
                  <c:v>18/19</c:v>
                </c:pt>
                <c:pt idx="2">
                  <c:v>19/20</c:v>
                </c:pt>
                <c:pt idx="3">
                  <c:v>20/21</c:v>
                </c:pt>
                <c:pt idx="4">
                  <c:v>21/22</c:v>
                </c:pt>
                <c:pt idx="5">
                  <c:v>22/23</c:v>
                </c:pt>
                <c:pt idx="6">
                  <c:v>23/24</c:v>
                </c:pt>
                <c:pt idx="7">
                  <c:v>24/25</c:v>
                </c:pt>
                <c:pt idx="8">
                  <c:v>25/26</c:v>
                </c:pt>
              </c:strCache>
            </c:strRef>
          </c:cat>
          <c:val>
            <c:numRef>
              <c:f>rates!$B$27:$B$35</c:f>
              <c:numCache>
                <c:formatCode>0.00</c:formatCode>
                <c:ptCount val="9"/>
                <c:pt idx="0">
                  <c:v>10</c:v>
                </c:pt>
                <c:pt idx="1">
                  <c:v>10</c:v>
                </c:pt>
                <c:pt idx="2">
                  <c:v>10</c:v>
                </c:pt>
                <c:pt idx="3">
                  <c:v>10</c:v>
                </c:pt>
                <c:pt idx="4">
                  <c:v>9.65</c:v>
                </c:pt>
                <c:pt idx="5">
                  <c:v>10</c:v>
                </c:pt>
                <c:pt idx="6">
                  <c:v>10</c:v>
                </c:pt>
                <c:pt idx="7">
                  <c:v>10.1</c:v>
                </c:pt>
                <c:pt idx="8">
                  <c:v>10.1</c:v>
                </c:pt>
              </c:numCache>
            </c:numRef>
          </c:val>
          <c:extLst>
            <c:ext xmlns:c16="http://schemas.microsoft.com/office/drawing/2014/chart" uri="{C3380CC4-5D6E-409C-BE32-E72D297353CC}">
              <c16:uniqueId val="{00000000-5413-4C20-9FF4-DA9AB477498B}"/>
            </c:ext>
          </c:extLst>
        </c:ser>
        <c:dLbls>
          <c:showLegendKey val="0"/>
          <c:showVal val="0"/>
          <c:showCatName val="0"/>
          <c:showSerName val="0"/>
          <c:showPercent val="0"/>
          <c:showBubbleSize val="0"/>
        </c:dLbls>
        <c:gapWidth val="100"/>
        <c:overlap val="-24"/>
        <c:axId val="432532608"/>
        <c:axId val="1"/>
      </c:barChart>
      <c:catAx>
        <c:axId val="432532608"/>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Fiscal Year</a:t>
                </a:r>
              </a:p>
            </c:rich>
          </c:tx>
          <c:layout>
            <c:manualLayout>
              <c:xMode val="edge"/>
              <c:yMode val="edge"/>
              <c:x val="0.44432859186929274"/>
              <c:y val="0.94623944810952687"/>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Amount of Levy</a:t>
                </a:r>
              </a:p>
            </c:rich>
          </c:tx>
          <c:layout>
            <c:manualLayout>
              <c:xMode val="edge"/>
              <c:yMode val="edge"/>
              <c:x val="1.8867841000146091E-2"/>
              <c:y val="0.35562808471352364"/>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3253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06497046482817"/>
          <c:y val="5.8192765885780207E-2"/>
          <c:w val="0.8655349098313988"/>
          <c:h val="0.7798166474897984"/>
        </c:manualLayout>
      </c:layout>
      <c:barChart>
        <c:barDir val="col"/>
        <c:grouping val="clustered"/>
        <c:varyColors val="0"/>
        <c:ser>
          <c:idx val="0"/>
          <c:order val="0"/>
          <c:spPr>
            <a:gradFill rotWithShape="1">
              <a:gsLst>
                <a:gs pos="0">
                  <a:schemeClr val="accent6">
                    <a:tint val="65000"/>
                    <a:lumMod val="110000"/>
                  </a:schemeClr>
                </a:gs>
                <a:gs pos="88000">
                  <a:schemeClr val="accent6">
                    <a:tint val="90000"/>
                  </a:schemeClr>
                </a:gs>
              </a:gsLst>
              <a:lin ang="5400000" scaled="0"/>
            </a:gradFill>
            <a:ln w="9525" cap="flat" cmpd="sng" algn="ctr">
              <a:solidFill>
                <a:schemeClr val="accent6">
                  <a:shade val="95000"/>
                </a:schemeClr>
              </a:solidFill>
              <a:round/>
            </a:ln>
            <a:effectLst/>
          </c:spPr>
          <c:invertIfNegative val="0"/>
          <c:dPt>
            <c:idx val="3"/>
            <c:invertIfNegative val="0"/>
            <c:bubble3D val="0"/>
            <c:extLst>
              <c:ext xmlns:c16="http://schemas.microsoft.com/office/drawing/2014/chart" uri="{C3380CC4-5D6E-409C-BE32-E72D297353CC}">
                <c16:uniqueId val="{00000000-42EB-4ED1-93C0-6473DC2A71CF}"/>
              </c:ext>
            </c:extLst>
          </c:dPt>
          <c:dLbls>
            <c:dLbl>
              <c:idx val="2"/>
              <c:layout>
                <c:manualLayout>
                  <c:x val="-1.0582010582009806E-3"/>
                  <c:y val="-5.29478761003250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EB-4ED1-93C0-6473DC2A71CF}"/>
                </c:ext>
              </c:extLst>
            </c:dLbl>
            <c:dLbl>
              <c:idx val="4"/>
              <c:layout>
                <c:manualLayout>
                  <c:x val="0"/>
                  <c:y val="-4.5728038507821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A8-49BE-ACA1-94ECFB99F1D4}"/>
                </c:ext>
              </c:extLst>
            </c:dLbl>
            <c:dLbl>
              <c:idx val="5"/>
              <c:layout>
                <c:manualLayout>
                  <c:x val="4.4642851911926799E-3"/>
                  <c:y val="-0.19444428426872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C7-4DA5-8545-ADDF663DD3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graph!$A$16:$A$23</c:f>
              <c:strCache>
                <c:ptCount val="8"/>
                <c:pt idx="0">
                  <c:v>18/19</c:v>
                </c:pt>
                <c:pt idx="1">
                  <c:v>19/20</c:v>
                </c:pt>
                <c:pt idx="2">
                  <c:v>20/21 </c:v>
                </c:pt>
                <c:pt idx="3">
                  <c:v>21/22 </c:v>
                </c:pt>
                <c:pt idx="4">
                  <c:v>22/23 </c:v>
                </c:pt>
                <c:pt idx="5">
                  <c:v>23/24 </c:v>
                </c:pt>
                <c:pt idx="6">
                  <c:v>24/25 </c:v>
                </c:pt>
                <c:pt idx="7">
                  <c:v>25/26 Budgeted</c:v>
                </c:pt>
              </c:strCache>
            </c:strRef>
          </c:cat>
          <c:val>
            <c:numRef>
              <c:f>graph!$B$16:$B$23</c:f>
              <c:numCache>
                <c:formatCode>_(* #,##0_);_(* \(#,##0\);_(* "-"??_);_(@_)</c:formatCode>
                <c:ptCount val="8"/>
                <c:pt idx="0">
                  <c:v>19980</c:v>
                </c:pt>
                <c:pt idx="1">
                  <c:v>-233045</c:v>
                </c:pt>
                <c:pt idx="2">
                  <c:v>49763</c:v>
                </c:pt>
                <c:pt idx="3">
                  <c:v>-111087</c:v>
                </c:pt>
                <c:pt idx="4">
                  <c:v>219170</c:v>
                </c:pt>
                <c:pt idx="5">
                  <c:v>-22658</c:v>
                </c:pt>
                <c:pt idx="6">
                  <c:v>-240551</c:v>
                </c:pt>
                <c:pt idx="7">
                  <c:v>19134</c:v>
                </c:pt>
              </c:numCache>
            </c:numRef>
          </c:val>
          <c:extLst>
            <c:ext xmlns:c16="http://schemas.microsoft.com/office/drawing/2014/chart" uri="{C3380CC4-5D6E-409C-BE32-E72D297353CC}">
              <c16:uniqueId val="{00000004-2AC7-4DA5-8545-ADDF663DD369}"/>
            </c:ext>
          </c:extLst>
        </c:ser>
        <c:dLbls>
          <c:showLegendKey val="0"/>
          <c:showVal val="0"/>
          <c:showCatName val="0"/>
          <c:showSerName val="0"/>
          <c:showPercent val="0"/>
          <c:showBubbleSize val="0"/>
        </c:dLbls>
        <c:gapWidth val="100"/>
        <c:overlap val="-24"/>
        <c:axId val="1175092008"/>
        <c:axId val="1"/>
      </c:barChart>
      <c:catAx>
        <c:axId val="117509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175092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65811968"/>
        <c:axId val="65813504"/>
      </c:barChart>
      <c:catAx>
        <c:axId val="65811968"/>
        <c:scaling>
          <c:orientation val="minMax"/>
        </c:scaling>
        <c:delete val="0"/>
        <c:axPos val="b"/>
        <c:numFmt formatCode="General" sourceLinked="0"/>
        <c:majorTickMark val="out"/>
        <c:minorTickMark val="none"/>
        <c:tickLblPos val="nextTo"/>
        <c:crossAx val="65813504"/>
        <c:crosses val="autoZero"/>
        <c:auto val="1"/>
        <c:lblAlgn val="ctr"/>
        <c:lblOffset val="100"/>
        <c:noMultiLvlLbl val="0"/>
      </c:catAx>
      <c:valAx>
        <c:axId val="65813504"/>
        <c:scaling>
          <c:orientation val="minMax"/>
        </c:scaling>
        <c:delete val="0"/>
        <c:axPos val="l"/>
        <c:majorGridlines/>
        <c:numFmt formatCode="_(* #,##0_);_(* \(#,##0\);_(* &quot;-&quot;??_);_(@_)" sourceLinked="1"/>
        <c:majorTickMark val="out"/>
        <c:minorTickMark val="none"/>
        <c:tickLblPos val="nextTo"/>
        <c:crossAx val="6581196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65811968"/>
        <c:axId val="65813504"/>
      </c:barChart>
      <c:catAx>
        <c:axId val="65811968"/>
        <c:scaling>
          <c:orientation val="minMax"/>
        </c:scaling>
        <c:delete val="0"/>
        <c:axPos val="b"/>
        <c:numFmt formatCode="General" sourceLinked="0"/>
        <c:majorTickMark val="out"/>
        <c:minorTickMark val="none"/>
        <c:tickLblPos val="nextTo"/>
        <c:crossAx val="65813504"/>
        <c:crosses val="autoZero"/>
        <c:auto val="1"/>
        <c:lblAlgn val="ctr"/>
        <c:lblOffset val="100"/>
        <c:noMultiLvlLbl val="0"/>
      </c:catAx>
      <c:valAx>
        <c:axId val="65813504"/>
        <c:scaling>
          <c:orientation val="minMax"/>
        </c:scaling>
        <c:delete val="1"/>
        <c:axPos val="l"/>
        <c:numFmt formatCode="_(* #,##0_);_(* \(#,##0\);_(* &quot;-&quot;??_);_(@_)" sourceLinked="1"/>
        <c:majorTickMark val="out"/>
        <c:minorTickMark val="none"/>
        <c:tickLblPos val="nextTo"/>
        <c:crossAx val="6581196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36106904906117"/>
          <c:y val="0.18216507602128854"/>
          <c:w val="0.68240775792449015"/>
          <c:h val="0.81783498653577391"/>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069441124716304"/>
          <c:y val="0.18216507602128854"/>
          <c:w val="0.27695900002959301"/>
          <c:h val="0.52093636133982435"/>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751895496647049"/>
          <c:y val="4.209865402684184E-2"/>
          <c:w val="0.54298875723429585"/>
          <c:h val="0.7178208195797674"/>
        </c:manualLayout>
      </c:layout>
      <c:pieChart>
        <c:varyColors val="1"/>
        <c:ser>
          <c:idx val="0"/>
          <c:order val="0"/>
          <c:explosion val="1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A4-40ED-A1AC-8477DF538E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82A4-40ED-A1AC-8477DF538E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82A4-40ED-A1AC-8477DF538E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82A4-40ED-A1AC-8477DF538E5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82A4-40ED-A1AC-8477DF538E5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7-82A4-40ED-A1AC-8477DF538E51}"/>
              </c:ext>
            </c:extLst>
          </c:dPt>
          <c:dPt>
            <c:idx val="6"/>
            <c:bubble3D val="0"/>
            <c:explosion val="7"/>
            <c:spPr>
              <a:solidFill>
                <a:schemeClr val="accent1">
                  <a:lumMod val="60000"/>
                </a:schemeClr>
              </a:solidFill>
              <a:ln w="19050">
                <a:solidFill>
                  <a:schemeClr val="lt1"/>
                </a:solidFill>
              </a:ln>
              <a:effectLst/>
            </c:spPr>
            <c:extLst>
              <c:ext xmlns:c16="http://schemas.microsoft.com/office/drawing/2014/chart" uri="{C3380CC4-5D6E-409C-BE32-E72D297353CC}">
                <c16:uniqueId val="{00000008-82A4-40ED-A1AC-8477DF538E5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9-82A4-40ED-A1AC-8477DF538E5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A-82A4-40ED-A1AC-8477DF538E51}"/>
              </c:ext>
            </c:extLst>
          </c:dPt>
          <c:dLbls>
            <c:dLbl>
              <c:idx val="3"/>
              <c:layout>
                <c:manualLayout>
                  <c:x val="1.6674653168353957E-2"/>
                  <c:y val="0.10290461197709704"/>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2A4-40ED-A1AC-8477DF538E51}"/>
                </c:ext>
              </c:extLst>
            </c:dLbl>
            <c:dLbl>
              <c:idx val="7"/>
              <c:layout>
                <c:manualLayout>
                  <c:x val="9.4901443193526308E-2"/>
                  <c:y val="-5.9101665495474388E-2"/>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A4-40ED-A1AC-8477DF538E51}"/>
                </c:ext>
              </c:extLst>
            </c:dLbl>
            <c:dLbl>
              <c:idx val="8"/>
              <c:layout>
                <c:manualLayout>
                  <c:x val="0.19463245819200967"/>
                  <c:y val="3.0484333051045965E-2"/>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82A4-40ED-A1AC-8477DF538E5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 by source'!$A$17:$A$23</c:f>
              <c:strCache>
                <c:ptCount val="7"/>
                <c:pt idx="0">
                  <c:v>Property Taxes </c:v>
                </c:pt>
                <c:pt idx="1">
                  <c:v>Other Taxes</c:v>
                </c:pt>
                <c:pt idx="2">
                  <c:v>Licenses &amp; Permits</c:v>
                </c:pt>
                <c:pt idx="3">
                  <c:v>Use of Money &amp; Property</c:v>
                </c:pt>
                <c:pt idx="4">
                  <c:v>Intergovernment</c:v>
                </c:pt>
                <c:pt idx="5">
                  <c:v>Charges for Services</c:v>
                </c:pt>
                <c:pt idx="6">
                  <c:v>Miscellaneous</c:v>
                </c:pt>
              </c:strCache>
            </c:strRef>
          </c:cat>
          <c:val>
            <c:numRef>
              <c:f>'rev by source'!$B$17:$B$23</c:f>
              <c:numCache>
                <c:formatCode>_(* #,##0_);_(* \(#,##0\);_(* "-"??_);_(@_)</c:formatCode>
                <c:ptCount val="7"/>
                <c:pt idx="0">
                  <c:v>2728981</c:v>
                </c:pt>
                <c:pt idx="1">
                  <c:v>790753</c:v>
                </c:pt>
                <c:pt idx="2">
                  <c:v>413600</c:v>
                </c:pt>
                <c:pt idx="3">
                  <c:v>37500</c:v>
                </c:pt>
                <c:pt idx="4">
                  <c:v>612380</c:v>
                </c:pt>
                <c:pt idx="5">
                  <c:v>3657900</c:v>
                </c:pt>
                <c:pt idx="6">
                  <c:v>302200</c:v>
                </c:pt>
              </c:numCache>
            </c:numRef>
          </c:val>
          <c:extLst>
            <c:ext xmlns:c16="http://schemas.microsoft.com/office/drawing/2014/chart" uri="{C3380CC4-5D6E-409C-BE32-E72D297353CC}">
              <c16:uniqueId val="{0000000B-82A4-40ED-A1AC-8477DF538E5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84323-CD57-4D39-90C6-99BE248F1548}"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301F8981-7DD6-4182-A8EE-3E89A23A9A45}">
      <dgm:prSet custT="1"/>
      <dgm:spPr/>
      <dgm:t>
        <a:bodyPr/>
        <a:lstStyle/>
        <a:p>
          <a:r>
            <a:rPr lang="en-US" sz="1800" dirty="0"/>
            <a:t>CPI</a:t>
          </a:r>
        </a:p>
      </dgm:t>
    </dgm:pt>
    <dgm:pt modelId="{009A0F97-F68F-4D27-9236-8A97FF655C52}" type="parTrans" cxnId="{DB5D079E-1B9A-4BA2-B0FD-EA7729841596}">
      <dgm:prSet/>
      <dgm:spPr/>
      <dgm:t>
        <a:bodyPr/>
        <a:lstStyle/>
        <a:p>
          <a:endParaRPr lang="en-US"/>
        </a:p>
      </dgm:t>
    </dgm:pt>
    <dgm:pt modelId="{75A536B5-0914-431C-9013-57F2CA8D2A3C}" type="sibTrans" cxnId="{DB5D079E-1B9A-4BA2-B0FD-EA7729841596}">
      <dgm:prSet/>
      <dgm:spPr/>
      <dgm:t>
        <a:bodyPr/>
        <a:lstStyle/>
        <a:p>
          <a:endParaRPr lang="en-US"/>
        </a:p>
      </dgm:t>
    </dgm:pt>
    <dgm:pt modelId="{11F01747-B4C1-47C4-AD75-21EDE2CDA375}">
      <dgm:prSet custT="1"/>
      <dgm:spPr/>
      <dgm:t>
        <a:bodyPr/>
        <a:lstStyle/>
        <a:p>
          <a:r>
            <a:rPr lang="en-US" sz="1800" dirty="0"/>
            <a:t>US CPI September 2022 8.2%, September 2023 3.7%, September 2024 2.4%</a:t>
          </a:r>
        </a:p>
      </dgm:t>
    </dgm:pt>
    <dgm:pt modelId="{ECCC0CC1-2035-41BA-B5EF-BE20A35FD7B0}" type="parTrans" cxnId="{B170862A-C65A-44AA-AF73-9A33827D232F}">
      <dgm:prSet/>
      <dgm:spPr/>
      <dgm:t>
        <a:bodyPr/>
        <a:lstStyle/>
        <a:p>
          <a:endParaRPr lang="en-US"/>
        </a:p>
      </dgm:t>
    </dgm:pt>
    <dgm:pt modelId="{EEA38195-F111-48F0-9684-A11D1896A82B}" type="sibTrans" cxnId="{B170862A-C65A-44AA-AF73-9A33827D232F}">
      <dgm:prSet/>
      <dgm:spPr/>
      <dgm:t>
        <a:bodyPr/>
        <a:lstStyle/>
        <a:p>
          <a:endParaRPr lang="en-US"/>
        </a:p>
      </dgm:t>
    </dgm:pt>
    <dgm:pt modelId="{B43B1BDD-0CD0-4A7E-A133-7E2FF1469968}">
      <dgm:prSet custT="1"/>
      <dgm:spPr/>
      <dgm:t>
        <a:bodyPr/>
        <a:lstStyle/>
        <a:p>
          <a:r>
            <a:rPr lang="en-US" sz="1800" dirty="0"/>
            <a:t>Midwest CPI September 2022 8.1%, September 2023 3.2%, September 2024 2.5%</a:t>
          </a:r>
        </a:p>
      </dgm:t>
    </dgm:pt>
    <dgm:pt modelId="{C35CCDF5-F9B1-4F11-A1E2-E6282DA1ED6E}" type="parTrans" cxnId="{4272A3A6-3A79-4C99-8891-431122ADD881}">
      <dgm:prSet/>
      <dgm:spPr/>
      <dgm:t>
        <a:bodyPr/>
        <a:lstStyle/>
        <a:p>
          <a:endParaRPr lang="en-US"/>
        </a:p>
      </dgm:t>
    </dgm:pt>
    <dgm:pt modelId="{78089E0A-6612-4C80-AA78-BCA9200AE3F4}" type="sibTrans" cxnId="{4272A3A6-3A79-4C99-8891-431122ADD881}">
      <dgm:prSet/>
      <dgm:spPr/>
      <dgm:t>
        <a:bodyPr/>
        <a:lstStyle/>
        <a:p>
          <a:endParaRPr lang="en-US"/>
        </a:p>
      </dgm:t>
    </dgm:pt>
    <dgm:pt modelId="{0B7A0CE5-4B49-4AA0-80A5-652021BCAD85}">
      <dgm:prSet custT="1"/>
      <dgm:spPr/>
      <dgm:t>
        <a:bodyPr/>
        <a:lstStyle/>
        <a:p>
          <a:r>
            <a:rPr lang="en-US" sz="1800" dirty="0"/>
            <a:t>Municipal Cost Index September 2022 9.14%, September 2023 1.42%, September 2024 0.76%</a:t>
          </a:r>
        </a:p>
      </dgm:t>
    </dgm:pt>
    <dgm:pt modelId="{CC012D14-46CD-46F8-8F6C-5B614B86BC6B}" type="parTrans" cxnId="{719DE365-1C36-4576-B2AB-C814A87799D4}">
      <dgm:prSet/>
      <dgm:spPr/>
      <dgm:t>
        <a:bodyPr/>
        <a:lstStyle/>
        <a:p>
          <a:endParaRPr lang="en-US"/>
        </a:p>
      </dgm:t>
    </dgm:pt>
    <dgm:pt modelId="{AD8E86F3-9824-4442-9E4E-EDF94DDF0793}" type="sibTrans" cxnId="{719DE365-1C36-4576-B2AB-C814A87799D4}">
      <dgm:prSet/>
      <dgm:spPr/>
      <dgm:t>
        <a:bodyPr/>
        <a:lstStyle/>
        <a:p>
          <a:endParaRPr lang="en-US"/>
        </a:p>
      </dgm:t>
    </dgm:pt>
    <dgm:pt modelId="{2F762607-8305-42AF-A47F-6B8EB6C8262E}">
      <dgm:prSet custT="1"/>
      <dgm:spPr/>
      <dgm:t>
        <a:bodyPr/>
        <a:lstStyle/>
        <a:p>
          <a:r>
            <a:rPr lang="en-US" sz="1800" dirty="0"/>
            <a:t>Rollback</a:t>
          </a:r>
        </a:p>
      </dgm:t>
    </dgm:pt>
    <dgm:pt modelId="{39F3BC7C-2F3F-46DC-A355-46B71005E605}" type="parTrans" cxnId="{D6E8A6C7-A36B-4D24-9100-D12ED6BB5F95}">
      <dgm:prSet/>
      <dgm:spPr/>
      <dgm:t>
        <a:bodyPr/>
        <a:lstStyle/>
        <a:p>
          <a:endParaRPr lang="en-US"/>
        </a:p>
      </dgm:t>
    </dgm:pt>
    <dgm:pt modelId="{2B54C5BB-077C-46B4-AD44-BBFA167168A5}" type="sibTrans" cxnId="{D6E8A6C7-A36B-4D24-9100-D12ED6BB5F95}">
      <dgm:prSet/>
      <dgm:spPr/>
      <dgm:t>
        <a:bodyPr/>
        <a:lstStyle/>
        <a:p>
          <a:endParaRPr lang="en-US"/>
        </a:p>
      </dgm:t>
    </dgm:pt>
    <dgm:pt modelId="{5011B248-B03C-4E56-B826-36A311062BC1}">
      <dgm:prSet custT="1"/>
      <dgm:spPr/>
      <dgm:t>
        <a:bodyPr/>
        <a:lstStyle/>
        <a:p>
          <a:r>
            <a:rPr lang="en-US" sz="1800" dirty="0"/>
            <a:t>2022	Residential 	56.4094%</a:t>
          </a:r>
        </a:p>
      </dgm:t>
    </dgm:pt>
    <dgm:pt modelId="{3446EA9D-CDDA-4F5E-A221-33164CD5877F}" type="parTrans" cxnId="{D684749A-E009-4F5C-B4C8-40574CF913E1}">
      <dgm:prSet/>
      <dgm:spPr/>
      <dgm:t>
        <a:bodyPr/>
        <a:lstStyle/>
        <a:p>
          <a:endParaRPr lang="en-US"/>
        </a:p>
      </dgm:t>
    </dgm:pt>
    <dgm:pt modelId="{7A43679A-10FF-4B4B-BC77-C0A4D5A2A5AF}" type="sibTrans" cxnId="{D684749A-E009-4F5C-B4C8-40574CF913E1}">
      <dgm:prSet/>
      <dgm:spPr/>
      <dgm:t>
        <a:bodyPr/>
        <a:lstStyle/>
        <a:p>
          <a:endParaRPr lang="en-US"/>
        </a:p>
      </dgm:t>
    </dgm:pt>
    <dgm:pt modelId="{A5C46D15-622F-4FB4-9E9E-5973BBB11B09}">
      <dgm:prSet custT="1"/>
      <dgm:spPr/>
      <dgm:t>
        <a:bodyPr/>
        <a:lstStyle/>
        <a:p>
          <a:r>
            <a:rPr lang="en-US" sz="1800" dirty="0"/>
            <a:t>2023	Residential 	54.1302%</a:t>
          </a:r>
        </a:p>
      </dgm:t>
    </dgm:pt>
    <dgm:pt modelId="{BD5BFDC9-29FF-49DD-8708-3E48E5C19CBB}" type="parTrans" cxnId="{7E869339-36D2-4033-AF56-63022F148A7B}">
      <dgm:prSet/>
      <dgm:spPr/>
      <dgm:t>
        <a:bodyPr/>
        <a:lstStyle/>
        <a:p>
          <a:endParaRPr lang="en-US"/>
        </a:p>
      </dgm:t>
    </dgm:pt>
    <dgm:pt modelId="{66D3FF02-8635-46AC-960D-EF3E7EADEC2D}" type="sibTrans" cxnId="{7E869339-36D2-4033-AF56-63022F148A7B}">
      <dgm:prSet/>
      <dgm:spPr/>
      <dgm:t>
        <a:bodyPr/>
        <a:lstStyle/>
        <a:p>
          <a:endParaRPr lang="en-US"/>
        </a:p>
      </dgm:t>
    </dgm:pt>
    <dgm:pt modelId="{C333623D-2C00-4468-9EC4-E0E9D796BD4C}">
      <dgm:prSet custT="1"/>
      <dgm:spPr/>
      <dgm:t>
        <a:bodyPr/>
        <a:lstStyle/>
        <a:p>
          <a:r>
            <a:rPr lang="en-US" sz="1800" dirty="0"/>
            <a:t>2024	Residential	54.6501%</a:t>
          </a:r>
        </a:p>
      </dgm:t>
    </dgm:pt>
    <dgm:pt modelId="{45EF510E-5680-4A49-ACA9-E5D8DAB7A80A}" type="parTrans" cxnId="{0819B688-5FFA-49B1-AE6B-E8B11C5757A2}">
      <dgm:prSet/>
      <dgm:spPr/>
      <dgm:t>
        <a:bodyPr/>
        <a:lstStyle/>
        <a:p>
          <a:endParaRPr lang="en-US"/>
        </a:p>
      </dgm:t>
    </dgm:pt>
    <dgm:pt modelId="{4F780832-01C7-44C4-9980-562450376D80}" type="sibTrans" cxnId="{0819B688-5FFA-49B1-AE6B-E8B11C5757A2}">
      <dgm:prSet/>
      <dgm:spPr/>
      <dgm:t>
        <a:bodyPr/>
        <a:lstStyle/>
        <a:p>
          <a:endParaRPr lang="en-US"/>
        </a:p>
      </dgm:t>
    </dgm:pt>
    <dgm:pt modelId="{FA4F5FFA-58E7-4632-9656-AFCF87EE7803}">
      <dgm:prSet custT="1"/>
      <dgm:spPr/>
      <dgm:t>
        <a:bodyPr/>
        <a:lstStyle/>
        <a:p>
          <a:r>
            <a:rPr lang="en-US" sz="1800" dirty="0"/>
            <a:t>2025	Residential	46.3428%</a:t>
          </a:r>
        </a:p>
      </dgm:t>
    </dgm:pt>
    <dgm:pt modelId="{7234AE01-4875-429C-A2AB-1EB6D9B9CF7C}" type="parTrans" cxnId="{128F5E12-89DC-40CB-9194-0A92A5001477}">
      <dgm:prSet/>
      <dgm:spPr/>
      <dgm:t>
        <a:bodyPr/>
        <a:lstStyle/>
        <a:p>
          <a:endParaRPr lang="en-US"/>
        </a:p>
      </dgm:t>
    </dgm:pt>
    <dgm:pt modelId="{D24BC3FB-6D0A-42D4-9E9E-CC93F5B3BEBD}" type="sibTrans" cxnId="{128F5E12-89DC-40CB-9194-0A92A5001477}">
      <dgm:prSet/>
      <dgm:spPr/>
      <dgm:t>
        <a:bodyPr/>
        <a:lstStyle/>
        <a:p>
          <a:endParaRPr lang="en-US"/>
        </a:p>
      </dgm:t>
    </dgm:pt>
    <dgm:pt modelId="{98BAB3BF-2E4B-4314-84F4-0B6F34B5EBF5}">
      <dgm:prSet custT="1"/>
      <dgm:spPr/>
      <dgm:t>
        <a:bodyPr/>
        <a:lstStyle/>
        <a:p>
          <a:r>
            <a:rPr lang="en-US" sz="1800" dirty="0"/>
            <a:t>2023	Multi-Res	63.75% (2024 Same as residential)</a:t>
          </a:r>
        </a:p>
      </dgm:t>
    </dgm:pt>
    <dgm:pt modelId="{D8CE8C1E-A875-4F12-B9B1-28694A88D1B3}" type="parTrans" cxnId="{AB4E7CF8-4D94-420A-A553-9F1682AAF161}">
      <dgm:prSet/>
      <dgm:spPr/>
      <dgm:t>
        <a:bodyPr/>
        <a:lstStyle/>
        <a:p>
          <a:endParaRPr lang="en-US"/>
        </a:p>
      </dgm:t>
    </dgm:pt>
    <dgm:pt modelId="{F1CD5B15-F5AE-4403-A863-917CFC9CAC1A}" type="sibTrans" cxnId="{AB4E7CF8-4D94-420A-A553-9F1682AAF161}">
      <dgm:prSet/>
      <dgm:spPr/>
      <dgm:t>
        <a:bodyPr/>
        <a:lstStyle/>
        <a:p>
          <a:endParaRPr lang="en-US"/>
        </a:p>
      </dgm:t>
    </dgm:pt>
    <dgm:pt modelId="{0F470C03-313C-45AA-A238-CBB8EFA19090}">
      <dgm:prSet custT="1"/>
      <dgm:spPr/>
      <dgm:t>
        <a:bodyPr/>
        <a:lstStyle/>
        <a:p>
          <a:r>
            <a:rPr lang="en-US" sz="1800" dirty="0"/>
            <a:t>2024	Multi-Res	54.6501% (Class eliminated, now using residential rate)</a:t>
          </a:r>
        </a:p>
      </dgm:t>
    </dgm:pt>
    <dgm:pt modelId="{BBEA3C8B-C4B6-4158-BA34-85FE50377342}" type="parTrans" cxnId="{8A2B3691-F153-4635-B197-775C18B6A93D}">
      <dgm:prSet/>
      <dgm:spPr/>
      <dgm:t>
        <a:bodyPr/>
        <a:lstStyle/>
        <a:p>
          <a:endParaRPr lang="en-US"/>
        </a:p>
      </dgm:t>
    </dgm:pt>
    <dgm:pt modelId="{7D85932B-951A-4149-B6E0-B161F1229BB2}" type="sibTrans" cxnId="{8A2B3691-F153-4635-B197-775C18B6A93D}">
      <dgm:prSet/>
      <dgm:spPr/>
      <dgm:t>
        <a:bodyPr/>
        <a:lstStyle/>
        <a:p>
          <a:endParaRPr lang="en-US"/>
        </a:p>
      </dgm:t>
    </dgm:pt>
    <dgm:pt modelId="{C76CD935-0F94-4FAD-B59D-A034B31B4109}">
      <dgm:prSet custT="1"/>
      <dgm:spPr/>
      <dgm:t>
        <a:bodyPr/>
        <a:lstStyle/>
        <a:p>
          <a:r>
            <a:rPr lang="en-US" sz="1800" dirty="0"/>
            <a:t>2025	Multi-Res	46.3428% (8.3073% reduction)</a:t>
          </a:r>
        </a:p>
      </dgm:t>
    </dgm:pt>
    <dgm:pt modelId="{EB25DB10-64B8-423F-B5F1-AC6DF6C5BA37}" type="parTrans" cxnId="{5D3EF5E8-EAA8-4888-8E5D-F4E5E19F7EE1}">
      <dgm:prSet/>
      <dgm:spPr/>
      <dgm:t>
        <a:bodyPr/>
        <a:lstStyle/>
        <a:p>
          <a:endParaRPr lang="en-US"/>
        </a:p>
      </dgm:t>
    </dgm:pt>
    <dgm:pt modelId="{CE3CD721-0205-4B49-B19B-3628692D97AF}" type="sibTrans" cxnId="{5D3EF5E8-EAA8-4888-8E5D-F4E5E19F7EE1}">
      <dgm:prSet/>
      <dgm:spPr/>
      <dgm:t>
        <a:bodyPr/>
        <a:lstStyle/>
        <a:p>
          <a:endParaRPr lang="en-US"/>
        </a:p>
      </dgm:t>
    </dgm:pt>
    <dgm:pt modelId="{AE83E1A4-9C33-4359-87D6-AE3FF1F21699}">
      <dgm:prSet custT="1"/>
      <dgm:spPr/>
      <dgm:t>
        <a:bodyPr/>
        <a:lstStyle/>
        <a:p>
          <a:r>
            <a:rPr lang="en-US" sz="1800" dirty="0"/>
            <a:t>2022 	Multi-Res	67.50%</a:t>
          </a:r>
        </a:p>
      </dgm:t>
    </dgm:pt>
    <dgm:pt modelId="{745DA18D-3746-4DF5-8070-E01302509512}" type="parTrans" cxnId="{2862858C-F512-4A81-8B30-33A91E55139A}">
      <dgm:prSet/>
      <dgm:spPr/>
      <dgm:t>
        <a:bodyPr/>
        <a:lstStyle/>
        <a:p>
          <a:endParaRPr lang="en-US"/>
        </a:p>
      </dgm:t>
    </dgm:pt>
    <dgm:pt modelId="{9D295F0D-F0CD-4DFE-91F3-52273A28A96C}" type="sibTrans" cxnId="{2862858C-F512-4A81-8B30-33A91E55139A}">
      <dgm:prSet/>
      <dgm:spPr/>
      <dgm:t>
        <a:bodyPr/>
        <a:lstStyle/>
        <a:p>
          <a:endParaRPr lang="en-US"/>
        </a:p>
      </dgm:t>
    </dgm:pt>
    <dgm:pt modelId="{95816F31-79E0-44B4-9FFE-0A4DBF842A38}">
      <dgm:prSet custT="1"/>
      <dgm:spPr/>
      <dgm:t>
        <a:bodyPr/>
        <a:lstStyle/>
        <a:p>
          <a:r>
            <a:rPr lang="en-US" sz="1800" dirty="0">
              <a:solidFill>
                <a:srgbClr val="FF0000"/>
              </a:solidFill>
            </a:rPr>
            <a:t>2026   Residential	47.4316% (increase 1.09%)</a:t>
          </a:r>
        </a:p>
      </dgm:t>
    </dgm:pt>
    <dgm:pt modelId="{51EFC6D5-8299-40BA-9F5E-33694564818C}" type="parTrans" cxnId="{44C46562-99A4-4F30-858A-57716E1D8577}">
      <dgm:prSet/>
      <dgm:spPr/>
      <dgm:t>
        <a:bodyPr/>
        <a:lstStyle/>
        <a:p>
          <a:endParaRPr lang="en-US"/>
        </a:p>
      </dgm:t>
    </dgm:pt>
    <dgm:pt modelId="{207B21F7-7F2D-41DA-BBAD-1FF9E844503B}" type="sibTrans" cxnId="{44C46562-99A4-4F30-858A-57716E1D8577}">
      <dgm:prSet/>
      <dgm:spPr/>
      <dgm:t>
        <a:bodyPr/>
        <a:lstStyle/>
        <a:p>
          <a:endParaRPr lang="en-US"/>
        </a:p>
      </dgm:t>
    </dgm:pt>
    <dgm:pt modelId="{27D2D6BF-4720-4117-B306-E454E86C38DA}">
      <dgm:prSet custT="1"/>
      <dgm:spPr/>
      <dgm:t>
        <a:bodyPr/>
        <a:lstStyle/>
        <a:p>
          <a:r>
            <a:rPr lang="en-US" sz="1800" dirty="0">
              <a:solidFill>
                <a:srgbClr val="FF0000"/>
              </a:solidFill>
            </a:rPr>
            <a:t>2026   Multi-Res	47.4316% (increase 1.09%)</a:t>
          </a:r>
        </a:p>
      </dgm:t>
    </dgm:pt>
    <dgm:pt modelId="{FC4A5451-96E4-4E37-8229-08B3FE7CA3A7}" type="parTrans" cxnId="{A05CFBAE-9F5B-4466-94C6-05F2B893C71C}">
      <dgm:prSet/>
      <dgm:spPr/>
      <dgm:t>
        <a:bodyPr/>
        <a:lstStyle/>
        <a:p>
          <a:endParaRPr lang="en-US"/>
        </a:p>
      </dgm:t>
    </dgm:pt>
    <dgm:pt modelId="{FDF18D50-9E50-4D02-BC82-6D556A6D9C26}" type="sibTrans" cxnId="{A05CFBAE-9F5B-4466-94C6-05F2B893C71C}">
      <dgm:prSet/>
      <dgm:spPr/>
      <dgm:t>
        <a:bodyPr/>
        <a:lstStyle/>
        <a:p>
          <a:endParaRPr lang="en-US"/>
        </a:p>
      </dgm:t>
    </dgm:pt>
    <dgm:pt modelId="{5ADA4A90-5D5E-4762-8284-5F99119D92F6}" type="pres">
      <dgm:prSet presAssocID="{0DC84323-CD57-4D39-90C6-99BE248F1548}" presName="linear" presStyleCnt="0">
        <dgm:presLayoutVars>
          <dgm:dir/>
          <dgm:animLvl val="lvl"/>
          <dgm:resizeHandles val="exact"/>
        </dgm:presLayoutVars>
      </dgm:prSet>
      <dgm:spPr/>
    </dgm:pt>
    <dgm:pt modelId="{C2E34890-BF97-46E2-B353-1D4962FCCF1E}" type="pres">
      <dgm:prSet presAssocID="{301F8981-7DD6-4182-A8EE-3E89A23A9A45}" presName="parentLin" presStyleCnt="0"/>
      <dgm:spPr/>
    </dgm:pt>
    <dgm:pt modelId="{4EDF7F0C-9963-42C6-B91A-B18DDA967B6E}" type="pres">
      <dgm:prSet presAssocID="{301F8981-7DD6-4182-A8EE-3E89A23A9A45}" presName="parentLeftMargin" presStyleLbl="node1" presStyleIdx="0" presStyleCnt="2"/>
      <dgm:spPr/>
    </dgm:pt>
    <dgm:pt modelId="{26582E3B-BCBE-4111-80B7-9132F01B6455}" type="pres">
      <dgm:prSet presAssocID="{301F8981-7DD6-4182-A8EE-3E89A23A9A45}" presName="parentText" presStyleLbl="node1" presStyleIdx="0" presStyleCnt="2">
        <dgm:presLayoutVars>
          <dgm:chMax val="0"/>
          <dgm:bulletEnabled val="1"/>
        </dgm:presLayoutVars>
      </dgm:prSet>
      <dgm:spPr/>
    </dgm:pt>
    <dgm:pt modelId="{86664F8E-DDB2-417D-8FBA-11F5AA57D864}" type="pres">
      <dgm:prSet presAssocID="{301F8981-7DD6-4182-A8EE-3E89A23A9A45}" presName="negativeSpace" presStyleCnt="0"/>
      <dgm:spPr/>
    </dgm:pt>
    <dgm:pt modelId="{535579EE-AF23-42B4-9787-ADF4E481F274}" type="pres">
      <dgm:prSet presAssocID="{301F8981-7DD6-4182-A8EE-3E89A23A9A45}" presName="childText" presStyleLbl="conFgAcc1" presStyleIdx="0" presStyleCnt="2" custScaleY="111940">
        <dgm:presLayoutVars>
          <dgm:bulletEnabled val="1"/>
        </dgm:presLayoutVars>
      </dgm:prSet>
      <dgm:spPr/>
    </dgm:pt>
    <dgm:pt modelId="{A56083D8-6B28-4842-8D65-93D510B9C87D}" type="pres">
      <dgm:prSet presAssocID="{75A536B5-0914-431C-9013-57F2CA8D2A3C}" presName="spaceBetweenRectangles" presStyleCnt="0"/>
      <dgm:spPr/>
    </dgm:pt>
    <dgm:pt modelId="{C0B2F3EF-BA8A-422D-BF94-60CD40040D00}" type="pres">
      <dgm:prSet presAssocID="{2F762607-8305-42AF-A47F-6B8EB6C8262E}" presName="parentLin" presStyleCnt="0"/>
      <dgm:spPr/>
    </dgm:pt>
    <dgm:pt modelId="{21907DBE-090F-45B8-9776-9B1BBF0C76D1}" type="pres">
      <dgm:prSet presAssocID="{2F762607-8305-42AF-A47F-6B8EB6C8262E}" presName="parentLeftMargin" presStyleLbl="node1" presStyleIdx="0" presStyleCnt="2"/>
      <dgm:spPr/>
    </dgm:pt>
    <dgm:pt modelId="{ED1C65C0-7356-46D7-928E-11E3EF1F11DF}" type="pres">
      <dgm:prSet presAssocID="{2F762607-8305-42AF-A47F-6B8EB6C8262E}" presName="parentText" presStyleLbl="node1" presStyleIdx="1" presStyleCnt="2">
        <dgm:presLayoutVars>
          <dgm:chMax val="0"/>
          <dgm:bulletEnabled val="1"/>
        </dgm:presLayoutVars>
      </dgm:prSet>
      <dgm:spPr/>
    </dgm:pt>
    <dgm:pt modelId="{ECB726B8-9278-412A-BAF4-3DCF44F21E22}" type="pres">
      <dgm:prSet presAssocID="{2F762607-8305-42AF-A47F-6B8EB6C8262E}" presName="negativeSpace" presStyleCnt="0"/>
      <dgm:spPr/>
    </dgm:pt>
    <dgm:pt modelId="{AB0B65EB-2464-4E4C-8205-2897874EA6B9}" type="pres">
      <dgm:prSet presAssocID="{2F762607-8305-42AF-A47F-6B8EB6C8262E}" presName="childText" presStyleLbl="conFgAcc1" presStyleIdx="1" presStyleCnt="2">
        <dgm:presLayoutVars>
          <dgm:bulletEnabled val="1"/>
        </dgm:presLayoutVars>
      </dgm:prSet>
      <dgm:spPr/>
    </dgm:pt>
  </dgm:ptLst>
  <dgm:cxnLst>
    <dgm:cxn modelId="{1CDA3707-27C7-415B-AC94-2C2D64A88EB3}" type="presOf" srcId="{95816F31-79E0-44B4-9FFE-0A4DBF842A38}" destId="{AB0B65EB-2464-4E4C-8205-2897874EA6B9}" srcOrd="0" destOrd="4" presId="urn:microsoft.com/office/officeart/2005/8/layout/list1"/>
    <dgm:cxn modelId="{128F5E12-89DC-40CB-9194-0A92A5001477}" srcId="{2F762607-8305-42AF-A47F-6B8EB6C8262E}" destId="{FA4F5FFA-58E7-4632-9656-AFCF87EE7803}" srcOrd="3" destOrd="0" parTransId="{7234AE01-4875-429C-A2AB-1EB6D9B9CF7C}" sibTransId="{D24BC3FB-6D0A-42D4-9E9E-CC93F5B3BEBD}"/>
    <dgm:cxn modelId="{FBE6BB12-54C8-4130-AF10-A2F01A47E01F}" type="presOf" srcId="{301F8981-7DD6-4182-A8EE-3E89A23A9A45}" destId="{4EDF7F0C-9963-42C6-B91A-B18DDA967B6E}" srcOrd="0" destOrd="0" presId="urn:microsoft.com/office/officeart/2005/8/layout/list1"/>
    <dgm:cxn modelId="{69A4C721-51B2-48BC-AA14-84F4CE38A4FC}" type="presOf" srcId="{B43B1BDD-0CD0-4A7E-A133-7E2FF1469968}" destId="{535579EE-AF23-42B4-9787-ADF4E481F274}" srcOrd="0" destOrd="1" presId="urn:microsoft.com/office/officeart/2005/8/layout/list1"/>
    <dgm:cxn modelId="{6F4C3B25-AE36-4ACD-8FE4-D5CCFB6E9B9D}" type="presOf" srcId="{C333623D-2C00-4468-9EC4-E0E9D796BD4C}" destId="{AB0B65EB-2464-4E4C-8205-2897874EA6B9}" srcOrd="0" destOrd="2" presId="urn:microsoft.com/office/officeart/2005/8/layout/list1"/>
    <dgm:cxn modelId="{B170862A-C65A-44AA-AF73-9A33827D232F}" srcId="{301F8981-7DD6-4182-A8EE-3E89A23A9A45}" destId="{11F01747-B4C1-47C4-AD75-21EDE2CDA375}" srcOrd="0" destOrd="0" parTransId="{ECCC0CC1-2035-41BA-B5EF-BE20A35FD7B0}" sibTransId="{EEA38195-F111-48F0-9684-A11D1896A82B}"/>
    <dgm:cxn modelId="{09BCBB30-8126-4E81-BEE5-567F7E7B295B}" type="presOf" srcId="{0DC84323-CD57-4D39-90C6-99BE248F1548}" destId="{5ADA4A90-5D5E-4762-8284-5F99119D92F6}" srcOrd="0" destOrd="0" presId="urn:microsoft.com/office/officeart/2005/8/layout/list1"/>
    <dgm:cxn modelId="{7E869339-36D2-4033-AF56-63022F148A7B}" srcId="{2F762607-8305-42AF-A47F-6B8EB6C8262E}" destId="{A5C46D15-622F-4FB4-9E9E-5973BBB11B09}" srcOrd="1" destOrd="0" parTransId="{BD5BFDC9-29FF-49DD-8708-3E48E5C19CBB}" sibTransId="{66D3FF02-8635-46AC-960D-EF3E7EADEC2D}"/>
    <dgm:cxn modelId="{1886764C-2BB9-450C-A182-03E36A706EDC}" type="presOf" srcId="{11F01747-B4C1-47C4-AD75-21EDE2CDA375}" destId="{535579EE-AF23-42B4-9787-ADF4E481F274}" srcOrd="0" destOrd="0" presId="urn:microsoft.com/office/officeart/2005/8/layout/list1"/>
    <dgm:cxn modelId="{59614451-203F-416A-997F-E2F7EEE2B4CE}" type="presOf" srcId="{2F762607-8305-42AF-A47F-6B8EB6C8262E}" destId="{21907DBE-090F-45B8-9776-9B1BBF0C76D1}" srcOrd="0" destOrd="0" presId="urn:microsoft.com/office/officeart/2005/8/layout/list1"/>
    <dgm:cxn modelId="{44C46562-99A4-4F30-858A-57716E1D8577}" srcId="{2F762607-8305-42AF-A47F-6B8EB6C8262E}" destId="{95816F31-79E0-44B4-9FFE-0A4DBF842A38}" srcOrd="4" destOrd="0" parTransId="{51EFC6D5-8299-40BA-9F5E-33694564818C}" sibTransId="{207B21F7-7F2D-41DA-BBAD-1FF9E844503B}"/>
    <dgm:cxn modelId="{719DE365-1C36-4576-B2AB-C814A87799D4}" srcId="{301F8981-7DD6-4182-A8EE-3E89A23A9A45}" destId="{0B7A0CE5-4B49-4AA0-80A5-652021BCAD85}" srcOrd="2" destOrd="0" parTransId="{CC012D14-46CD-46F8-8F6C-5B614B86BC6B}" sibTransId="{AD8E86F3-9824-4442-9E4E-EDF94DDF0793}"/>
    <dgm:cxn modelId="{665CEE67-CB05-4E51-8AEA-5DB88C912725}" type="presOf" srcId="{0B7A0CE5-4B49-4AA0-80A5-652021BCAD85}" destId="{535579EE-AF23-42B4-9787-ADF4E481F274}" srcOrd="0" destOrd="2" presId="urn:microsoft.com/office/officeart/2005/8/layout/list1"/>
    <dgm:cxn modelId="{69815E72-3A77-4E3A-A1EE-2E756DDF4ABA}" type="presOf" srcId="{AE83E1A4-9C33-4359-87D6-AE3FF1F21699}" destId="{AB0B65EB-2464-4E4C-8205-2897874EA6B9}" srcOrd="0" destOrd="5" presId="urn:microsoft.com/office/officeart/2005/8/layout/list1"/>
    <dgm:cxn modelId="{9EE6B787-1412-44A2-85A3-BBA1DFB789FB}" type="presOf" srcId="{2F762607-8305-42AF-A47F-6B8EB6C8262E}" destId="{ED1C65C0-7356-46D7-928E-11E3EF1F11DF}" srcOrd="1" destOrd="0" presId="urn:microsoft.com/office/officeart/2005/8/layout/list1"/>
    <dgm:cxn modelId="{0819B688-5FFA-49B1-AE6B-E8B11C5757A2}" srcId="{2F762607-8305-42AF-A47F-6B8EB6C8262E}" destId="{C333623D-2C00-4468-9EC4-E0E9D796BD4C}" srcOrd="2" destOrd="0" parTransId="{45EF510E-5680-4A49-ACA9-E5D8DAB7A80A}" sibTransId="{4F780832-01C7-44C4-9980-562450376D80}"/>
    <dgm:cxn modelId="{2862858C-F512-4A81-8B30-33A91E55139A}" srcId="{2F762607-8305-42AF-A47F-6B8EB6C8262E}" destId="{AE83E1A4-9C33-4359-87D6-AE3FF1F21699}" srcOrd="5" destOrd="0" parTransId="{745DA18D-3746-4DF5-8070-E01302509512}" sibTransId="{9D295F0D-F0CD-4DFE-91F3-52273A28A96C}"/>
    <dgm:cxn modelId="{8A2B3691-F153-4635-B197-775C18B6A93D}" srcId="{2F762607-8305-42AF-A47F-6B8EB6C8262E}" destId="{0F470C03-313C-45AA-A238-CBB8EFA19090}" srcOrd="7" destOrd="0" parTransId="{BBEA3C8B-C4B6-4158-BA34-85FE50377342}" sibTransId="{7D85932B-951A-4149-B6E0-B161F1229BB2}"/>
    <dgm:cxn modelId="{D684749A-E009-4F5C-B4C8-40574CF913E1}" srcId="{2F762607-8305-42AF-A47F-6B8EB6C8262E}" destId="{5011B248-B03C-4E56-B826-36A311062BC1}" srcOrd="0" destOrd="0" parTransId="{3446EA9D-CDDA-4F5E-A221-33164CD5877F}" sibTransId="{7A43679A-10FF-4B4B-BC77-C0A4D5A2A5AF}"/>
    <dgm:cxn modelId="{5492C49C-63C8-4926-86AF-32E477AC34C9}" type="presOf" srcId="{FA4F5FFA-58E7-4632-9656-AFCF87EE7803}" destId="{AB0B65EB-2464-4E4C-8205-2897874EA6B9}" srcOrd="0" destOrd="3" presId="urn:microsoft.com/office/officeart/2005/8/layout/list1"/>
    <dgm:cxn modelId="{DB5D079E-1B9A-4BA2-B0FD-EA7729841596}" srcId="{0DC84323-CD57-4D39-90C6-99BE248F1548}" destId="{301F8981-7DD6-4182-A8EE-3E89A23A9A45}" srcOrd="0" destOrd="0" parTransId="{009A0F97-F68F-4D27-9236-8A97FF655C52}" sibTransId="{75A536B5-0914-431C-9013-57F2CA8D2A3C}"/>
    <dgm:cxn modelId="{4272A3A6-3A79-4C99-8891-431122ADD881}" srcId="{301F8981-7DD6-4182-A8EE-3E89A23A9A45}" destId="{B43B1BDD-0CD0-4A7E-A133-7E2FF1469968}" srcOrd="1" destOrd="0" parTransId="{C35CCDF5-F9B1-4F11-A1E2-E6282DA1ED6E}" sibTransId="{78089E0A-6612-4C80-AA78-BCA9200AE3F4}"/>
    <dgm:cxn modelId="{73652BAB-1507-4CD5-8DDB-13483878D5B7}" type="presOf" srcId="{0F470C03-313C-45AA-A238-CBB8EFA19090}" destId="{AB0B65EB-2464-4E4C-8205-2897874EA6B9}" srcOrd="0" destOrd="7" presId="urn:microsoft.com/office/officeart/2005/8/layout/list1"/>
    <dgm:cxn modelId="{A05CFBAE-9F5B-4466-94C6-05F2B893C71C}" srcId="{2F762607-8305-42AF-A47F-6B8EB6C8262E}" destId="{27D2D6BF-4720-4117-B306-E454E86C38DA}" srcOrd="9" destOrd="0" parTransId="{FC4A5451-96E4-4E37-8229-08B3FE7CA3A7}" sibTransId="{FDF18D50-9E50-4D02-BC82-6D556A6D9C26}"/>
    <dgm:cxn modelId="{6F8017B7-8782-4216-89B7-2DB098984133}" type="presOf" srcId="{301F8981-7DD6-4182-A8EE-3E89A23A9A45}" destId="{26582E3B-BCBE-4111-80B7-9132F01B6455}" srcOrd="1" destOrd="0" presId="urn:microsoft.com/office/officeart/2005/8/layout/list1"/>
    <dgm:cxn modelId="{F45969B7-1A27-4B59-83F6-F72456E3DEC9}" type="presOf" srcId="{27D2D6BF-4720-4117-B306-E454E86C38DA}" destId="{AB0B65EB-2464-4E4C-8205-2897874EA6B9}" srcOrd="0" destOrd="9" presId="urn:microsoft.com/office/officeart/2005/8/layout/list1"/>
    <dgm:cxn modelId="{31A3ABBB-A885-47E8-9A51-7D8B0EB990C0}" type="presOf" srcId="{C76CD935-0F94-4FAD-B59D-A034B31B4109}" destId="{AB0B65EB-2464-4E4C-8205-2897874EA6B9}" srcOrd="0" destOrd="8" presId="urn:microsoft.com/office/officeart/2005/8/layout/list1"/>
    <dgm:cxn modelId="{18AC0BC0-1390-4330-BBCE-1CA4C1E1991F}" type="presOf" srcId="{5011B248-B03C-4E56-B826-36A311062BC1}" destId="{AB0B65EB-2464-4E4C-8205-2897874EA6B9}" srcOrd="0" destOrd="0" presId="urn:microsoft.com/office/officeart/2005/8/layout/list1"/>
    <dgm:cxn modelId="{D6E8A6C7-A36B-4D24-9100-D12ED6BB5F95}" srcId="{0DC84323-CD57-4D39-90C6-99BE248F1548}" destId="{2F762607-8305-42AF-A47F-6B8EB6C8262E}" srcOrd="1" destOrd="0" parTransId="{39F3BC7C-2F3F-46DC-A355-46B71005E605}" sibTransId="{2B54C5BB-077C-46B4-AD44-BBFA167168A5}"/>
    <dgm:cxn modelId="{88D55BCD-6C3B-4D6E-A535-298EDB7CFF97}" type="presOf" srcId="{A5C46D15-622F-4FB4-9E9E-5973BBB11B09}" destId="{AB0B65EB-2464-4E4C-8205-2897874EA6B9}" srcOrd="0" destOrd="1" presId="urn:microsoft.com/office/officeart/2005/8/layout/list1"/>
    <dgm:cxn modelId="{5D3EF5E8-EAA8-4888-8E5D-F4E5E19F7EE1}" srcId="{2F762607-8305-42AF-A47F-6B8EB6C8262E}" destId="{C76CD935-0F94-4FAD-B59D-A034B31B4109}" srcOrd="8" destOrd="0" parTransId="{EB25DB10-64B8-423F-B5F1-AC6DF6C5BA37}" sibTransId="{CE3CD721-0205-4B49-B19B-3628692D97AF}"/>
    <dgm:cxn modelId="{72A9F8F0-EA5A-4DF1-BC1F-68433394BE77}" type="presOf" srcId="{98BAB3BF-2E4B-4314-84F4-0B6F34B5EBF5}" destId="{AB0B65EB-2464-4E4C-8205-2897874EA6B9}" srcOrd="0" destOrd="6" presId="urn:microsoft.com/office/officeart/2005/8/layout/list1"/>
    <dgm:cxn modelId="{AB4E7CF8-4D94-420A-A553-9F1682AAF161}" srcId="{2F762607-8305-42AF-A47F-6B8EB6C8262E}" destId="{98BAB3BF-2E4B-4314-84F4-0B6F34B5EBF5}" srcOrd="6" destOrd="0" parTransId="{D8CE8C1E-A875-4F12-B9B1-28694A88D1B3}" sibTransId="{F1CD5B15-F5AE-4403-A863-917CFC9CAC1A}"/>
    <dgm:cxn modelId="{50BC2870-232E-4DF1-87F4-E08C24369E18}" type="presParOf" srcId="{5ADA4A90-5D5E-4762-8284-5F99119D92F6}" destId="{C2E34890-BF97-46E2-B353-1D4962FCCF1E}" srcOrd="0" destOrd="0" presId="urn:microsoft.com/office/officeart/2005/8/layout/list1"/>
    <dgm:cxn modelId="{31A3ACA9-E995-422E-A8DA-B7EA20624168}" type="presParOf" srcId="{C2E34890-BF97-46E2-B353-1D4962FCCF1E}" destId="{4EDF7F0C-9963-42C6-B91A-B18DDA967B6E}" srcOrd="0" destOrd="0" presId="urn:microsoft.com/office/officeart/2005/8/layout/list1"/>
    <dgm:cxn modelId="{04A98208-64B9-4714-896A-1EE92FA5D340}" type="presParOf" srcId="{C2E34890-BF97-46E2-B353-1D4962FCCF1E}" destId="{26582E3B-BCBE-4111-80B7-9132F01B6455}" srcOrd="1" destOrd="0" presId="urn:microsoft.com/office/officeart/2005/8/layout/list1"/>
    <dgm:cxn modelId="{60EB68C3-4318-4686-9546-718C4A2C6AC5}" type="presParOf" srcId="{5ADA4A90-5D5E-4762-8284-5F99119D92F6}" destId="{86664F8E-DDB2-417D-8FBA-11F5AA57D864}" srcOrd="1" destOrd="0" presId="urn:microsoft.com/office/officeart/2005/8/layout/list1"/>
    <dgm:cxn modelId="{5620B765-E1B3-4A00-99DB-F8F709724E1C}" type="presParOf" srcId="{5ADA4A90-5D5E-4762-8284-5F99119D92F6}" destId="{535579EE-AF23-42B4-9787-ADF4E481F274}" srcOrd="2" destOrd="0" presId="urn:microsoft.com/office/officeart/2005/8/layout/list1"/>
    <dgm:cxn modelId="{65D1B94F-569E-438E-8B19-2905096833DC}" type="presParOf" srcId="{5ADA4A90-5D5E-4762-8284-5F99119D92F6}" destId="{A56083D8-6B28-4842-8D65-93D510B9C87D}" srcOrd="3" destOrd="0" presId="urn:microsoft.com/office/officeart/2005/8/layout/list1"/>
    <dgm:cxn modelId="{CC8C3661-6B27-41AA-8ECA-52D2B1B18AAB}" type="presParOf" srcId="{5ADA4A90-5D5E-4762-8284-5F99119D92F6}" destId="{C0B2F3EF-BA8A-422D-BF94-60CD40040D00}" srcOrd="4" destOrd="0" presId="urn:microsoft.com/office/officeart/2005/8/layout/list1"/>
    <dgm:cxn modelId="{DC3BBA46-D6EF-43A0-A858-23F4C1712E21}" type="presParOf" srcId="{C0B2F3EF-BA8A-422D-BF94-60CD40040D00}" destId="{21907DBE-090F-45B8-9776-9B1BBF0C76D1}" srcOrd="0" destOrd="0" presId="urn:microsoft.com/office/officeart/2005/8/layout/list1"/>
    <dgm:cxn modelId="{8C86F667-B5CE-4CDE-A09B-68EDB95D5B38}" type="presParOf" srcId="{C0B2F3EF-BA8A-422D-BF94-60CD40040D00}" destId="{ED1C65C0-7356-46D7-928E-11E3EF1F11DF}" srcOrd="1" destOrd="0" presId="urn:microsoft.com/office/officeart/2005/8/layout/list1"/>
    <dgm:cxn modelId="{E9D4F838-4D94-4164-A84B-CBF749CDCB27}" type="presParOf" srcId="{5ADA4A90-5D5E-4762-8284-5F99119D92F6}" destId="{ECB726B8-9278-412A-BAF4-3DCF44F21E22}" srcOrd="5" destOrd="0" presId="urn:microsoft.com/office/officeart/2005/8/layout/list1"/>
    <dgm:cxn modelId="{7A0695C4-A667-485B-95F0-25B818677EA5}" type="presParOf" srcId="{5ADA4A90-5D5E-4762-8284-5F99119D92F6}" destId="{AB0B65EB-2464-4E4C-8205-2897874EA6B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579EE-AF23-42B4-9787-ADF4E481F274}">
      <dsp:nvSpPr>
        <dsp:cNvPr id="0" name=""/>
        <dsp:cNvSpPr/>
      </dsp:nvSpPr>
      <dsp:spPr>
        <a:xfrm>
          <a:off x="0" y="171931"/>
          <a:ext cx="7265765" cy="2080404"/>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904" tIns="208280" rIns="56390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US CPI September 2022 8.2%, September 2023 3.7%, September 2024 2.4%</a:t>
          </a:r>
        </a:p>
        <a:p>
          <a:pPr marL="171450" lvl="1" indent="-171450" algn="l" defTabSz="800100">
            <a:lnSpc>
              <a:spcPct val="90000"/>
            </a:lnSpc>
            <a:spcBef>
              <a:spcPct val="0"/>
            </a:spcBef>
            <a:spcAft>
              <a:spcPct val="15000"/>
            </a:spcAft>
            <a:buChar char="•"/>
          </a:pPr>
          <a:r>
            <a:rPr lang="en-US" sz="1800" kern="1200" dirty="0"/>
            <a:t>Midwest CPI September 2022 8.1%, September 2023 3.2%, September 2024 2.5%</a:t>
          </a:r>
        </a:p>
        <a:p>
          <a:pPr marL="171450" lvl="1" indent="-171450" algn="l" defTabSz="800100">
            <a:lnSpc>
              <a:spcPct val="90000"/>
            </a:lnSpc>
            <a:spcBef>
              <a:spcPct val="0"/>
            </a:spcBef>
            <a:spcAft>
              <a:spcPct val="15000"/>
            </a:spcAft>
            <a:buChar char="•"/>
          </a:pPr>
          <a:r>
            <a:rPr lang="en-US" sz="1800" kern="1200" dirty="0"/>
            <a:t>Municipal Cost Index September 2022 9.14%, September 2023 1.42%, September 2024 0.76%</a:t>
          </a:r>
        </a:p>
      </dsp:txBody>
      <dsp:txXfrm>
        <a:off x="0" y="171931"/>
        <a:ext cx="7265765" cy="2080404"/>
      </dsp:txXfrm>
    </dsp:sp>
    <dsp:sp modelId="{26582E3B-BCBE-4111-80B7-9132F01B6455}">
      <dsp:nvSpPr>
        <dsp:cNvPr id="0" name=""/>
        <dsp:cNvSpPr/>
      </dsp:nvSpPr>
      <dsp:spPr>
        <a:xfrm>
          <a:off x="363288" y="24331"/>
          <a:ext cx="5086035" cy="2951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240" tIns="0" rIns="192240" bIns="0" numCol="1" spcCol="1270" anchor="ctr" anchorCtr="0">
          <a:noAutofit/>
        </a:bodyPr>
        <a:lstStyle/>
        <a:p>
          <a:pPr marL="0" lvl="0" indent="0" algn="l" defTabSz="800100">
            <a:lnSpc>
              <a:spcPct val="90000"/>
            </a:lnSpc>
            <a:spcBef>
              <a:spcPct val="0"/>
            </a:spcBef>
            <a:spcAft>
              <a:spcPct val="35000"/>
            </a:spcAft>
            <a:buNone/>
          </a:pPr>
          <a:r>
            <a:rPr lang="en-US" sz="1800" kern="1200" dirty="0"/>
            <a:t>CPI</a:t>
          </a:r>
        </a:p>
      </dsp:txBody>
      <dsp:txXfrm>
        <a:off x="377698" y="38741"/>
        <a:ext cx="5057215" cy="266379"/>
      </dsp:txXfrm>
    </dsp:sp>
    <dsp:sp modelId="{AB0B65EB-2464-4E4C-8205-2897874EA6B9}">
      <dsp:nvSpPr>
        <dsp:cNvPr id="0" name=""/>
        <dsp:cNvSpPr/>
      </dsp:nvSpPr>
      <dsp:spPr>
        <a:xfrm>
          <a:off x="0" y="2453935"/>
          <a:ext cx="7265765" cy="3339000"/>
        </a:xfrm>
        <a:prstGeom prst="rect">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904" tIns="208280" rIns="56390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2022	Residential 	56.4094%</a:t>
          </a:r>
        </a:p>
        <a:p>
          <a:pPr marL="171450" lvl="1" indent="-171450" algn="l" defTabSz="800100">
            <a:lnSpc>
              <a:spcPct val="90000"/>
            </a:lnSpc>
            <a:spcBef>
              <a:spcPct val="0"/>
            </a:spcBef>
            <a:spcAft>
              <a:spcPct val="15000"/>
            </a:spcAft>
            <a:buChar char="•"/>
          </a:pPr>
          <a:r>
            <a:rPr lang="en-US" sz="1800" kern="1200" dirty="0"/>
            <a:t>2023	Residential 	54.1302%</a:t>
          </a:r>
        </a:p>
        <a:p>
          <a:pPr marL="171450" lvl="1" indent="-171450" algn="l" defTabSz="800100">
            <a:lnSpc>
              <a:spcPct val="90000"/>
            </a:lnSpc>
            <a:spcBef>
              <a:spcPct val="0"/>
            </a:spcBef>
            <a:spcAft>
              <a:spcPct val="15000"/>
            </a:spcAft>
            <a:buChar char="•"/>
          </a:pPr>
          <a:r>
            <a:rPr lang="en-US" sz="1800" kern="1200" dirty="0"/>
            <a:t>2024	Residential	54.6501%</a:t>
          </a:r>
        </a:p>
        <a:p>
          <a:pPr marL="171450" lvl="1" indent="-171450" algn="l" defTabSz="800100">
            <a:lnSpc>
              <a:spcPct val="90000"/>
            </a:lnSpc>
            <a:spcBef>
              <a:spcPct val="0"/>
            </a:spcBef>
            <a:spcAft>
              <a:spcPct val="15000"/>
            </a:spcAft>
            <a:buChar char="•"/>
          </a:pPr>
          <a:r>
            <a:rPr lang="en-US" sz="1800" kern="1200" dirty="0"/>
            <a:t>2025	Residential	46.3428%</a:t>
          </a:r>
        </a:p>
        <a:p>
          <a:pPr marL="171450" lvl="1" indent="-171450" algn="l" defTabSz="800100">
            <a:lnSpc>
              <a:spcPct val="90000"/>
            </a:lnSpc>
            <a:spcBef>
              <a:spcPct val="0"/>
            </a:spcBef>
            <a:spcAft>
              <a:spcPct val="15000"/>
            </a:spcAft>
            <a:buChar char="•"/>
          </a:pPr>
          <a:r>
            <a:rPr lang="en-US" sz="1800" kern="1200" dirty="0">
              <a:solidFill>
                <a:srgbClr val="FF0000"/>
              </a:solidFill>
            </a:rPr>
            <a:t>2026   Residential	47.4316% (increase 1.09%)</a:t>
          </a:r>
        </a:p>
        <a:p>
          <a:pPr marL="171450" lvl="1" indent="-171450" algn="l" defTabSz="800100">
            <a:lnSpc>
              <a:spcPct val="90000"/>
            </a:lnSpc>
            <a:spcBef>
              <a:spcPct val="0"/>
            </a:spcBef>
            <a:spcAft>
              <a:spcPct val="15000"/>
            </a:spcAft>
            <a:buChar char="•"/>
          </a:pPr>
          <a:r>
            <a:rPr lang="en-US" sz="1800" kern="1200" dirty="0"/>
            <a:t>2022 	Multi-Res	67.50%</a:t>
          </a:r>
        </a:p>
        <a:p>
          <a:pPr marL="171450" lvl="1" indent="-171450" algn="l" defTabSz="800100">
            <a:lnSpc>
              <a:spcPct val="90000"/>
            </a:lnSpc>
            <a:spcBef>
              <a:spcPct val="0"/>
            </a:spcBef>
            <a:spcAft>
              <a:spcPct val="15000"/>
            </a:spcAft>
            <a:buChar char="•"/>
          </a:pPr>
          <a:r>
            <a:rPr lang="en-US" sz="1800" kern="1200" dirty="0"/>
            <a:t>2023	Multi-Res	63.75% (2024 Same as residential)</a:t>
          </a:r>
        </a:p>
        <a:p>
          <a:pPr marL="171450" lvl="1" indent="-171450" algn="l" defTabSz="800100">
            <a:lnSpc>
              <a:spcPct val="90000"/>
            </a:lnSpc>
            <a:spcBef>
              <a:spcPct val="0"/>
            </a:spcBef>
            <a:spcAft>
              <a:spcPct val="15000"/>
            </a:spcAft>
            <a:buChar char="•"/>
          </a:pPr>
          <a:r>
            <a:rPr lang="en-US" sz="1800" kern="1200" dirty="0"/>
            <a:t>2024	Multi-Res	54.6501% (Class eliminated, now using residential rate)</a:t>
          </a:r>
        </a:p>
        <a:p>
          <a:pPr marL="171450" lvl="1" indent="-171450" algn="l" defTabSz="800100">
            <a:lnSpc>
              <a:spcPct val="90000"/>
            </a:lnSpc>
            <a:spcBef>
              <a:spcPct val="0"/>
            </a:spcBef>
            <a:spcAft>
              <a:spcPct val="15000"/>
            </a:spcAft>
            <a:buChar char="•"/>
          </a:pPr>
          <a:r>
            <a:rPr lang="en-US" sz="1800" kern="1200" dirty="0"/>
            <a:t>2025	Multi-Res	46.3428% (8.3073% reduction)</a:t>
          </a:r>
        </a:p>
        <a:p>
          <a:pPr marL="171450" lvl="1" indent="-171450" algn="l" defTabSz="800100">
            <a:lnSpc>
              <a:spcPct val="90000"/>
            </a:lnSpc>
            <a:spcBef>
              <a:spcPct val="0"/>
            </a:spcBef>
            <a:spcAft>
              <a:spcPct val="15000"/>
            </a:spcAft>
            <a:buChar char="•"/>
          </a:pPr>
          <a:r>
            <a:rPr lang="en-US" sz="1800" kern="1200" dirty="0">
              <a:solidFill>
                <a:srgbClr val="FF0000"/>
              </a:solidFill>
            </a:rPr>
            <a:t>2026   Multi-Res	47.4316% (increase 1.09%)</a:t>
          </a:r>
        </a:p>
      </dsp:txBody>
      <dsp:txXfrm>
        <a:off x="0" y="2453935"/>
        <a:ext cx="7265765" cy="3339000"/>
      </dsp:txXfrm>
    </dsp:sp>
    <dsp:sp modelId="{ED1C65C0-7356-46D7-928E-11E3EF1F11DF}">
      <dsp:nvSpPr>
        <dsp:cNvPr id="0" name=""/>
        <dsp:cNvSpPr/>
      </dsp:nvSpPr>
      <dsp:spPr>
        <a:xfrm>
          <a:off x="363288" y="2306335"/>
          <a:ext cx="5086035" cy="2951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240" tIns="0" rIns="192240" bIns="0" numCol="1" spcCol="1270" anchor="ctr" anchorCtr="0">
          <a:noAutofit/>
        </a:bodyPr>
        <a:lstStyle/>
        <a:p>
          <a:pPr marL="0" lvl="0" indent="0" algn="l" defTabSz="800100">
            <a:lnSpc>
              <a:spcPct val="90000"/>
            </a:lnSpc>
            <a:spcBef>
              <a:spcPct val="0"/>
            </a:spcBef>
            <a:spcAft>
              <a:spcPct val="35000"/>
            </a:spcAft>
            <a:buNone/>
          </a:pPr>
          <a:r>
            <a:rPr lang="en-US" sz="1800" kern="1200" dirty="0"/>
            <a:t>Rollback</a:t>
          </a:r>
        </a:p>
      </dsp:txBody>
      <dsp:txXfrm>
        <a:off x="377698" y="2320745"/>
        <a:ext cx="5057215" cy="2663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0.08152</cdr:x>
      <cdr:y>0.92</cdr:y>
    </cdr:from>
    <cdr:to>
      <cdr:x>1</cdr:x>
      <cdr:y>1</cdr:y>
    </cdr:to>
    <cdr:sp macro="" textlink="">
      <cdr:nvSpPr>
        <cdr:cNvPr id="2" name="TextBox 1">
          <a:extLst xmlns:a="http://schemas.openxmlformats.org/drawingml/2006/main">
            <a:ext uri="{FF2B5EF4-FFF2-40B4-BE49-F238E27FC236}">
              <a16:creationId xmlns:a16="http://schemas.microsoft.com/office/drawing/2014/main" id="{4D52FE79-FB6F-453E-9B60-7DD0FBF682C3}"/>
            </a:ext>
          </a:extLst>
        </cdr:cNvPr>
        <cdr:cNvSpPr txBox="1"/>
      </cdr:nvSpPr>
      <cdr:spPr>
        <a:xfrm xmlns:a="http://schemas.openxmlformats.org/drawingml/2006/main">
          <a:off x="608766" y="5257803"/>
          <a:ext cx="6858835" cy="457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0.88278</cdr:y>
    </cdr:from>
    <cdr:to>
      <cdr:x>1</cdr:x>
      <cdr:y>1</cdr:y>
    </cdr:to>
    <cdr:sp macro="" textlink="">
      <cdr:nvSpPr>
        <cdr:cNvPr id="3" name="TextBox 2">
          <a:extLst xmlns:a="http://schemas.openxmlformats.org/drawingml/2006/main">
            <a:ext uri="{FF2B5EF4-FFF2-40B4-BE49-F238E27FC236}">
              <a16:creationId xmlns:a16="http://schemas.microsoft.com/office/drawing/2014/main" id="{AB5BD362-B1F6-4872-9A5E-255339796762}"/>
            </a:ext>
          </a:extLst>
        </cdr:cNvPr>
        <cdr:cNvSpPr txBox="1"/>
      </cdr:nvSpPr>
      <cdr:spPr>
        <a:xfrm xmlns:a="http://schemas.openxmlformats.org/drawingml/2006/main">
          <a:off x="0" y="5045075"/>
          <a:ext cx="7467601" cy="669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5AD0E90-60A2-4BA4-AD2B-E8EC1FBBAE05}" type="datetimeFigureOut">
              <a:rPr lang="en-US" smtClean="0"/>
              <a:t>4/1/25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91C974-1467-4B40-AFB1-EA86889B4CD3}" type="slidenum">
              <a:rPr lang="en-US" smtClean="0"/>
              <a:t>‹#›</a:t>
            </a:fld>
            <a:endParaRPr lang="en-US"/>
          </a:p>
        </p:txBody>
      </p:sp>
    </p:spTree>
    <p:extLst>
      <p:ext uri="{BB962C8B-B14F-4D97-AF65-F5344CB8AC3E}">
        <p14:creationId xmlns:p14="http://schemas.microsoft.com/office/powerpoint/2010/main" val="96667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m-localgov.iowa.gov/saved-report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Actual Valuations are 100% Valuation Military Exemptions Deducted</a:t>
            </a:r>
          </a:p>
          <a:p>
            <a:r>
              <a:rPr lang="en-US"/>
              <a:t>Taxable Valuation. Taxable Valuations Commercial Property: FY22/23 115,197,549  FY23/24 290,501,160-183,036,668(hospital)=107464,492</a:t>
            </a:r>
          </a:p>
        </p:txBody>
      </p:sp>
      <p:sp>
        <p:nvSpPr>
          <p:cNvPr id="4" name="Slide Number Placeholder 3"/>
          <p:cNvSpPr>
            <a:spLocks noGrp="1"/>
          </p:cNvSpPr>
          <p:nvPr>
            <p:ph type="sldNum" sz="quarter" idx="5"/>
          </p:nvPr>
        </p:nvSpPr>
        <p:spPr/>
        <p:txBody>
          <a:bodyPr/>
          <a:lstStyle/>
          <a:p>
            <a:fld id="{A491C974-1467-4B40-AFB1-EA86889B4CD3}" type="slidenum">
              <a:rPr lang="en-US" smtClean="0"/>
              <a:t>7</a:t>
            </a:fld>
            <a:endParaRPr lang="en-US"/>
          </a:p>
        </p:txBody>
      </p:sp>
    </p:spTree>
    <p:extLst>
      <p:ext uri="{BB962C8B-B14F-4D97-AF65-F5344CB8AC3E}">
        <p14:creationId xmlns:p14="http://schemas.microsoft.com/office/powerpoint/2010/main" val="417279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w="9525"/>
        </p:spPr>
        <p:txBody>
          <a:bodyPr/>
          <a:lstStyle/>
          <a:p>
            <a:r>
              <a:rPr lang="en-US" dirty="0"/>
              <a:t>Property</a:t>
            </a:r>
            <a:r>
              <a:rPr lang="en-US" baseline="0" dirty="0"/>
              <a:t> tax rate history</a:t>
            </a:r>
          </a:p>
          <a:p>
            <a:r>
              <a:rPr lang="en-US" baseline="0" dirty="0"/>
              <a:t>County rate includes: county, brucellosis, assessor, ag ext.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p:spPr>
        <p:txBody>
          <a:bodyPr/>
          <a:lstStyle/>
          <a:p>
            <a:r>
              <a:rPr lang="en-US" dirty="0"/>
              <a:t>Spreadsheet/leslie/budget/budget</a:t>
            </a:r>
            <a:r>
              <a:rPr lang="en-US" baseline="0" dirty="0"/>
              <a:t> presentation/levy rates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budget comparison report in </a:t>
            </a:r>
            <a:r>
              <a:rPr lang="en-US" dirty="0" err="1"/>
              <a:t>tyler</a:t>
            </a:r>
            <a:r>
              <a:rPr lang="en-US" dirty="0"/>
              <a:t> and get year totals or use revenue less expenses spreadsheet.</a:t>
            </a:r>
          </a:p>
        </p:txBody>
      </p:sp>
    </p:spTree>
    <p:extLst>
      <p:ext uri="{BB962C8B-B14F-4D97-AF65-F5344CB8AC3E}">
        <p14:creationId xmlns:p14="http://schemas.microsoft.com/office/powerpoint/2010/main" val="7273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spreadsheet general fund balances spend down actual2</a:t>
            </a:r>
          </a:p>
        </p:txBody>
      </p:sp>
    </p:spTree>
    <p:extLst>
      <p:ext uri="{BB962C8B-B14F-4D97-AF65-F5344CB8AC3E}">
        <p14:creationId xmlns:p14="http://schemas.microsoft.com/office/powerpoint/2010/main" val="239098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00620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9125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p:spPr>
        <p:txBody>
          <a:bodyPr/>
          <a:lstStyle/>
          <a:p>
            <a:r>
              <a:rPr lang="en-US" dirty="0"/>
              <a:t>Revenues</a:t>
            </a:r>
            <a:r>
              <a:rPr lang="en-US" baseline="0" dirty="0"/>
              <a:t> by source , tax rev breakdown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p:spPr>
        <p:txBody>
          <a:bodyPr/>
          <a:lstStyle/>
          <a:p>
            <a:r>
              <a:rPr lang="en-US" dirty="0"/>
              <a:t>Check against state form for department totals  - function</a:t>
            </a:r>
            <a:r>
              <a:rPr lang="en-US" baseline="0" dirty="0"/>
              <a:t> list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748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3/25</a:t>
            </a:r>
          </a:p>
        </p:txBody>
      </p:sp>
      <p:sp>
        <p:nvSpPr>
          <p:cNvPr id="4" name="Slide Number Placeholder 3"/>
          <p:cNvSpPr>
            <a:spLocks noGrp="1"/>
          </p:cNvSpPr>
          <p:nvPr>
            <p:ph type="sldNum" sz="quarter" idx="5"/>
          </p:nvPr>
        </p:nvSpPr>
        <p:spPr/>
        <p:txBody>
          <a:bodyPr/>
          <a:lstStyle/>
          <a:p>
            <a:fld id="{A491C974-1467-4B40-AFB1-EA86889B4CD3}" type="slidenum">
              <a:rPr lang="en-US" smtClean="0"/>
              <a:t>17</a:t>
            </a:fld>
            <a:endParaRPr lang="en-US"/>
          </a:p>
        </p:txBody>
      </p:sp>
    </p:spTree>
    <p:extLst>
      <p:ext uri="{BB962C8B-B14F-4D97-AF65-F5344CB8AC3E}">
        <p14:creationId xmlns:p14="http://schemas.microsoft.com/office/powerpoint/2010/main" val="408097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p:spPr>
        <p:txBody>
          <a:bodyPr/>
          <a:lstStyle/>
          <a:p>
            <a:r>
              <a:rPr lang="en-US" dirty="0"/>
              <a:t>Check</a:t>
            </a:r>
            <a:r>
              <a:rPr lang="en-US" baseline="0" dirty="0"/>
              <a:t> with debt service page – exception water  &amp; sewer revenue bonds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bg1"/>
                </a:solidFill>
              </a:rPr>
              <a:t>https://dom.iowa.gov/document/city-property-tax-rates  3/20/2024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numbers from Iowa department of management – 100% valuations by class of property. </a:t>
            </a:r>
            <a:r>
              <a:rPr kumimoji="1" lang="en-US" sz="1200" b="0" i="0" u="none" strike="noStrike" kern="1200" dirty="0">
                <a:solidFill>
                  <a:schemeClr val="tx1"/>
                </a:solidFill>
                <a:effectLst/>
                <a:latin typeface="Times New Roman" pitchFamily="18" charset="0"/>
                <a:ea typeface="+mn-ea"/>
                <a:cs typeface="+mn-cs"/>
              </a:rPr>
              <a:t>https://dom-localgov.iowa.gov/saved-reports</a:t>
            </a:r>
            <a:r>
              <a:rPr lang="en-US" dirty="0"/>
              <a:t> </a:t>
            </a:r>
          </a:p>
          <a:p>
            <a:r>
              <a:rPr lang="en-US" dirty="0"/>
              <a:t> Make sure and do pdf report off state website.  Do not use excel report off website.</a:t>
            </a:r>
          </a:p>
          <a:p>
            <a:endParaRPr lang="en-US" dirty="0"/>
          </a:p>
          <a:p>
            <a:endParaRPr lang="en-US" dirty="0"/>
          </a:p>
        </p:txBody>
      </p:sp>
    </p:spTree>
    <p:extLst>
      <p:ext uri="{BB962C8B-B14F-4D97-AF65-F5344CB8AC3E}">
        <p14:creationId xmlns:p14="http://schemas.microsoft.com/office/powerpoint/2010/main" val="359147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Valuations spreadsheet under budget &amp; budget </a:t>
            </a:r>
            <a:r>
              <a:rPr lang="en-US" dirty="0">
                <a:solidFill>
                  <a:schemeClr val="bg1"/>
                </a:solidFill>
              </a:rPr>
              <a:t>presentation </a:t>
            </a:r>
          </a:p>
          <a:p>
            <a:r>
              <a:rPr lang="en-US" dirty="0">
                <a:solidFill>
                  <a:schemeClr val="bg1"/>
                </a:solidFill>
              </a:rPr>
              <a:t> </a:t>
            </a:r>
            <a:r>
              <a:rPr lang="en-US" dirty="0">
                <a:solidFill>
                  <a:schemeClr val="bg1"/>
                </a:solidFill>
                <a:hlinkClick r:id="rId3">
                  <a:extLst>
                    <a:ext uri="{A12FA001-AC4F-418D-AE19-62706E023703}">
                      <ahyp:hlinkClr xmlns:ahyp="http://schemas.microsoft.com/office/drawing/2018/hyperlinkcolor" val="tx"/>
                    </a:ext>
                  </a:extLst>
                </a:hlinkClick>
              </a:rPr>
              <a:t>https://dom-localgov.iowa.gov/saved-reports</a:t>
            </a:r>
            <a:endParaRPr lang="en-US" dirty="0">
              <a:solidFill>
                <a:schemeClr val="bg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a:t>ia</a:t>
            </a:r>
            <a:r>
              <a:rPr lang="en-US" baseline="0" dirty="0"/>
              <a:t> dept. of management property valuation system reports  www.iowaonline.state.ia.us    taxable valuations by class by levy authority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p:spPr>
        <p:txBody>
          <a:bodyPr/>
          <a:lstStyle/>
          <a:p>
            <a:r>
              <a:rPr lang="en-US" dirty="0"/>
              <a:t>rollback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w="9525"/>
        </p:spPr>
        <p:txBody>
          <a:bodyPr/>
          <a:lstStyle/>
          <a:p>
            <a:r>
              <a:rPr lang="en-US" dirty="0"/>
              <a:t>Assessed values of commercial &amp; residential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Assessed value of commercial and residential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B0A6E3-E51D-7E4A-86EE-A0AD094C7B65}"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3365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4BB2C-6374-2643-92FB-51E8B4C3DDC7}"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228472099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4BB2C-6374-2643-92FB-51E8B4C3DDC7}"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BBA9-243A-4541-A8DE-2BCFB8E90AD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938103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4BB2C-6374-2643-92FB-51E8B4C3DDC7}"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277994087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4BB2C-6374-2643-92FB-51E8B4C3DDC7}"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BBA9-243A-4541-A8DE-2BCFB8E90AD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002239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4BB2C-6374-2643-92FB-51E8B4C3DDC7}"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13135778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73FB18-888D-AC47-B25E-E74113C8B228}"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4146421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DB964-63C7-344A-8DB8-0366C87EBE15}"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188907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a:t>Click to edit Master title style</a:t>
            </a:r>
          </a:p>
        </p:txBody>
      </p:sp>
      <p:sp>
        <p:nvSpPr>
          <p:cNvPr id="3" name="Table Placeholder 2"/>
          <p:cNvSpPr>
            <a:spLocks noGrp="1"/>
          </p:cNvSpPr>
          <p:nvPr>
            <p:ph type="tbl" idx="1"/>
          </p:nvPr>
        </p:nvSpPr>
        <p:spPr>
          <a:xfrm>
            <a:off x="304800" y="1447800"/>
            <a:ext cx="11582400" cy="4800600"/>
          </a:xfrm>
        </p:spPr>
        <p:txBody>
          <a:bodyPr/>
          <a:lstStyle/>
          <a:p>
            <a:pPr lvl="0"/>
            <a:endParaRPr lang="en-US" noProof="0" dirty="0"/>
          </a:p>
        </p:txBody>
      </p:sp>
      <p:sp>
        <p:nvSpPr>
          <p:cNvPr id="4" name="Rectangle 5"/>
          <p:cNvSpPr>
            <a:spLocks noGrp="1" noChangeArrowheads="1"/>
          </p:cNvSpPr>
          <p:nvPr>
            <p:ph type="dt" sz="half" idx="10"/>
          </p:nvPr>
        </p:nvSpPr>
        <p:spPr>
          <a:ln/>
        </p:spPr>
        <p:txBody>
          <a:bodyPr/>
          <a:lstStyle>
            <a:lvl1pPr>
              <a:defRPr/>
            </a:lvl1pPr>
          </a:lstStyle>
          <a:p>
            <a:pPr>
              <a:defRPr/>
            </a:pPr>
            <a:fld id="{AF83960E-35FB-4BE4-B021-6D7A1FACB638}" type="datetime1">
              <a:rPr lang="en-US" smtClean="0"/>
              <a:t>4/1/25</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80814E69-42A8-420E-9226-039D8B6CD93C}" type="slidenum">
              <a:rPr lang="en-US"/>
              <a:pPr>
                <a:defRPr/>
              </a:pPr>
              <a:t>‹#›</a:t>
            </a:fld>
            <a:endParaRPr lang="en-US" dirty="0"/>
          </a:p>
        </p:txBody>
      </p:sp>
    </p:spTree>
    <p:extLst>
      <p:ext uri="{BB962C8B-B14F-4D97-AF65-F5344CB8AC3E}">
        <p14:creationId xmlns:p14="http://schemas.microsoft.com/office/powerpoint/2010/main" val="94870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36EA24-AD6D-3249-AE16-627453C5639D}"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280824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F718A-FDCF-774C-BC06-43058421F6C3}"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22203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323B17-F035-FD48-828B-3CC3B00A78F9}" type="datetime1">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409124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2FB9ED-CB6A-6E42-998B-16FD6394B49F}" type="datetime1">
              <a:rPr lang="en-US" smtClean="0"/>
              <a:t>4/1/25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54111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B3A066-2E0A-3746-900B-69AD37A674B0}" type="datetime1">
              <a:rPr lang="en-US" smtClean="0"/>
              <a:t>4/1/25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281712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AC280-670D-C64F-A132-D083016E0B90}" type="datetime1">
              <a:rPr lang="en-US" smtClean="0"/>
              <a:t>4/1/25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271490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0A9BB3-4B89-8C47-ADB0-7BC0493DF414}" type="datetime1">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49799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65F79E-794F-934A-9F86-4E4B8CC4C46E}" type="datetime1">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228747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E4BB2C-6374-2643-92FB-51E8B4C3DDC7}" type="datetime1">
              <a:rPr lang="en-US" smtClean="0"/>
              <a:t>4/1/25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1BBBA9-243A-4541-A8DE-2BCFB8E90ADA}" type="slidenum">
              <a:rPr lang="en-US" smtClean="0"/>
              <a:t>‹#›</a:t>
            </a:fld>
            <a:endParaRPr lang="en-US"/>
          </a:p>
        </p:txBody>
      </p:sp>
    </p:spTree>
    <p:extLst>
      <p:ext uri="{BB962C8B-B14F-4D97-AF65-F5344CB8AC3E}">
        <p14:creationId xmlns:p14="http://schemas.microsoft.com/office/powerpoint/2010/main" val="24872356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EC8FE4C7-0923-4F3D-B9A6-B649693E5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748" y="74607"/>
            <a:ext cx="4778389" cy="2496709"/>
          </a:xfrm>
          <a:prstGeom prst="rect">
            <a:avLst/>
          </a:prstGeom>
        </p:spPr>
      </p:pic>
      <p:sp>
        <p:nvSpPr>
          <p:cNvPr id="3" name="Content Placeholder 2">
            <a:extLst>
              <a:ext uri="{FF2B5EF4-FFF2-40B4-BE49-F238E27FC236}">
                <a16:creationId xmlns:a16="http://schemas.microsoft.com/office/drawing/2014/main" id="{6B2C6234-4653-4E5A-BBF1-8466A4144694}"/>
              </a:ext>
            </a:extLst>
          </p:cNvPr>
          <p:cNvSpPr>
            <a:spLocks noGrp="1"/>
          </p:cNvSpPr>
          <p:nvPr>
            <p:ph idx="1"/>
          </p:nvPr>
        </p:nvSpPr>
        <p:spPr>
          <a:xfrm>
            <a:off x="6386403" y="2645923"/>
            <a:ext cx="4434721" cy="3710427"/>
          </a:xfrm>
        </p:spPr>
        <p:txBody>
          <a:bodyPr anchor="t">
            <a:normAutofit fontScale="92500"/>
          </a:bodyPr>
          <a:lstStyle/>
          <a:p>
            <a:pPr marL="0" indent="0">
              <a:buNone/>
            </a:pPr>
            <a:endParaRPr lang="en-US" sz="2000" dirty="0">
              <a:solidFill>
                <a:schemeClr val="tx1">
                  <a:alpha val="80000"/>
                </a:schemeClr>
              </a:solidFill>
            </a:endParaRPr>
          </a:p>
          <a:p>
            <a:pPr marL="0" indent="0">
              <a:buNone/>
            </a:pPr>
            <a:r>
              <a:rPr lang="en-US" sz="3200" b="1" dirty="0">
                <a:solidFill>
                  <a:srgbClr val="006600"/>
                </a:solidFill>
              </a:rPr>
              <a:t>City of West Burlington</a:t>
            </a:r>
          </a:p>
          <a:p>
            <a:pPr marL="0" indent="0">
              <a:buNone/>
            </a:pPr>
            <a:r>
              <a:rPr lang="en-US" sz="3200" b="1" dirty="0">
                <a:solidFill>
                  <a:srgbClr val="006600"/>
                </a:solidFill>
              </a:rPr>
              <a:t>Budget Presentation</a:t>
            </a:r>
          </a:p>
          <a:p>
            <a:pPr marL="0" indent="0">
              <a:buNone/>
            </a:pPr>
            <a:r>
              <a:rPr lang="en-US" sz="3200" b="1" dirty="0">
                <a:solidFill>
                  <a:srgbClr val="006600"/>
                </a:solidFill>
              </a:rPr>
              <a:t>Fiscal Year 2025-2026</a:t>
            </a:r>
          </a:p>
          <a:p>
            <a:pPr marL="0" indent="0">
              <a:buNone/>
            </a:pPr>
            <a:endParaRPr lang="en-US" sz="2000" b="1" dirty="0">
              <a:solidFill>
                <a:schemeClr val="tx1">
                  <a:alpha val="80000"/>
                </a:schemeClr>
              </a:solidFill>
            </a:endParaRPr>
          </a:p>
          <a:p>
            <a:pPr marL="0" indent="0">
              <a:buNone/>
            </a:pPr>
            <a:r>
              <a:rPr lang="en-US" sz="2000" b="1" i="1" dirty="0">
                <a:solidFill>
                  <a:srgbClr val="006600">
                    <a:alpha val="80000"/>
                  </a:srgbClr>
                </a:solidFill>
              </a:rPr>
              <a:t>Gregg Mandsager, City Administrator</a:t>
            </a:r>
          </a:p>
          <a:p>
            <a:pPr marL="0" indent="0">
              <a:buNone/>
            </a:pPr>
            <a:r>
              <a:rPr lang="en-US" sz="2000" b="1" i="1" dirty="0">
                <a:solidFill>
                  <a:srgbClr val="006600">
                    <a:alpha val="80000"/>
                  </a:srgbClr>
                </a:solidFill>
              </a:rPr>
              <a:t>Angela Moore, Finance Manager </a:t>
            </a:r>
          </a:p>
        </p:txBody>
      </p:sp>
      <p:sp>
        <p:nvSpPr>
          <p:cNvPr id="2" name="Slide Number Placeholder 1">
            <a:extLst>
              <a:ext uri="{FF2B5EF4-FFF2-40B4-BE49-F238E27FC236}">
                <a16:creationId xmlns:a16="http://schemas.microsoft.com/office/drawing/2014/main" id="{1A052B97-F567-3ED5-236F-19785F2BFF44}"/>
              </a:ext>
            </a:extLst>
          </p:cNvPr>
          <p:cNvSpPr>
            <a:spLocks noGrp="1"/>
          </p:cNvSpPr>
          <p:nvPr>
            <p:ph type="sldNum" sz="quarter" idx="12"/>
          </p:nvPr>
        </p:nvSpPr>
        <p:spPr/>
        <p:txBody>
          <a:bodyPr>
            <a:normAutofit/>
          </a:bodyPr>
          <a:lstStyle/>
          <a:p>
            <a:pPr>
              <a:spcAft>
                <a:spcPts val="600"/>
              </a:spcAft>
            </a:pPr>
            <a:fld id="{E41BBBA9-243A-4541-A8DE-2BCFB8E90ADA}" type="slidenum">
              <a:rPr lang="en-US">
                <a:solidFill>
                  <a:schemeClr val="tx1">
                    <a:alpha val="60000"/>
                  </a:schemeClr>
                </a:solidFill>
              </a:rPr>
              <a:pPr>
                <a:spcAft>
                  <a:spcPts val="600"/>
                </a:spcAft>
              </a:pPr>
              <a:t>1</a:t>
            </a:fld>
            <a:endParaRPr lang="en-US">
              <a:solidFill>
                <a:schemeClr val="tx1">
                  <a:alpha val="60000"/>
                </a:schemeClr>
              </a:solidFill>
            </a:endParaRPr>
          </a:p>
        </p:txBody>
      </p:sp>
      <p:pic>
        <p:nvPicPr>
          <p:cNvPr id="8" name="Picture 7" descr="A building with glass doors">
            <a:extLst>
              <a:ext uri="{FF2B5EF4-FFF2-40B4-BE49-F238E27FC236}">
                <a16:creationId xmlns:a16="http://schemas.microsoft.com/office/drawing/2014/main" id="{241B9C7B-8B84-EE9B-535B-1D8229D7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786746" cy="6849122"/>
          </a:xfrm>
          <a:prstGeom prst="rect">
            <a:avLst/>
          </a:prstGeom>
        </p:spPr>
      </p:pic>
    </p:spTree>
    <p:extLst>
      <p:ext uri="{BB962C8B-B14F-4D97-AF65-F5344CB8AC3E}">
        <p14:creationId xmlns:p14="http://schemas.microsoft.com/office/powerpoint/2010/main" val="348231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4C2A-A0F1-4F45-9B15-12C001F93796}"/>
              </a:ext>
            </a:extLst>
          </p:cNvPr>
          <p:cNvSpPr>
            <a:spLocks noGrp="1"/>
          </p:cNvSpPr>
          <p:nvPr>
            <p:ph type="title"/>
          </p:nvPr>
        </p:nvSpPr>
        <p:spPr>
          <a:xfrm>
            <a:off x="926939" y="240610"/>
            <a:ext cx="8678333" cy="678040"/>
          </a:xfrm>
        </p:spPr>
        <p:txBody>
          <a:bodyPr>
            <a:noAutofit/>
          </a:bodyPr>
          <a:lstStyle/>
          <a:p>
            <a:pPr algn="ctr"/>
            <a:r>
              <a:rPr lang="en-US" sz="4400" b="1" dirty="0">
                <a:latin typeface="Calibri" panose="020F0502020204030204" pitchFamily="34" charset="0"/>
                <a:cs typeface="Calibri" panose="020F0502020204030204" pitchFamily="34" charset="0"/>
              </a:rPr>
              <a:t>Tax Levy</a:t>
            </a:r>
            <a:endParaRPr lang="en-US" sz="4400" b="1" dirty="0">
              <a:solidFill>
                <a:srgbClr val="006600"/>
              </a:solidFill>
            </a:endParaRPr>
          </a:p>
        </p:txBody>
      </p:sp>
      <p:sp>
        <p:nvSpPr>
          <p:cNvPr id="3" name="Content Placeholder 2">
            <a:extLst>
              <a:ext uri="{FF2B5EF4-FFF2-40B4-BE49-F238E27FC236}">
                <a16:creationId xmlns:a16="http://schemas.microsoft.com/office/drawing/2014/main" id="{EF319386-F101-4DA5-ACA5-686CC9ABD0F8}"/>
              </a:ext>
            </a:extLst>
          </p:cNvPr>
          <p:cNvSpPr>
            <a:spLocks noGrp="1"/>
          </p:cNvSpPr>
          <p:nvPr>
            <p:ph idx="1"/>
          </p:nvPr>
        </p:nvSpPr>
        <p:spPr>
          <a:xfrm>
            <a:off x="615160" y="962129"/>
            <a:ext cx="9301890" cy="5444358"/>
          </a:xfrm>
        </p:spPr>
        <p:txBody>
          <a:bodyPr>
            <a:normAutofit/>
          </a:bodyPr>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Tax Rate						FY 23/24	FY 24/25	FY 25/26</a:t>
            </a:r>
          </a:p>
          <a:p>
            <a:pPr lvl="1"/>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General Levy (maximum)	8.10		7.94117	8.10</a:t>
            </a:r>
          </a:p>
          <a:p>
            <a:pPr lvl="1"/>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Liability (Insurance) Levy 	0.95888 	0.74630	0.83610</a:t>
            </a:r>
          </a:p>
          <a:p>
            <a:pPr lvl="1"/>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FICA/IPERS 					0.42884	0.79581	0.58211</a:t>
            </a:r>
          </a:p>
          <a:p>
            <a:pPr lvl="1"/>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Employee Benefits Levy 	0.22871	0.38242	0.31505</a:t>
            </a:r>
          </a:p>
          <a:p>
            <a:pPr lvl="1"/>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Debt Service Levy 			0.29137	0.14286	0.26698</a:t>
            </a:r>
          </a:p>
          <a:p>
            <a:pPr lvl="1"/>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Emergency Levy				0.00000	0.00000	0.0000</a:t>
            </a:r>
          </a:p>
          <a:p>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The new general fund levy following Property Tax Legislation is </a:t>
            </a:r>
            <a:r>
              <a:rPr lang="en-US" sz="2400" i="1" dirty="0">
                <a:solidFill>
                  <a:srgbClr val="FF0000"/>
                </a:solidFill>
                <a:latin typeface="Calibri" panose="020F0502020204030204" pitchFamily="34" charset="0"/>
                <a:ea typeface="Calibri" panose="020F0502020204030204" pitchFamily="34" charset="0"/>
                <a:cs typeface="Calibri" panose="020F0502020204030204" pitchFamily="34" charset="0"/>
              </a:rPr>
              <a:t>$8.10. </a:t>
            </a:r>
          </a:p>
          <a:p>
            <a:r>
              <a:rPr lang="en-US" sz="2400" dirty="0">
                <a:latin typeface="Calibri" panose="020F0502020204030204" pitchFamily="34" charset="0"/>
                <a:ea typeface="Calibri" panose="020F0502020204030204" pitchFamily="34" charset="0"/>
                <a:cs typeface="Calibri" panose="020F0502020204030204" pitchFamily="34" charset="0"/>
              </a:rPr>
              <a:t>Total Proposed Levy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$10.10</a:t>
            </a:r>
          </a:p>
          <a:p>
            <a:r>
              <a:rPr lang="en-US" sz="2400" dirty="0">
                <a:latin typeface="Calibri" panose="020F0502020204030204" pitchFamily="34" charset="0"/>
                <a:ea typeface="Calibri" panose="020F0502020204030204" pitchFamily="34" charset="0"/>
                <a:cs typeface="Calibri" panose="020F0502020204030204" pitchFamily="34" charset="0"/>
              </a:rPr>
              <a:t>Property Tax Revenue @ $10.10:  FY 24/25=$1,898,909, FY 25/26=$1,872,281</a:t>
            </a:r>
          </a:p>
        </p:txBody>
      </p:sp>
      <p:sp>
        <p:nvSpPr>
          <p:cNvPr id="4" name="Slide Number Placeholder 3">
            <a:extLst>
              <a:ext uri="{FF2B5EF4-FFF2-40B4-BE49-F238E27FC236}">
                <a16:creationId xmlns:a16="http://schemas.microsoft.com/office/drawing/2014/main" id="{9F7262B6-A86F-6C36-C26E-1AD8B380F679}"/>
              </a:ext>
            </a:extLst>
          </p:cNvPr>
          <p:cNvSpPr>
            <a:spLocks noGrp="1"/>
          </p:cNvSpPr>
          <p:nvPr>
            <p:ph type="sldNum" sz="quarter" idx="12"/>
          </p:nvPr>
        </p:nvSpPr>
        <p:spPr/>
        <p:txBody>
          <a:bodyPr/>
          <a:lstStyle/>
          <a:p>
            <a:fld id="{E41BBBA9-243A-4541-A8DE-2BCFB8E90ADA}" type="slidenum">
              <a:rPr lang="en-US" smtClean="0"/>
              <a:t>10</a:t>
            </a:fld>
            <a:endParaRPr lang="en-US"/>
          </a:p>
        </p:txBody>
      </p:sp>
    </p:spTree>
    <p:extLst>
      <p:ext uri="{BB962C8B-B14F-4D97-AF65-F5344CB8AC3E}">
        <p14:creationId xmlns:p14="http://schemas.microsoft.com/office/powerpoint/2010/main" val="26438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0E060-4131-5E56-F2E0-94D579705BD5}"/>
            </a:ext>
          </a:extLst>
        </p:cNvPr>
        <p:cNvGrpSpPr/>
        <p:nvPr/>
      </p:nvGrpSpPr>
      <p:grpSpPr>
        <a:xfrm>
          <a:off x="0" y="0"/>
          <a:ext cx="0" cy="0"/>
          <a:chOff x="0" y="0"/>
          <a:chExt cx="0" cy="0"/>
        </a:xfrm>
      </p:grpSpPr>
      <p:pic>
        <p:nvPicPr>
          <p:cNvPr id="19" name="Picture 18" descr="A sign at a park&#10;&#10;AI-generated content may be incorrect.">
            <a:extLst>
              <a:ext uri="{FF2B5EF4-FFF2-40B4-BE49-F238E27FC236}">
                <a16:creationId xmlns:a16="http://schemas.microsoft.com/office/drawing/2014/main" id="{09E7057A-8BC7-F69B-2276-FA15ED297CA7}"/>
              </a:ext>
            </a:extLst>
          </p:cNvPr>
          <p:cNvPicPr>
            <a:picLocks noChangeAspect="1"/>
          </p:cNvPicPr>
          <p:nvPr/>
        </p:nvPicPr>
        <p:blipFill>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t="5095" b="19905"/>
          <a:stretch/>
        </p:blipFill>
        <p:spPr>
          <a:xfrm>
            <a:off x="1" y="10"/>
            <a:ext cx="12191999" cy="6857990"/>
          </a:xfrm>
          <a:prstGeom prst="rect">
            <a:avLst/>
          </a:prstGeom>
        </p:spPr>
      </p:pic>
      <p:sp>
        <p:nvSpPr>
          <p:cNvPr id="2" name="Title 1">
            <a:extLst>
              <a:ext uri="{FF2B5EF4-FFF2-40B4-BE49-F238E27FC236}">
                <a16:creationId xmlns:a16="http://schemas.microsoft.com/office/drawing/2014/main" id="{6673F8A9-A9A4-9863-9F93-9F87D75A2203}"/>
              </a:ext>
            </a:extLst>
          </p:cNvPr>
          <p:cNvSpPr>
            <a:spLocks noGrp="1"/>
          </p:cNvSpPr>
          <p:nvPr>
            <p:ph type="title"/>
          </p:nvPr>
        </p:nvSpPr>
        <p:spPr>
          <a:xfrm>
            <a:off x="1383944" y="177114"/>
            <a:ext cx="8596668" cy="724930"/>
          </a:xfrm>
        </p:spPr>
        <p:txBody>
          <a:bodyPr>
            <a:noAutofit/>
          </a:bodyPr>
          <a:lstStyle/>
          <a:p>
            <a:r>
              <a:rPr lang="en-US" sz="4400" b="1" dirty="0">
                <a:latin typeface="Calibri" panose="020F0502020204030204" pitchFamily="34" charset="0"/>
                <a:cs typeface="Calibri" panose="020F0502020204030204" pitchFamily="34" charset="0"/>
              </a:rPr>
              <a:t>Budget Issues and Challenges</a:t>
            </a:r>
          </a:p>
        </p:txBody>
      </p:sp>
      <p:sp>
        <p:nvSpPr>
          <p:cNvPr id="3" name="Content Placeholder 2">
            <a:extLst>
              <a:ext uri="{FF2B5EF4-FFF2-40B4-BE49-F238E27FC236}">
                <a16:creationId xmlns:a16="http://schemas.microsoft.com/office/drawing/2014/main" id="{A66CB32D-10F6-F461-1FA0-C1D562FD570E}"/>
              </a:ext>
            </a:extLst>
          </p:cNvPr>
          <p:cNvSpPr>
            <a:spLocks noGrp="1"/>
          </p:cNvSpPr>
          <p:nvPr>
            <p:ph idx="1"/>
          </p:nvPr>
        </p:nvSpPr>
        <p:spPr>
          <a:xfrm>
            <a:off x="485245" y="1188864"/>
            <a:ext cx="8959894" cy="5064823"/>
          </a:xfrm>
        </p:spPr>
        <p:txBody>
          <a:bodyPr>
            <a:normAutofit lnSpcReduction="10000"/>
          </a:bodyPr>
          <a:lstStyle/>
          <a:p>
            <a:pPr>
              <a:lnSpc>
                <a:spcPct val="90000"/>
              </a:lnSpc>
            </a:pPr>
            <a:r>
              <a:rPr lang="en-US" sz="2400" dirty="0">
                <a:latin typeface="Calibri" panose="020F0502020204030204" pitchFamily="34" charset="0"/>
                <a:cs typeface="Calibri" panose="020F0502020204030204" pitchFamily="34" charset="0"/>
              </a:rPr>
              <a:t>For Fiscal Years 2022-2030, the annual reduction in backfill (property taxes)   for the City of West Burlington will be as follows (estimated amount distributed to the city until phased out in 2030):</a:t>
            </a:r>
            <a:endParaRPr lang="en-US" sz="2400" dirty="0">
              <a:highlight>
                <a:srgbClr val="FFFF00"/>
              </a:highlight>
              <a:latin typeface="Calibri" panose="020F0502020204030204" pitchFamily="34" charset="0"/>
              <a:cs typeface="Calibri" panose="020F0502020204030204" pitchFamily="34" charset="0"/>
            </a:endParaRPr>
          </a:p>
          <a:p>
            <a:pPr lvl="1">
              <a:lnSpc>
                <a:spcPct val="90000"/>
              </a:lnSpc>
            </a:pPr>
            <a:r>
              <a:rPr lang="en-US" sz="2400" dirty="0">
                <a:latin typeface="Calibri" panose="020F0502020204030204" pitchFamily="34" charset="0"/>
                <a:cs typeface="Calibri" panose="020F0502020204030204" pitchFamily="34" charset="0"/>
              </a:rPr>
              <a:t>2022		$111,430.59	</a:t>
            </a:r>
          </a:p>
          <a:p>
            <a:pPr lvl="1">
              <a:lnSpc>
                <a:spcPct val="90000"/>
              </a:lnSpc>
            </a:pPr>
            <a:r>
              <a:rPr lang="en-US" sz="2400" dirty="0">
                <a:latin typeface="Calibri" panose="020F0502020204030204" pitchFamily="34" charset="0"/>
                <a:cs typeface="Calibri" panose="020F0502020204030204" pitchFamily="34" charset="0"/>
              </a:rPr>
              <a:t>2023		$97,501.76	</a:t>
            </a:r>
          </a:p>
          <a:p>
            <a:pPr lvl="1">
              <a:lnSpc>
                <a:spcPct val="90000"/>
              </a:lnSpc>
            </a:pPr>
            <a:r>
              <a:rPr lang="en-US" sz="2400" dirty="0">
                <a:latin typeface="Calibri" panose="020F0502020204030204" pitchFamily="34" charset="0"/>
                <a:cs typeface="Calibri" panose="020F0502020204030204" pitchFamily="34" charset="0"/>
              </a:rPr>
              <a:t>2024		$83,572.94 (Revised $80,031)	</a:t>
            </a:r>
          </a:p>
          <a:p>
            <a:pPr lvl="1">
              <a:lnSpc>
                <a:spcPct val="90000"/>
              </a:lnSpc>
            </a:pPr>
            <a:r>
              <a:rPr lang="en-US" sz="2400" dirty="0">
                <a:latin typeface="Calibri" panose="020F0502020204030204" pitchFamily="34" charset="0"/>
                <a:cs typeface="Calibri" panose="020F0502020204030204" pitchFamily="34" charset="0"/>
              </a:rPr>
              <a:t>2025		$69,644.12</a:t>
            </a:r>
            <a:r>
              <a:rPr lang="en-US" sz="2400" b="1" dirty="0">
                <a:highlight>
                  <a:srgbClr val="FFFF00"/>
                </a:highlight>
                <a:latin typeface="Calibri" panose="020F0502020204030204" pitchFamily="34" charset="0"/>
                <a:cs typeface="Calibri" panose="020F0502020204030204" pitchFamily="34" charset="0"/>
              </a:rPr>
              <a:t>	</a:t>
            </a:r>
          </a:p>
          <a:p>
            <a:pPr lvl="1">
              <a:lnSpc>
                <a:spcPct val="90000"/>
              </a:lnSpc>
            </a:pPr>
            <a:r>
              <a:rPr lang="en-US" sz="2400" b="1" dirty="0">
                <a:latin typeface="Calibri" panose="020F0502020204030204" pitchFamily="34" charset="0"/>
                <a:cs typeface="Calibri" panose="020F0502020204030204" pitchFamily="34" charset="0"/>
              </a:rPr>
              <a:t>2026		$55,715.29</a:t>
            </a:r>
            <a:r>
              <a:rPr lang="en-US" sz="2400" dirty="0">
                <a:latin typeface="Calibri" panose="020F0502020204030204" pitchFamily="34" charset="0"/>
                <a:cs typeface="Calibri" panose="020F0502020204030204" pitchFamily="34" charset="0"/>
              </a:rPr>
              <a:t>	</a:t>
            </a:r>
          </a:p>
          <a:p>
            <a:pPr lvl="1">
              <a:lnSpc>
                <a:spcPct val="90000"/>
              </a:lnSpc>
            </a:pPr>
            <a:r>
              <a:rPr lang="en-US" sz="2400" dirty="0">
                <a:latin typeface="Calibri" panose="020F0502020204030204" pitchFamily="34" charset="0"/>
                <a:cs typeface="Calibri" panose="020F0502020204030204" pitchFamily="34" charset="0"/>
              </a:rPr>
              <a:t>2027		$41,786.47	</a:t>
            </a:r>
          </a:p>
          <a:p>
            <a:pPr lvl="1">
              <a:lnSpc>
                <a:spcPct val="90000"/>
              </a:lnSpc>
            </a:pPr>
            <a:r>
              <a:rPr lang="en-US" sz="2400" dirty="0">
                <a:latin typeface="Calibri" panose="020F0502020204030204" pitchFamily="34" charset="0"/>
                <a:cs typeface="Calibri" panose="020F0502020204030204" pitchFamily="34" charset="0"/>
              </a:rPr>
              <a:t>2028		$27,857.65	</a:t>
            </a:r>
          </a:p>
          <a:p>
            <a:pPr lvl="1">
              <a:lnSpc>
                <a:spcPct val="90000"/>
              </a:lnSpc>
            </a:pPr>
            <a:r>
              <a:rPr lang="en-US" sz="2400" dirty="0">
                <a:latin typeface="Calibri" panose="020F0502020204030204" pitchFamily="34" charset="0"/>
                <a:cs typeface="Calibri" panose="020F0502020204030204" pitchFamily="34" charset="0"/>
              </a:rPr>
              <a:t>2029		$13,928.82	</a:t>
            </a:r>
          </a:p>
          <a:p>
            <a:pPr lvl="1">
              <a:lnSpc>
                <a:spcPct val="90000"/>
              </a:lnSpc>
            </a:pPr>
            <a:r>
              <a:rPr lang="en-US" sz="2400" dirty="0">
                <a:latin typeface="Calibri" panose="020F0502020204030204" pitchFamily="34" charset="0"/>
                <a:cs typeface="Calibri" panose="020F0502020204030204" pitchFamily="34" charset="0"/>
              </a:rPr>
              <a:t>2030		</a:t>
            </a:r>
            <a:r>
              <a:rPr lang="en-US" sz="2400" dirty="0">
                <a:solidFill>
                  <a:srgbClr val="FF0000"/>
                </a:solidFill>
                <a:latin typeface="Calibri" panose="020F0502020204030204" pitchFamily="34" charset="0"/>
                <a:cs typeface="Calibri" panose="020F0502020204030204" pitchFamily="34" charset="0"/>
              </a:rPr>
              <a:t>$0.00</a:t>
            </a:r>
          </a:p>
          <a:p>
            <a:pPr>
              <a:lnSpc>
                <a:spcPct val="90000"/>
              </a:lnSpc>
            </a:pPr>
            <a:endParaRPr lang="en-US" sz="1700" dirty="0"/>
          </a:p>
        </p:txBody>
      </p:sp>
      <p:sp>
        <p:nvSpPr>
          <p:cNvPr id="4" name="Slide Number Placeholder 3">
            <a:extLst>
              <a:ext uri="{FF2B5EF4-FFF2-40B4-BE49-F238E27FC236}">
                <a16:creationId xmlns:a16="http://schemas.microsoft.com/office/drawing/2014/main" id="{48180B0F-38D3-808D-E749-F13787422F26}"/>
              </a:ext>
            </a:extLst>
          </p:cNvPr>
          <p:cNvSpPr>
            <a:spLocks noGrp="1"/>
          </p:cNvSpPr>
          <p:nvPr>
            <p:ph type="sldNum" sz="quarter" idx="12"/>
          </p:nvPr>
        </p:nvSpPr>
        <p:spPr>
          <a:xfrm>
            <a:off x="8590663" y="6041362"/>
            <a:ext cx="683339" cy="365125"/>
          </a:xfrm>
        </p:spPr>
        <p:txBody>
          <a:bodyPr>
            <a:normAutofit/>
          </a:bodyPr>
          <a:lstStyle/>
          <a:p>
            <a:pPr>
              <a:spcAft>
                <a:spcPts val="600"/>
              </a:spcAft>
            </a:pPr>
            <a:fld id="{E41BBBA9-243A-4541-A8DE-2BCFB8E90ADA}" type="slidenum">
              <a:rPr lang="en-US"/>
              <a:pPr>
                <a:spcAft>
                  <a:spcPts val="600"/>
                </a:spcAft>
              </a:pPr>
              <a:t>11</a:t>
            </a:fld>
            <a:endParaRPr lang="en-US"/>
          </a:p>
        </p:txBody>
      </p:sp>
    </p:spTree>
    <p:extLst>
      <p:ext uri="{BB962C8B-B14F-4D97-AF65-F5344CB8AC3E}">
        <p14:creationId xmlns:p14="http://schemas.microsoft.com/office/powerpoint/2010/main" val="79098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394DA1-3D59-E2EE-980D-F0913E2B68D1}"/>
              </a:ext>
            </a:extLst>
          </p:cNvPr>
          <p:cNvSpPr>
            <a:spLocks noGrp="1"/>
          </p:cNvSpPr>
          <p:nvPr>
            <p:ph type="sldNum" sz="quarter" idx="12"/>
          </p:nvPr>
        </p:nvSpPr>
        <p:spPr/>
        <p:txBody>
          <a:bodyPr/>
          <a:lstStyle/>
          <a:p>
            <a:fld id="{E41BBBA9-243A-4541-A8DE-2BCFB8E90ADA}" type="slidenum">
              <a:rPr lang="en-US" smtClean="0"/>
              <a:t>12</a:t>
            </a:fld>
            <a:endParaRPr lang="en-US"/>
          </a:p>
        </p:txBody>
      </p:sp>
      <p:sp>
        <p:nvSpPr>
          <p:cNvPr id="2" name="Title 1">
            <a:extLst>
              <a:ext uri="{FF2B5EF4-FFF2-40B4-BE49-F238E27FC236}">
                <a16:creationId xmlns:a16="http://schemas.microsoft.com/office/drawing/2014/main" id="{38B2D668-9776-632E-498F-AAB24788873F}"/>
              </a:ext>
            </a:extLst>
          </p:cNvPr>
          <p:cNvSpPr>
            <a:spLocks noGrp="1"/>
          </p:cNvSpPr>
          <p:nvPr>
            <p:ph type="title" idx="4294967295"/>
          </p:nvPr>
        </p:nvSpPr>
        <p:spPr>
          <a:xfrm>
            <a:off x="658906" y="199464"/>
            <a:ext cx="7931757" cy="730851"/>
          </a:xfrm>
        </p:spPr>
        <p:txBody>
          <a:bodyPr>
            <a:noAutofit/>
          </a:bodyPr>
          <a:lstStyle/>
          <a:p>
            <a:pPr algn="ctr"/>
            <a:r>
              <a:rPr lang="en-US" sz="4400" b="1" dirty="0"/>
              <a:t>Roll Back</a:t>
            </a:r>
          </a:p>
        </p:txBody>
      </p:sp>
      <p:pic>
        <p:nvPicPr>
          <p:cNvPr id="7" name="Picture 6" descr="A blue and orange rectangular box with white text&#10;&#10;Description automatically generated with medium confidence">
            <a:extLst>
              <a:ext uri="{FF2B5EF4-FFF2-40B4-BE49-F238E27FC236}">
                <a16:creationId xmlns:a16="http://schemas.microsoft.com/office/drawing/2014/main" id="{0DA672F6-5604-30D4-02BB-F6664BEBA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7" y="862786"/>
            <a:ext cx="5103159" cy="3366509"/>
          </a:xfrm>
          <a:prstGeom prst="rect">
            <a:avLst/>
          </a:prstGeom>
        </p:spPr>
      </p:pic>
      <p:sp>
        <p:nvSpPr>
          <p:cNvPr id="8" name="TextBox 7">
            <a:extLst>
              <a:ext uri="{FF2B5EF4-FFF2-40B4-BE49-F238E27FC236}">
                <a16:creationId xmlns:a16="http://schemas.microsoft.com/office/drawing/2014/main" id="{1935D97B-134D-0372-B406-BF6CA8F5A1F4}"/>
              </a:ext>
            </a:extLst>
          </p:cNvPr>
          <p:cNvSpPr txBox="1"/>
          <p:nvPr/>
        </p:nvSpPr>
        <p:spPr>
          <a:xfrm>
            <a:off x="9274002" y="6406487"/>
            <a:ext cx="2598917" cy="276999"/>
          </a:xfrm>
          <a:prstGeom prst="rect">
            <a:avLst/>
          </a:prstGeom>
          <a:noFill/>
        </p:spPr>
        <p:txBody>
          <a:bodyPr wrap="none" rtlCol="0">
            <a:spAutoFit/>
          </a:bodyPr>
          <a:lstStyle/>
          <a:p>
            <a:r>
              <a:rPr lang="en-US" sz="1200" dirty="0"/>
              <a:t>*Provided by the Iowa League of Cities</a:t>
            </a:r>
          </a:p>
        </p:txBody>
      </p:sp>
      <p:pic>
        <p:nvPicPr>
          <p:cNvPr id="9" name="Content Placeholder 9">
            <a:extLst>
              <a:ext uri="{FF2B5EF4-FFF2-40B4-BE49-F238E27FC236}">
                <a16:creationId xmlns:a16="http://schemas.microsoft.com/office/drawing/2014/main" id="{870740A7-D575-D119-1ACB-F53DA2E46E59}"/>
              </a:ext>
            </a:extLst>
          </p:cNvPr>
          <p:cNvPicPr>
            <a:picLocks noChangeAspect="1"/>
          </p:cNvPicPr>
          <p:nvPr/>
        </p:nvPicPr>
        <p:blipFill>
          <a:blip r:embed="rId3"/>
          <a:stretch>
            <a:fillRect/>
          </a:stretch>
        </p:blipFill>
        <p:spPr>
          <a:xfrm>
            <a:off x="4366529" y="2198493"/>
            <a:ext cx="5412633" cy="3241139"/>
          </a:xfrm>
          <a:prstGeom prst="rect">
            <a:avLst/>
          </a:prstGeom>
        </p:spPr>
      </p:pic>
    </p:spTree>
    <p:extLst>
      <p:ext uri="{BB962C8B-B14F-4D97-AF65-F5344CB8AC3E}">
        <p14:creationId xmlns:p14="http://schemas.microsoft.com/office/powerpoint/2010/main" val="419707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FEF27-3EB9-5F37-5CDB-5F4F241D3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987F9-1E82-2344-35D1-33CE2992D718}"/>
              </a:ext>
            </a:extLst>
          </p:cNvPr>
          <p:cNvSpPr>
            <a:spLocks noGrp="1"/>
          </p:cNvSpPr>
          <p:nvPr>
            <p:ph type="title"/>
          </p:nvPr>
        </p:nvSpPr>
        <p:spPr>
          <a:xfrm>
            <a:off x="160725" y="1001486"/>
            <a:ext cx="3547581" cy="4093028"/>
          </a:xfrm>
        </p:spPr>
        <p:txBody>
          <a:bodyPr anchor="ctr">
            <a:normAutofit/>
          </a:bodyPr>
          <a:lstStyle/>
          <a:p>
            <a:pPr algn="ctr"/>
            <a:r>
              <a:rPr lang="en-US" sz="4400" b="1" dirty="0">
                <a:latin typeface="Calibri" panose="020F0502020204030204" pitchFamily="34" charset="0"/>
                <a:cs typeface="Calibri" panose="020F0502020204030204" pitchFamily="34" charset="0"/>
              </a:rPr>
              <a:t>Budget Issues and Challenges</a:t>
            </a:r>
          </a:p>
        </p:txBody>
      </p:sp>
      <p:sp>
        <p:nvSpPr>
          <p:cNvPr id="4" name="Slide Number Placeholder 3">
            <a:extLst>
              <a:ext uri="{FF2B5EF4-FFF2-40B4-BE49-F238E27FC236}">
                <a16:creationId xmlns:a16="http://schemas.microsoft.com/office/drawing/2014/main" id="{AA91D814-D2A4-19FB-83A6-5D72C4B43DFA}"/>
              </a:ext>
            </a:extLst>
          </p:cNvPr>
          <p:cNvSpPr>
            <a:spLocks noGrp="1"/>
          </p:cNvSpPr>
          <p:nvPr>
            <p:ph type="sldNum" sz="quarter" idx="12"/>
          </p:nvPr>
        </p:nvSpPr>
        <p:spPr>
          <a:xfrm>
            <a:off x="10529090" y="6041362"/>
            <a:ext cx="683339" cy="365125"/>
          </a:xfrm>
        </p:spPr>
        <p:txBody>
          <a:bodyPr>
            <a:normAutofit/>
          </a:bodyPr>
          <a:lstStyle/>
          <a:p>
            <a:pPr>
              <a:spcAft>
                <a:spcPts val="600"/>
              </a:spcAft>
            </a:pPr>
            <a:fld id="{E41BBBA9-243A-4541-A8DE-2BCFB8E90ADA}" type="slidenum">
              <a:rPr lang="en-US">
                <a:solidFill>
                  <a:srgbClr val="FFFFFF"/>
                </a:solidFill>
              </a:rPr>
              <a:pPr>
                <a:spcAft>
                  <a:spcPts val="600"/>
                </a:spcAft>
              </a:pPr>
              <a:t>13</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46BCB6FD-120D-438C-849C-07E6516134DE}"/>
              </a:ext>
            </a:extLst>
          </p:cNvPr>
          <p:cNvGraphicFramePr>
            <a:graphicFrameLocks noGrp="1"/>
          </p:cNvGraphicFramePr>
          <p:nvPr>
            <p:ph idx="1"/>
          </p:nvPr>
        </p:nvGraphicFramePr>
        <p:xfrm>
          <a:off x="4911149" y="410300"/>
          <a:ext cx="7265765" cy="5817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89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A6B3-6FF2-4D3C-9D43-85D1A115A5AE}"/>
              </a:ext>
            </a:extLst>
          </p:cNvPr>
          <p:cNvSpPr>
            <a:spLocks noGrp="1"/>
          </p:cNvSpPr>
          <p:nvPr>
            <p:ph type="title"/>
          </p:nvPr>
        </p:nvSpPr>
        <p:spPr>
          <a:xfrm>
            <a:off x="961698" y="185366"/>
            <a:ext cx="7628965" cy="1048039"/>
          </a:xfrm>
        </p:spPr>
        <p:txBody>
          <a:bodyPr>
            <a:normAutofit/>
          </a:bodyPr>
          <a:lstStyle/>
          <a:p>
            <a:pPr algn="ctr"/>
            <a:r>
              <a:rPr lang="en-US" sz="4400" b="1" dirty="0">
                <a:latin typeface="Calibri" panose="020F0502020204030204" pitchFamily="34" charset="0"/>
                <a:cs typeface="Calibri" panose="020F0502020204030204" pitchFamily="34" charset="0"/>
              </a:rPr>
              <a:t>Budget Issues and Challenges</a:t>
            </a:r>
            <a:endParaRPr lang="en-US" sz="4400" b="1" dirty="0">
              <a:solidFill>
                <a:srgbClr val="006600"/>
              </a:solidFill>
            </a:endParaRPr>
          </a:p>
        </p:txBody>
      </p:sp>
      <p:sp>
        <p:nvSpPr>
          <p:cNvPr id="3" name="Content Placeholder 2">
            <a:extLst>
              <a:ext uri="{FF2B5EF4-FFF2-40B4-BE49-F238E27FC236}">
                <a16:creationId xmlns:a16="http://schemas.microsoft.com/office/drawing/2014/main" id="{563D6278-2757-4E26-9034-20BCFB129EAE}"/>
              </a:ext>
            </a:extLst>
          </p:cNvPr>
          <p:cNvSpPr>
            <a:spLocks noGrp="1"/>
          </p:cNvSpPr>
          <p:nvPr>
            <p:ph idx="1"/>
          </p:nvPr>
        </p:nvSpPr>
        <p:spPr>
          <a:xfrm>
            <a:off x="136450" y="1219256"/>
            <a:ext cx="10515600" cy="4288409"/>
          </a:xfrm>
        </p:spPr>
        <p:txBody>
          <a:bodyPr>
            <a:normAutofit/>
          </a:bodyPr>
          <a:lstStyle/>
          <a:p>
            <a:r>
              <a:rPr lang="en-US" sz="2200" dirty="0">
                <a:latin typeface="Calibri" panose="020F0502020204030204" pitchFamily="34" charset="0"/>
                <a:cs typeface="Calibri" panose="020F0502020204030204" pitchFamily="34" charset="0"/>
              </a:rPr>
              <a:t>The residential rollback rate has seen a </a:t>
            </a:r>
            <a:r>
              <a:rPr lang="en-US" sz="2200" i="1" u="sng" dirty="0">
                <a:solidFill>
                  <a:srgbClr val="FF0000"/>
                </a:solidFill>
                <a:latin typeface="Calibri" panose="020F0502020204030204" pitchFamily="34" charset="0"/>
                <a:cs typeface="Calibri" panose="020F0502020204030204" pitchFamily="34" charset="0"/>
              </a:rPr>
              <a:t>minimal increase </a:t>
            </a:r>
            <a:r>
              <a:rPr lang="en-US" sz="2200" dirty="0">
                <a:latin typeface="Calibri" panose="020F0502020204030204" pitchFamily="34" charset="0"/>
                <a:cs typeface="Calibri" panose="020F0502020204030204" pitchFamily="34" charset="0"/>
              </a:rPr>
              <a:t>for the coming                              fiscal year </a:t>
            </a:r>
            <a:r>
              <a:rPr lang="en-US" sz="2200" dirty="0">
                <a:solidFill>
                  <a:srgbClr val="FF0000"/>
                </a:solidFill>
                <a:latin typeface="Calibri" panose="020F0502020204030204" pitchFamily="34" charset="0"/>
                <a:cs typeface="Calibri" panose="020F0502020204030204" pitchFamily="34" charset="0"/>
              </a:rPr>
              <a:t>1.09% </a:t>
            </a:r>
            <a:r>
              <a:rPr lang="en-US" sz="2200" dirty="0">
                <a:latin typeface="Calibri" panose="020F0502020204030204" pitchFamily="34" charset="0"/>
                <a:cs typeface="Calibri" panose="020F0502020204030204" pitchFamily="34" charset="0"/>
              </a:rPr>
              <a:t>(FY 2024/25 the rollback decreased </a:t>
            </a:r>
            <a:r>
              <a:rPr lang="en-US" sz="2200" dirty="0">
                <a:solidFill>
                  <a:srgbClr val="FF0000"/>
                </a:solidFill>
                <a:latin typeface="Calibri" panose="020F0502020204030204" pitchFamily="34" charset="0"/>
                <a:cs typeface="Calibri" panose="020F0502020204030204" pitchFamily="34" charset="0"/>
              </a:rPr>
              <a:t>8.03%</a:t>
            </a:r>
            <a:r>
              <a:rPr lang="en-US" sz="2200" dirty="0">
                <a:latin typeface="Calibri" panose="020F0502020204030204" pitchFamily="34" charset="0"/>
                <a:cs typeface="Calibri" panose="020F0502020204030204" pitchFamily="34" charset="0"/>
              </a:rPr>
              <a:t>)</a:t>
            </a:r>
          </a:p>
          <a:p>
            <a:r>
              <a:rPr lang="en-US" sz="2200" dirty="0">
                <a:latin typeface="Calibri" panose="020F0502020204030204" pitchFamily="34" charset="0"/>
                <a:cs typeface="Calibri" panose="020F0502020204030204" pitchFamily="34" charset="0"/>
              </a:rPr>
              <a:t>We are impacted this next fiscal year by the </a:t>
            </a:r>
            <a:r>
              <a:rPr lang="en-US" sz="2200" dirty="0">
                <a:solidFill>
                  <a:srgbClr val="FF0000"/>
                </a:solidFill>
                <a:latin typeface="Calibri" panose="020F0502020204030204" pitchFamily="34" charset="0"/>
                <a:cs typeface="Calibri" panose="020F0502020204030204" pitchFamily="34" charset="0"/>
              </a:rPr>
              <a:t>SEIRMC</a:t>
            </a:r>
            <a:r>
              <a:rPr lang="en-US" sz="2200" dirty="0">
                <a:latin typeface="Calibri" panose="020F0502020204030204" pitchFamily="34" charset="0"/>
                <a:cs typeface="Calibri" panose="020F0502020204030204" pitchFamily="34" charset="0"/>
              </a:rPr>
              <a:t> decrease in valuation </a:t>
            </a:r>
            <a:br>
              <a:rPr lang="en-US" sz="2200" dirty="0">
                <a:latin typeface="Calibri" panose="020F0502020204030204" pitchFamily="34" charset="0"/>
                <a:cs typeface="Calibri" panose="020F0502020204030204" pitchFamily="34" charset="0"/>
              </a:rPr>
            </a:br>
            <a:r>
              <a:rPr lang="en-US" sz="2200" dirty="0">
                <a:solidFill>
                  <a:schemeClr val="tx1"/>
                </a:solidFill>
                <a:latin typeface="Calibri" panose="020F0502020204030204" pitchFamily="34" charset="0"/>
                <a:cs typeface="Calibri" panose="020F0502020204030204" pitchFamily="34" charset="0"/>
              </a:rPr>
              <a:t>by $195,657,385 or $14,732,400 over 2021, a </a:t>
            </a:r>
            <a:r>
              <a:rPr lang="en-US" sz="2200" b="1" u="sng" dirty="0">
                <a:solidFill>
                  <a:schemeClr val="tx1"/>
                </a:solidFill>
                <a:latin typeface="Calibri" panose="020F0502020204030204" pitchFamily="34" charset="0"/>
                <a:cs typeface="Calibri" panose="020F0502020204030204" pitchFamily="34" charset="0"/>
              </a:rPr>
              <a:t>loss</a:t>
            </a:r>
            <a:r>
              <a:rPr lang="en-US" sz="2200" dirty="0">
                <a:solidFill>
                  <a:schemeClr val="tx1"/>
                </a:solidFill>
                <a:latin typeface="Calibri" panose="020F0502020204030204" pitchFamily="34" charset="0"/>
                <a:cs typeface="Calibri" panose="020F0502020204030204" pitchFamily="34" charset="0"/>
              </a:rPr>
              <a:t> of </a:t>
            </a:r>
            <a:r>
              <a:rPr lang="en-US" sz="2200" dirty="0">
                <a:solidFill>
                  <a:srgbClr val="FF0000"/>
                </a:solidFill>
                <a:latin typeface="Calibri" panose="020F0502020204030204" pitchFamily="34" charset="0"/>
                <a:cs typeface="Calibri" panose="020F0502020204030204" pitchFamily="34" charset="0"/>
              </a:rPr>
              <a:t>$133,272.60 </a:t>
            </a:r>
            <a:r>
              <a:rPr lang="en-US" sz="2200" dirty="0">
                <a:solidFill>
                  <a:schemeClr val="tx1"/>
                </a:solidFill>
                <a:latin typeface="Calibri" panose="020F0502020204030204" pitchFamily="34" charset="0"/>
                <a:cs typeface="Calibri" panose="020F0502020204030204" pitchFamily="34" charset="0"/>
              </a:rPr>
              <a:t>over four years,          or just over</a:t>
            </a:r>
            <a:r>
              <a:rPr lang="en-US" sz="2200" dirty="0">
                <a:solidFill>
                  <a:srgbClr val="FF0000"/>
                </a:solidFill>
                <a:latin typeface="Calibri" panose="020F0502020204030204" pitchFamily="34" charset="0"/>
                <a:cs typeface="Calibri" panose="020F0502020204030204" pitchFamily="34" charset="0"/>
              </a:rPr>
              <a:t> $33,000 </a:t>
            </a:r>
            <a:r>
              <a:rPr lang="en-US" sz="2200" dirty="0">
                <a:solidFill>
                  <a:schemeClr val="tx1"/>
                </a:solidFill>
                <a:latin typeface="Calibri" panose="020F0502020204030204" pitchFamily="34" charset="0"/>
                <a:cs typeface="Calibri" panose="020F0502020204030204" pitchFamily="34" charset="0"/>
              </a:rPr>
              <a:t>per year.</a:t>
            </a:r>
          </a:p>
          <a:p>
            <a:r>
              <a:rPr lang="en-US" sz="2200" dirty="0">
                <a:latin typeface="Calibri" panose="020F0502020204030204" pitchFamily="34" charset="0"/>
                <a:cs typeface="Calibri" panose="020F0502020204030204" pitchFamily="34" charset="0"/>
              </a:rPr>
              <a:t>Elimination of Multi-Res Property Class in FY 23/24</a:t>
            </a:r>
          </a:p>
          <a:p>
            <a:r>
              <a:rPr lang="en-US" sz="2200" dirty="0">
                <a:latin typeface="Calibri" panose="020F0502020204030204" pitchFamily="34" charset="0"/>
                <a:cs typeface="Calibri" panose="020F0502020204030204" pitchFamily="34" charset="0"/>
              </a:rPr>
              <a:t>Business Property Tax Credit FY 23/24</a:t>
            </a:r>
          </a:p>
          <a:p>
            <a:r>
              <a:rPr lang="en-US" sz="2200" dirty="0">
                <a:latin typeface="Calibri" panose="020F0502020204030204" pitchFamily="34" charset="0"/>
                <a:cs typeface="Calibri" panose="020F0502020204030204" pitchFamily="34" charset="0"/>
              </a:rPr>
              <a:t>Reduction in Backfill </a:t>
            </a:r>
          </a:p>
          <a:p>
            <a:r>
              <a:rPr lang="en-US" sz="2200" dirty="0">
                <a:latin typeface="Calibri" panose="020F0502020204030204" pitchFamily="34" charset="0"/>
                <a:cs typeface="Calibri" panose="020F0502020204030204" pitchFamily="34" charset="0"/>
              </a:rPr>
              <a:t>CPI or Cost of Living (and other indexes)</a:t>
            </a:r>
          </a:p>
          <a:p>
            <a:r>
              <a:rPr lang="en-US" sz="2200" dirty="0">
                <a:latin typeface="Calibri" panose="020F0502020204030204" pitchFamily="34" charset="0"/>
                <a:cs typeface="Calibri" panose="020F0502020204030204" pitchFamily="34" charset="0"/>
              </a:rPr>
              <a:t>Balancing our CIP needs, timing, and funding sources</a:t>
            </a:r>
          </a:p>
          <a:p>
            <a:pPr marL="457200" lvl="1" indent="0">
              <a:buNone/>
            </a:pPr>
            <a:endParaRPr lang="en-US" dirty="0"/>
          </a:p>
        </p:txBody>
      </p:sp>
      <p:sp>
        <p:nvSpPr>
          <p:cNvPr id="4" name="Slide Number Placeholder 3">
            <a:extLst>
              <a:ext uri="{FF2B5EF4-FFF2-40B4-BE49-F238E27FC236}">
                <a16:creationId xmlns:a16="http://schemas.microsoft.com/office/drawing/2014/main" id="{2F75FB13-6938-4939-1ED5-FB395056A8C8}"/>
              </a:ext>
            </a:extLst>
          </p:cNvPr>
          <p:cNvSpPr>
            <a:spLocks noGrp="1"/>
          </p:cNvSpPr>
          <p:nvPr>
            <p:ph type="sldNum" sz="quarter" idx="12"/>
          </p:nvPr>
        </p:nvSpPr>
        <p:spPr/>
        <p:txBody>
          <a:bodyPr/>
          <a:lstStyle/>
          <a:p>
            <a:fld id="{E41BBBA9-243A-4541-A8DE-2BCFB8E90ADA}" type="slidenum">
              <a:rPr lang="en-US" smtClean="0"/>
              <a:t>14</a:t>
            </a:fld>
            <a:endParaRPr lang="en-US"/>
          </a:p>
        </p:txBody>
      </p:sp>
    </p:spTree>
    <p:extLst>
      <p:ext uri="{BB962C8B-B14F-4D97-AF65-F5344CB8AC3E}">
        <p14:creationId xmlns:p14="http://schemas.microsoft.com/office/powerpoint/2010/main" val="308692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F2AE-2704-E241-8C7F-02B9FBA484E3}"/>
              </a:ext>
            </a:extLst>
          </p:cNvPr>
          <p:cNvSpPr>
            <a:spLocks noGrp="1"/>
          </p:cNvSpPr>
          <p:nvPr>
            <p:ph type="title"/>
          </p:nvPr>
        </p:nvSpPr>
        <p:spPr>
          <a:xfrm>
            <a:off x="2183347" y="99238"/>
            <a:ext cx="5443818" cy="642792"/>
          </a:xfrm>
        </p:spPr>
        <p:txBody>
          <a:bodyPr>
            <a:noAutofit/>
          </a:bodyPr>
          <a:lstStyle/>
          <a:p>
            <a:pPr algn="ctr"/>
            <a:r>
              <a:rPr lang="en-US" sz="4400" b="1" dirty="0">
                <a:latin typeface="Calibri" panose="020F0502020204030204" pitchFamily="34" charset="0"/>
                <a:cs typeface="Calibri" panose="020F0502020204030204" pitchFamily="34" charset="0"/>
              </a:rPr>
              <a:t>Key Items</a:t>
            </a:r>
            <a:endParaRPr lang="en-US" sz="4400" dirty="0">
              <a:solidFill>
                <a:srgbClr val="006600"/>
              </a:solidFill>
            </a:endParaRPr>
          </a:p>
        </p:txBody>
      </p:sp>
      <p:sp>
        <p:nvSpPr>
          <p:cNvPr id="3" name="Content Placeholder 2">
            <a:extLst>
              <a:ext uri="{FF2B5EF4-FFF2-40B4-BE49-F238E27FC236}">
                <a16:creationId xmlns:a16="http://schemas.microsoft.com/office/drawing/2014/main" id="{5011C50D-B417-9C47-A523-6847567EDDF7}"/>
              </a:ext>
            </a:extLst>
          </p:cNvPr>
          <p:cNvSpPr>
            <a:spLocks noGrp="1"/>
          </p:cNvSpPr>
          <p:nvPr>
            <p:ph idx="1"/>
          </p:nvPr>
        </p:nvSpPr>
        <p:spPr>
          <a:xfrm>
            <a:off x="214527" y="958024"/>
            <a:ext cx="10297529" cy="4838117"/>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Capital Equipment 5-year Outlook and CIP provided.</a:t>
            </a:r>
            <a:endParaRPr lang="en-US" sz="2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The IT budget includes all computers others than squad cars.</a:t>
            </a:r>
          </a:p>
          <a:p>
            <a:r>
              <a:rPr lang="en-US" sz="2000" dirty="0">
                <a:latin typeface="Calibri" panose="020F0502020204030204" pitchFamily="34" charset="0"/>
                <a:ea typeface="Calibri" panose="020F0502020204030204" pitchFamily="34" charset="0"/>
                <a:cs typeface="Calibri" panose="020F0502020204030204" pitchFamily="34" charset="0"/>
              </a:rPr>
              <a:t>Transfers were modified based on capital equipment and project needs.</a:t>
            </a:r>
          </a:p>
          <a:p>
            <a:r>
              <a:rPr lang="en-US" sz="2000" dirty="0">
                <a:latin typeface="Calibri" panose="020F0502020204030204" pitchFamily="34" charset="0"/>
                <a:ea typeface="Calibri" panose="020F0502020204030204" pitchFamily="34" charset="0"/>
                <a:cs typeface="Calibri" panose="020F0502020204030204" pitchFamily="34" charset="0"/>
              </a:rPr>
              <a:t>The budget includes a 4% cost of living increase per contract for Public Works Employees,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Police Officers and Non-Union Employees.</a:t>
            </a:r>
          </a:p>
          <a:p>
            <a:r>
              <a:rPr lang="en-US" sz="2000" dirty="0">
                <a:latin typeface="Calibri" panose="020F0502020204030204" pitchFamily="34" charset="0"/>
                <a:ea typeface="Calibri" panose="020F0502020204030204" pitchFamily="34" charset="0"/>
                <a:cs typeface="Calibri" panose="020F0502020204030204" pitchFamily="34" charset="0"/>
              </a:rPr>
              <a:t>TIF Admin fees have been included as a transfer to support the general fund.</a:t>
            </a:r>
          </a:p>
          <a:p>
            <a:r>
              <a:rPr lang="en-US" sz="2000" dirty="0">
                <a:latin typeface="Calibri" panose="020F0502020204030204" pitchFamily="34" charset="0"/>
                <a:ea typeface="Calibri" panose="020F0502020204030204" pitchFamily="34" charset="0"/>
                <a:cs typeface="Calibri" panose="020F0502020204030204" pitchFamily="34" charset="0"/>
              </a:rPr>
              <a:t>Wages for the city administrator, city clerk, finance staff, and IT are broken out 25% each in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the general fund, water, sewer, and streets (plus TIF admin fee)</a:t>
            </a:r>
          </a:p>
          <a:p>
            <a:r>
              <a:rPr lang="en-US" sz="2000" dirty="0">
                <a:latin typeface="Calibri" panose="020F0502020204030204" pitchFamily="34" charset="0"/>
                <a:ea typeface="Calibri" panose="020F0502020204030204" pitchFamily="34" charset="0"/>
                <a:cs typeface="Calibri" panose="020F0502020204030204" pitchFamily="34" charset="0"/>
              </a:rPr>
              <a:t>Health insurance is budgeted at a 0% increase (IGHCP administrative increase); We are setting aside additional funds for the medical self-insurance fund which was not addressed when the City switched programs. 2.5% increase employee share.</a:t>
            </a:r>
          </a:p>
          <a:p>
            <a:r>
              <a:rPr lang="en-US" sz="2000" dirty="0">
                <a:latin typeface="Calibri" panose="020F0502020204030204" pitchFamily="34" charset="0"/>
                <a:ea typeface="Calibri" panose="020F0502020204030204" pitchFamily="34" charset="0"/>
                <a:cs typeface="Calibri" panose="020F0502020204030204" pitchFamily="34" charset="0"/>
              </a:rPr>
              <a:t>Property/Liability Insurance increased by 26.2%.  We hope to see a reduction in work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comp rates to offset this increase or explore new carriers (July 1 Start date).</a:t>
            </a:r>
          </a:p>
        </p:txBody>
      </p:sp>
      <p:sp>
        <p:nvSpPr>
          <p:cNvPr id="4" name="Slide Number Placeholder 3">
            <a:extLst>
              <a:ext uri="{FF2B5EF4-FFF2-40B4-BE49-F238E27FC236}">
                <a16:creationId xmlns:a16="http://schemas.microsoft.com/office/drawing/2014/main" id="{3A3F3466-680D-CE6F-D9E3-7E9FB250B16A}"/>
              </a:ext>
            </a:extLst>
          </p:cNvPr>
          <p:cNvSpPr>
            <a:spLocks noGrp="1"/>
          </p:cNvSpPr>
          <p:nvPr>
            <p:ph type="sldNum" sz="quarter" idx="12"/>
          </p:nvPr>
        </p:nvSpPr>
        <p:spPr/>
        <p:txBody>
          <a:bodyPr/>
          <a:lstStyle/>
          <a:p>
            <a:fld id="{E41BBBA9-243A-4541-A8DE-2BCFB8E90ADA}" type="slidenum">
              <a:rPr lang="en-US" smtClean="0"/>
              <a:t>15</a:t>
            </a:fld>
            <a:endParaRPr lang="en-US"/>
          </a:p>
        </p:txBody>
      </p:sp>
    </p:spTree>
    <p:extLst>
      <p:ext uri="{BB962C8B-B14F-4D97-AF65-F5344CB8AC3E}">
        <p14:creationId xmlns:p14="http://schemas.microsoft.com/office/powerpoint/2010/main" val="297535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F2AE-2704-E241-8C7F-02B9FBA484E3}"/>
              </a:ext>
            </a:extLst>
          </p:cNvPr>
          <p:cNvSpPr>
            <a:spLocks noGrp="1"/>
          </p:cNvSpPr>
          <p:nvPr>
            <p:ph type="title"/>
          </p:nvPr>
        </p:nvSpPr>
        <p:spPr>
          <a:xfrm>
            <a:off x="2308426" y="352659"/>
            <a:ext cx="4487790" cy="663146"/>
          </a:xfrm>
        </p:spPr>
        <p:txBody>
          <a:bodyPr anchor="t">
            <a:noAutofit/>
          </a:bodyPr>
          <a:lstStyle/>
          <a:p>
            <a:r>
              <a:rPr lang="en-US" sz="4400" b="1" dirty="0">
                <a:latin typeface="Calibri" panose="020F0502020204030204" pitchFamily="34" charset="0"/>
                <a:cs typeface="Calibri" panose="020F0502020204030204" pitchFamily="34" charset="0"/>
              </a:rPr>
              <a:t>Rate Adjustments</a:t>
            </a:r>
            <a:endParaRPr lang="en-US" sz="4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011C50D-B417-9C47-A523-6847567EDDF7}"/>
              </a:ext>
            </a:extLst>
          </p:cNvPr>
          <p:cNvSpPr>
            <a:spLocks noGrp="1"/>
          </p:cNvSpPr>
          <p:nvPr>
            <p:ph idx="1"/>
          </p:nvPr>
        </p:nvSpPr>
        <p:spPr>
          <a:xfrm>
            <a:off x="383060" y="1426715"/>
            <a:ext cx="8890942" cy="4979772"/>
          </a:xfrm>
        </p:spPr>
        <p:txBody>
          <a:bodyPr>
            <a:normAutofit fontScale="25000" lnSpcReduction="20000"/>
          </a:bodyPr>
          <a:lstStyle/>
          <a:p>
            <a:pPr>
              <a:lnSpc>
                <a:spcPct val="90000"/>
              </a:lnSpc>
            </a:pPr>
            <a:r>
              <a:rPr lang="en-US" sz="8000" dirty="0">
                <a:latin typeface="Calibri" panose="020F0502020204030204" pitchFamily="34" charset="0"/>
                <a:cs typeface="Calibri" panose="020F0502020204030204" pitchFamily="34" charset="0"/>
              </a:rPr>
              <a:t>Pool admissions: Free ages 0-2, $5 ages 3 +, individual season pass $75, coupon books $40 (10 coupons),and Private Pool Parties $400 (up to 100 guests), $500 (over100 guests)</a:t>
            </a:r>
          </a:p>
          <a:p>
            <a:pPr>
              <a:lnSpc>
                <a:spcPct val="90000"/>
              </a:lnSpc>
            </a:pPr>
            <a:r>
              <a:rPr lang="en-US" sz="8000" dirty="0">
                <a:latin typeface="Calibri" panose="020F0502020204030204" pitchFamily="34" charset="0"/>
                <a:cs typeface="Calibri" panose="020F0502020204030204" pitchFamily="34" charset="0"/>
              </a:rPr>
              <a:t>Garbage Rates: Increase 3% ($14.85 to $15.30)</a:t>
            </a:r>
          </a:p>
          <a:p>
            <a:pPr>
              <a:lnSpc>
                <a:spcPct val="90000"/>
              </a:lnSpc>
            </a:pPr>
            <a:r>
              <a:rPr lang="en-US" sz="8000" dirty="0">
                <a:latin typeface="Calibri" panose="020F0502020204030204" pitchFamily="34" charset="0"/>
                <a:cs typeface="Calibri" panose="020F0502020204030204" pitchFamily="34" charset="0"/>
              </a:rPr>
              <a:t>Recycling rates have been adjusted to reflect the increase in costs ($4.35 to $4.45)</a:t>
            </a:r>
          </a:p>
          <a:p>
            <a:pPr>
              <a:lnSpc>
                <a:spcPct val="90000"/>
              </a:lnSpc>
            </a:pPr>
            <a:r>
              <a:rPr lang="en-US" sz="8000" dirty="0">
                <a:latin typeface="Calibri" panose="020F0502020204030204" pitchFamily="34" charset="0"/>
                <a:cs typeface="Calibri" panose="020F0502020204030204" pitchFamily="34" charset="0"/>
              </a:rPr>
              <a:t>Water Rates: Increase 3.6%; FY 23/24 to FY 24/25 No Change, FY 25/26 $33.87 to $34.55 (First 3,000 Gallon)</a:t>
            </a:r>
          </a:p>
          <a:p>
            <a:pPr>
              <a:lnSpc>
                <a:spcPct val="90000"/>
              </a:lnSpc>
            </a:pPr>
            <a:r>
              <a:rPr lang="en-US" sz="8000" dirty="0">
                <a:latin typeface="Calibri" panose="020F0502020204030204" pitchFamily="34" charset="0"/>
                <a:cs typeface="Calibri" panose="020F0502020204030204" pitchFamily="34" charset="0"/>
              </a:rPr>
              <a:t>Sewer Rates: Increase 5%; FY 23/24 = $11.91, FY 24/25 $12.15, FY 25/26 $11.68 (This rate increase generates $69,855.27). </a:t>
            </a:r>
          </a:p>
          <a:p>
            <a:pPr>
              <a:lnSpc>
                <a:spcPct val="90000"/>
              </a:lnSpc>
            </a:pPr>
            <a:r>
              <a:rPr lang="en-US" sz="8000" dirty="0">
                <a:latin typeface="Calibri" panose="020F0502020204030204" pitchFamily="34" charset="0"/>
                <a:cs typeface="Calibri" panose="020F0502020204030204" pitchFamily="34" charset="0"/>
              </a:rPr>
              <a:t>A 3.6% water rate increase would generate $58,278.60 to offset the 9% rate increase from Burlington, provide for a positive fund balance and cover SRF debt.</a:t>
            </a:r>
            <a:endParaRPr lang="en-US" sz="1100" b="1" i="1" u="sng" dirty="0">
              <a:latin typeface="Calibri" panose="020F0502020204030204" pitchFamily="34" charset="0"/>
              <a:cs typeface="Calibri" panose="020F0502020204030204" pitchFamily="34" charset="0"/>
            </a:endParaRPr>
          </a:p>
          <a:p>
            <a:pPr marL="0" indent="0">
              <a:lnSpc>
                <a:spcPct val="90000"/>
              </a:lnSpc>
              <a:buNone/>
            </a:pPr>
            <a:endParaRPr lang="en-US" sz="1100" b="1" i="1" u="sng" dirty="0">
              <a:latin typeface="Calibri" panose="020F0502020204030204" pitchFamily="34" charset="0"/>
              <a:cs typeface="Calibri" panose="020F0502020204030204" pitchFamily="34" charset="0"/>
            </a:endParaRPr>
          </a:p>
          <a:p>
            <a:pPr marL="0" indent="0">
              <a:lnSpc>
                <a:spcPct val="90000"/>
              </a:lnSpc>
              <a:buNone/>
            </a:pPr>
            <a:endParaRPr lang="en-US" sz="1100" b="1" i="1" u="sng" dirty="0">
              <a:latin typeface="Calibri" panose="020F0502020204030204" pitchFamily="34" charset="0"/>
              <a:cs typeface="Calibri" panose="020F0502020204030204" pitchFamily="34" charset="0"/>
            </a:endParaRPr>
          </a:p>
          <a:p>
            <a:pPr marL="0" indent="0">
              <a:lnSpc>
                <a:spcPct val="90000"/>
              </a:lnSpc>
              <a:buNone/>
            </a:pPr>
            <a:endParaRPr lang="en-US" sz="1100" b="1" i="1" u="sng" dirty="0">
              <a:latin typeface="Calibri" panose="020F0502020204030204" pitchFamily="34" charset="0"/>
              <a:cs typeface="Calibri" panose="020F0502020204030204" pitchFamily="34" charset="0"/>
            </a:endParaRPr>
          </a:p>
          <a:p>
            <a:pPr marL="0" indent="0">
              <a:lnSpc>
                <a:spcPct val="90000"/>
              </a:lnSpc>
              <a:buNone/>
            </a:pPr>
            <a:r>
              <a:rPr lang="en-US" sz="6400" b="1" i="1" u="sng" dirty="0">
                <a:latin typeface="Calibri" panose="020F0502020204030204" pitchFamily="34" charset="0"/>
                <a:cs typeface="Calibri" panose="020F0502020204030204" pitchFamily="34" charset="0"/>
              </a:rPr>
              <a:t>DISCUSSION TOPIC:</a:t>
            </a:r>
            <a:r>
              <a:rPr lang="en-US" sz="6400" b="1" i="1" dirty="0">
                <a:latin typeface="Calibri" panose="020F0502020204030204" pitchFamily="34" charset="0"/>
                <a:cs typeface="Calibri" panose="020F0502020204030204" pitchFamily="34" charset="0"/>
              </a:rPr>
              <a:t>  </a:t>
            </a:r>
            <a:r>
              <a:rPr lang="en-US" sz="6400" i="1" dirty="0">
                <a:latin typeface="Calibri" panose="020F0502020204030204" pitchFamily="34" charset="0"/>
                <a:cs typeface="Calibri" panose="020F0502020204030204" pitchFamily="34" charset="0"/>
              </a:rPr>
              <a:t>Reminder that</a:t>
            </a:r>
            <a:r>
              <a:rPr lang="en-US" sz="6400" dirty="0">
                <a:latin typeface="Calibri" panose="020F0502020204030204" pitchFamily="34" charset="0"/>
                <a:cs typeface="Calibri" panose="020F0502020204030204" pitchFamily="34" charset="0"/>
              </a:rPr>
              <a:t> Speer Financial recommends a 2% annual rate increases every other year starting in FY 2024/25 for water and sewer to maintain sufficient revenues versus expenditures and to meet SRF requirements. </a:t>
            </a:r>
          </a:p>
          <a:p>
            <a:pPr>
              <a:lnSpc>
                <a:spcPct val="90000"/>
              </a:lnSpc>
            </a:pPr>
            <a:endParaRPr lang="en-US" sz="1100" dirty="0">
              <a:highlight>
                <a:srgbClr val="FF00FF"/>
              </a:highlight>
            </a:endParaRPr>
          </a:p>
        </p:txBody>
      </p:sp>
      <p:sp>
        <p:nvSpPr>
          <p:cNvPr id="4" name="Slide Number Placeholder 3">
            <a:extLst>
              <a:ext uri="{FF2B5EF4-FFF2-40B4-BE49-F238E27FC236}">
                <a16:creationId xmlns:a16="http://schemas.microsoft.com/office/drawing/2014/main" id="{AF65C28F-597B-E80F-3C86-9A85BFB5F592}"/>
              </a:ext>
            </a:extLst>
          </p:cNvPr>
          <p:cNvSpPr>
            <a:spLocks noGrp="1"/>
          </p:cNvSpPr>
          <p:nvPr>
            <p:ph type="sldNum" sz="quarter" idx="12"/>
          </p:nvPr>
        </p:nvSpPr>
        <p:spPr>
          <a:xfrm>
            <a:off x="8590663" y="6041362"/>
            <a:ext cx="683339" cy="365125"/>
          </a:xfrm>
        </p:spPr>
        <p:txBody>
          <a:bodyPr>
            <a:normAutofit/>
          </a:bodyPr>
          <a:lstStyle/>
          <a:p>
            <a:pPr>
              <a:spcAft>
                <a:spcPts val="600"/>
              </a:spcAft>
            </a:pPr>
            <a:fld id="{E41BBBA9-243A-4541-A8DE-2BCFB8E90ADA}" type="slidenum">
              <a:rPr lang="en-US" smtClean="0"/>
              <a:pPr>
                <a:spcAft>
                  <a:spcPts val="600"/>
                </a:spcAft>
              </a:pPr>
              <a:t>16</a:t>
            </a:fld>
            <a:endParaRPr lang="en-US"/>
          </a:p>
        </p:txBody>
      </p:sp>
    </p:spTree>
    <p:extLst>
      <p:ext uri="{BB962C8B-B14F-4D97-AF65-F5344CB8AC3E}">
        <p14:creationId xmlns:p14="http://schemas.microsoft.com/office/powerpoint/2010/main" val="268108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8257-54E1-4B97-A125-92E68FEF7D22}"/>
              </a:ext>
            </a:extLst>
          </p:cNvPr>
          <p:cNvSpPr>
            <a:spLocks noGrp="1"/>
          </p:cNvSpPr>
          <p:nvPr>
            <p:ph type="title"/>
          </p:nvPr>
        </p:nvSpPr>
        <p:spPr>
          <a:xfrm>
            <a:off x="-212124" y="15340"/>
            <a:ext cx="10515600" cy="696967"/>
          </a:xfrm>
        </p:spPr>
        <p:txBody>
          <a:bodyPr>
            <a:noAutofit/>
          </a:bodyPr>
          <a:lstStyle/>
          <a:p>
            <a:pPr algn="ctr"/>
            <a:r>
              <a:rPr lang="en-US" sz="4400" b="1" dirty="0">
                <a:latin typeface="Calibri" panose="020F0502020204030204" pitchFamily="34" charset="0"/>
                <a:cs typeface="Calibri" panose="020F0502020204030204" pitchFamily="34" charset="0"/>
              </a:rPr>
              <a:t>Property Taxes - Examples</a:t>
            </a:r>
          </a:p>
        </p:txBody>
      </p:sp>
      <p:sp>
        <p:nvSpPr>
          <p:cNvPr id="3" name="Content Placeholder 2">
            <a:extLst>
              <a:ext uri="{FF2B5EF4-FFF2-40B4-BE49-F238E27FC236}">
                <a16:creationId xmlns:a16="http://schemas.microsoft.com/office/drawing/2014/main" id="{BB0FD16A-D186-4C9B-9E79-6ABF14AA2083}"/>
              </a:ext>
            </a:extLst>
          </p:cNvPr>
          <p:cNvSpPr>
            <a:spLocks noGrp="1"/>
          </p:cNvSpPr>
          <p:nvPr>
            <p:ph idx="1"/>
          </p:nvPr>
        </p:nvSpPr>
        <p:spPr>
          <a:xfrm>
            <a:off x="259492" y="732636"/>
            <a:ext cx="12328777" cy="5620039"/>
          </a:xfrm>
        </p:spPr>
        <p:txBody>
          <a:bodyPr>
            <a:normAutofit fontScale="25000" lnSpcReduction="20000"/>
          </a:bodyPr>
          <a:lstStyle/>
          <a:p>
            <a:pPr>
              <a:spcBef>
                <a:spcPts val="0"/>
              </a:spcBef>
            </a:pPr>
            <a:r>
              <a:rPr lang="en-US" sz="6000" b="1" dirty="0">
                <a:latin typeface="Calibri" panose="020F0502020204030204" pitchFamily="34" charset="0"/>
                <a:cs typeface="Calibri" panose="020F0502020204030204" pitchFamily="34" charset="0"/>
              </a:rPr>
              <a:t>$100,000 Home</a:t>
            </a:r>
          </a:p>
          <a:p>
            <a:pPr lvl="1">
              <a:spcBef>
                <a:spcPts val="300"/>
              </a:spcBef>
            </a:pPr>
            <a:r>
              <a:rPr lang="en-US" sz="6000" dirty="0">
                <a:latin typeface="Calibri" panose="020F0502020204030204" pitchFamily="34" charset="0"/>
                <a:cs typeface="Calibri" panose="020F0502020204030204" pitchFamily="34" charset="0"/>
              </a:rPr>
              <a:t>2021/22 @ 9.65 rate and 56.4094% rollback = $544.35 in taxes</a:t>
            </a:r>
          </a:p>
          <a:p>
            <a:pPr lvl="1">
              <a:spcBef>
                <a:spcPts val="300"/>
              </a:spcBef>
            </a:pPr>
            <a:r>
              <a:rPr lang="en-US" sz="6000" dirty="0">
                <a:latin typeface="Calibri" panose="020F0502020204030204" pitchFamily="34" charset="0"/>
                <a:cs typeface="Calibri" panose="020F0502020204030204" pitchFamily="34" charset="0"/>
              </a:rPr>
              <a:t>2022/23 @ 10.00 rate and 54.1302% rollback = $541.30 in taxes</a:t>
            </a:r>
          </a:p>
          <a:p>
            <a:pPr lvl="1">
              <a:spcBef>
                <a:spcPts val="300"/>
              </a:spcBef>
            </a:pPr>
            <a:r>
              <a:rPr lang="en-US" sz="6000" dirty="0">
                <a:latin typeface="Calibri" panose="020F0502020204030204" pitchFamily="34" charset="0"/>
                <a:cs typeface="Calibri" panose="020F0502020204030204" pitchFamily="34" charset="0"/>
              </a:rPr>
              <a:t>2023/24 @ 10.00 rate and 54.6501% rollback = $546.50 in taxes</a:t>
            </a:r>
          </a:p>
          <a:p>
            <a:pPr lvl="1">
              <a:spcBef>
                <a:spcPts val="300"/>
              </a:spcBef>
            </a:pPr>
            <a:r>
              <a:rPr lang="en-US" sz="6000" dirty="0">
                <a:latin typeface="Calibri" panose="020F0502020204030204" pitchFamily="34" charset="0"/>
                <a:cs typeface="Calibri" panose="020F0502020204030204" pitchFamily="34" charset="0"/>
              </a:rPr>
              <a:t>2024/25 @ 10.10 rate and 46.3428% rollback = $468.06 in taxes</a:t>
            </a:r>
          </a:p>
          <a:p>
            <a:pPr lvl="1">
              <a:spcBef>
                <a:spcPts val="300"/>
              </a:spcBef>
            </a:pPr>
            <a:r>
              <a:rPr lang="en-US" sz="6000" dirty="0">
                <a:latin typeface="Calibri" panose="020F0502020204030204" pitchFamily="34" charset="0"/>
                <a:cs typeface="Calibri" panose="020F0502020204030204" pitchFamily="34" charset="0"/>
              </a:rPr>
              <a:t>2025/26 @ 10.10 rate and 47.4316% rollback = $479.06 in taxes</a:t>
            </a:r>
          </a:p>
          <a:p>
            <a:pPr marL="457200" lvl="1" indent="0">
              <a:spcBef>
                <a:spcPts val="0"/>
              </a:spcBef>
              <a:buNone/>
            </a:pPr>
            <a:endParaRPr lang="en-US" sz="6000" dirty="0">
              <a:highlight>
                <a:srgbClr val="FFFF00"/>
              </a:highlight>
              <a:latin typeface="Calibri" panose="020F0502020204030204" pitchFamily="34" charset="0"/>
              <a:cs typeface="Calibri" panose="020F0502020204030204" pitchFamily="34" charset="0"/>
            </a:endParaRPr>
          </a:p>
          <a:p>
            <a:pPr>
              <a:spcBef>
                <a:spcPts val="0"/>
              </a:spcBef>
            </a:pPr>
            <a:r>
              <a:rPr lang="en-US" sz="6000" b="1" dirty="0">
                <a:latin typeface="Calibri" panose="020F0502020204030204" pitchFamily="34" charset="0"/>
                <a:cs typeface="Calibri" panose="020F0502020204030204" pitchFamily="34" charset="0"/>
              </a:rPr>
              <a:t>$200,000 Home</a:t>
            </a:r>
          </a:p>
          <a:p>
            <a:pPr lvl="1">
              <a:spcBef>
                <a:spcPts val="300"/>
              </a:spcBef>
            </a:pPr>
            <a:r>
              <a:rPr lang="en-US" sz="6000" dirty="0">
                <a:latin typeface="Calibri" panose="020F0502020204030204" pitchFamily="34" charset="0"/>
                <a:cs typeface="Calibri" panose="020F0502020204030204" pitchFamily="34" charset="0"/>
              </a:rPr>
              <a:t>2021/22 @ 9.65 rate and 56.4094% rollback = $1088.70 in taxes</a:t>
            </a:r>
          </a:p>
          <a:p>
            <a:pPr lvl="1">
              <a:spcBef>
                <a:spcPts val="300"/>
              </a:spcBef>
            </a:pPr>
            <a:r>
              <a:rPr lang="en-US" sz="6000" dirty="0">
                <a:latin typeface="Calibri" panose="020F0502020204030204" pitchFamily="34" charset="0"/>
                <a:cs typeface="Calibri" panose="020F0502020204030204" pitchFamily="34" charset="0"/>
              </a:rPr>
              <a:t>2022/23 @ 10.00 rate and 54.1302% rollback = $1082.60 in taxes</a:t>
            </a:r>
          </a:p>
          <a:p>
            <a:pPr lvl="1">
              <a:spcBef>
                <a:spcPts val="300"/>
              </a:spcBef>
            </a:pPr>
            <a:r>
              <a:rPr lang="en-US" sz="6000" dirty="0">
                <a:latin typeface="Calibri" panose="020F0502020204030204" pitchFamily="34" charset="0"/>
                <a:cs typeface="Calibri" panose="020F0502020204030204" pitchFamily="34" charset="0"/>
              </a:rPr>
              <a:t>2023/24 @ 10.00 rate and 54.6501% rollback = $1093.00 in taxes</a:t>
            </a:r>
          </a:p>
          <a:p>
            <a:pPr lvl="1">
              <a:spcBef>
                <a:spcPts val="300"/>
              </a:spcBef>
            </a:pPr>
            <a:r>
              <a:rPr lang="en-US" sz="6000" dirty="0">
                <a:latin typeface="Calibri" panose="020F0502020204030204" pitchFamily="34" charset="0"/>
                <a:cs typeface="Calibri" panose="020F0502020204030204" pitchFamily="34" charset="0"/>
              </a:rPr>
              <a:t>2024/25 @ 10.10 rate and 46.3428% rollback = $936.12 in taxes</a:t>
            </a:r>
          </a:p>
          <a:p>
            <a:pPr lvl="1">
              <a:spcBef>
                <a:spcPts val="300"/>
              </a:spcBef>
            </a:pPr>
            <a:r>
              <a:rPr lang="en-US" sz="6000" dirty="0">
                <a:latin typeface="Calibri" panose="020F0502020204030204" pitchFamily="34" charset="0"/>
                <a:cs typeface="Calibri" panose="020F0502020204030204" pitchFamily="34" charset="0"/>
              </a:rPr>
              <a:t>2025/26 @ 10.10 rate and 47.4316% rollback = $958.12 in taxes</a:t>
            </a:r>
          </a:p>
          <a:p>
            <a:pPr lvl="1">
              <a:spcBef>
                <a:spcPts val="0"/>
              </a:spcBef>
            </a:pPr>
            <a:endParaRPr lang="en-US" sz="6000" b="1" dirty="0">
              <a:solidFill>
                <a:srgbClr val="FF0000"/>
              </a:solidFill>
              <a:highlight>
                <a:srgbClr val="FFFF00"/>
              </a:highlight>
              <a:latin typeface="Calibri" panose="020F0502020204030204" pitchFamily="34" charset="0"/>
              <a:cs typeface="Calibri" panose="020F0502020204030204" pitchFamily="34" charset="0"/>
            </a:endParaRPr>
          </a:p>
          <a:p>
            <a:pPr>
              <a:spcBef>
                <a:spcPts val="0"/>
              </a:spcBef>
            </a:pPr>
            <a:r>
              <a:rPr lang="en-US" sz="6000" b="1" dirty="0">
                <a:latin typeface="Calibri" panose="020F0502020204030204" pitchFamily="34" charset="0"/>
                <a:cs typeface="Calibri" panose="020F0502020204030204" pitchFamily="34" charset="0"/>
              </a:rPr>
              <a:t>$100,000 Commercial</a:t>
            </a:r>
          </a:p>
          <a:p>
            <a:pPr lvl="1">
              <a:spcBef>
                <a:spcPts val="300"/>
              </a:spcBef>
            </a:pPr>
            <a:r>
              <a:rPr lang="en-US" sz="6000" dirty="0">
                <a:latin typeface="Calibri" panose="020F0502020204030204" pitchFamily="34" charset="0"/>
                <a:cs typeface="Calibri" panose="020F0502020204030204" pitchFamily="34" charset="0"/>
              </a:rPr>
              <a:t>2021/22 @ 9.65 rate and 90% rollback =  $868.50 in taxes</a:t>
            </a:r>
          </a:p>
          <a:p>
            <a:pPr lvl="1">
              <a:spcBef>
                <a:spcPts val="300"/>
              </a:spcBef>
            </a:pPr>
            <a:r>
              <a:rPr lang="en-US" sz="6000" dirty="0">
                <a:latin typeface="Calibri" panose="020F0502020204030204" pitchFamily="34" charset="0"/>
                <a:cs typeface="Calibri" panose="020F0502020204030204" pitchFamily="34" charset="0"/>
              </a:rPr>
              <a:t>2022/23 @ 10.00 rate and 90% rollback = $900 in taxes</a:t>
            </a:r>
          </a:p>
          <a:p>
            <a:pPr lvl="1">
              <a:spcBef>
                <a:spcPts val="300"/>
              </a:spcBef>
            </a:pPr>
            <a:r>
              <a:rPr lang="en-US" sz="6000" dirty="0">
                <a:latin typeface="Calibri" panose="020F0502020204030204" pitchFamily="34" charset="0"/>
                <a:cs typeface="Calibri" panose="020F0502020204030204" pitchFamily="34" charset="0"/>
              </a:rPr>
              <a:t>2023/24 @ 10.00 rate and 54.6501% rollback on first $150,000, 90% remainder = $564.92 in taxes</a:t>
            </a:r>
          </a:p>
          <a:p>
            <a:pPr lvl="1">
              <a:spcBef>
                <a:spcPts val="300"/>
              </a:spcBef>
            </a:pPr>
            <a:r>
              <a:rPr lang="en-US" sz="6000" dirty="0">
                <a:latin typeface="Calibri" panose="020F0502020204030204" pitchFamily="34" charset="0"/>
                <a:cs typeface="Calibri" panose="020F0502020204030204" pitchFamily="34" charset="0"/>
              </a:rPr>
              <a:t>2024/25 @ 10.10 rate and 46.3428% rollback on first $150,000, 90% remainder = $468.06 in taxes</a:t>
            </a:r>
          </a:p>
          <a:p>
            <a:pPr lvl="1">
              <a:spcBef>
                <a:spcPts val="300"/>
              </a:spcBef>
            </a:pPr>
            <a:r>
              <a:rPr lang="en-US" sz="6000" dirty="0">
                <a:latin typeface="Calibri" panose="020F0502020204030204" pitchFamily="34" charset="0"/>
                <a:cs typeface="Calibri" panose="020F0502020204030204" pitchFamily="34" charset="0"/>
              </a:rPr>
              <a:t>2025/26 @ 10.10 rate and 47.4316% rollback on first $150,000, 90% remainder = $479.06 in taxes</a:t>
            </a:r>
          </a:p>
          <a:p>
            <a:pPr lvl="1">
              <a:spcBef>
                <a:spcPts val="0"/>
              </a:spcBef>
            </a:pPr>
            <a:endParaRPr lang="en-US" sz="6000" b="1" dirty="0">
              <a:latin typeface="Calibri" panose="020F0502020204030204" pitchFamily="34" charset="0"/>
              <a:cs typeface="Calibri" panose="020F0502020204030204" pitchFamily="34" charset="0"/>
            </a:endParaRPr>
          </a:p>
          <a:p>
            <a:pPr>
              <a:spcBef>
                <a:spcPts val="0"/>
              </a:spcBef>
            </a:pPr>
            <a:r>
              <a:rPr lang="en-US" sz="6000" b="1" dirty="0">
                <a:latin typeface="Calibri" panose="020F0502020204030204" pitchFamily="34" charset="0"/>
                <a:cs typeface="Calibri" panose="020F0502020204030204" pitchFamily="34" charset="0"/>
              </a:rPr>
              <a:t>$200,000 Commercial</a:t>
            </a:r>
          </a:p>
          <a:p>
            <a:pPr lvl="1">
              <a:spcBef>
                <a:spcPts val="300"/>
              </a:spcBef>
            </a:pPr>
            <a:r>
              <a:rPr lang="en-US" sz="6000" dirty="0">
                <a:latin typeface="Calibri" panose="020F0502020204030204" pitchFamily="34" charset="0"/>
                <a:cs typeface="Calibri" panose="020F0502020204030204" pitchFamily="34" charset="0"/>
              </a:rPr>
              <a:t>2021/22 @ 9.65 rate and 90% rollback = $1737 in taxes</a:t>
            </a:r>
          </a:p>
          <a:p>
            <a:pPr lvl="1">
              <a:spcBef>
                <a:spcPts val="300"/>
              </a:spcBef>
            </a:pPr>
            <a:r>
              <a:rPr lang="en-US" sz="6000" dirty="0">
                <a:latin typeface="Calibri" panose="020F0502020204030204" pitchFamily="34" charset="0"/>
                <a:cs typeface="Calibri" panose="020F0502020204030204" pitchFamily="34" charset="0"/>
              </a:rPr>
              <a:t>2022/23 @ 10.00 rate and 90% rollback = $1800  in taxes</a:t>
            </a:r>
          </a:p>
          <a:p>
            <a:pPr lvl="1">
              <a:spcBef>
                <a:spcPts val="300"/>
              </a:spcBef>
            </a:pPr>
            <a:r>
              <a:rPr lang="en-US" sz="6000" dirty="0">
                <a:latin typeface="Calibri" panose="020F0502020204030204" pitchFamily="34" charset="0"/>
                <a:cs typeface="Calibri" panose="020F0502020204030204" pitchFamily="34" charset="0"/>
              </a:rPr>
              <a:t>2023/24 @ 10.00 rate and 54.6501% rollback on first $150,000, 90% remainder = $1,269.75 in taxes</a:t>
            </a:r>
          </a:p>
          <a:p>
            <a:pPr lvl="1">
              <a:spcBef>
                <a:spcPts val="300"/>
              </a:spcBef>
            </a:pPr>
            <a:r>
              <a:rPr lang="en-US" sz="6000" dirty="0">
                <a:latin typeface="Calibri" panose="020F0502020204030204" pitchFamily="34" charset="0"/>
                <a:cs typeface="Calibri" panose="020F0502020204030204" pitchFamily="34" charset="0"/>
              </a:rPr>
              <a:t>2024/25 @ 10.10 rate and 46.3428% rollback on first $150,000, 90% remainder = $1,156.59 in taxes</a:t>
            </a:r>
          </a:p>
          <a:p>
            <a:pPr lvl="1">
              <a:spcBef>
                <a:spcPts val="300"/>
              </a:spcBef>
            </a:pPr>
            <a:r>
              <a:rPr lang="en-US" sz="6000" dirty="0">
                <a:latin typeface="Calibri" panose="020F0502020204030204" pitchFamily="34" charset="0"/>
                <a:cs typeface="Calibri" panose="020F0502020204030204" pitchFamily="34" charset="0"/>
              </a:rPr>
              <a:t>2025/26 @ 10.10 rate and 47.4316% rollback on first $150,000, 90% remainder = $1,173.09 in taxes</a:t>
            </a:r>
            <a:endParaRPr lang="en-US" sz="5600" b="1" dirty="0">
              <a:solidFill>
                <a:srgbClr val="FF0000"/>
              </a:solidFill>
              <a:highlight>
                <a:srgbClr val="FFFF00"/>
              </a:highlight>
              <a:latin typeface="Calibri" panose="020F0502020204030204" pitchFamily="34" charset="0"/>
              <a:cs typeface="Calibri" panose="020F0502020204030204" pitchFamily="34" charset="0"/>
            </a:endParaRPr>
          </a:p>
          <a:p>
            <a:pPr marL="457200" lvl="1" indent="0">
              <a:spcBef>
                <a:spcPts val="300"/>
              </a:spcBef>
              <a:buNone/>
            </a:pPr>
            <a:r>
              <a:rPr lang="en-US" sz="5600" b="1" dirty="0">
                <a:solidFill>
                  <a:srgbClr val="FF0000"/>
                </a:solidFill>
                <a:latin typeface="Calibri" panose="020F0502020204030204" pitchFamily="34" charset="0"/>
                <a:cs typeface="Calibri" panose="020F0502020204030204" pitchFamily="34" charset="0"/>
              </a:rPr>
              <a:t>*</a:t>
            </a:r>
            <a:r>
              <a:rPr lang="en-US" sz="5600" b="1" dirty="0">
                <a:solidFill>
                  <a:srgbClr val="FF0000"/>
                </a:solidFill>
              </a:rPr>
              <a:t>This is a significant reduction in property taxes over the past four years (in total)!</a:t>
            </a:r>
          </a:p>
          <a:p>
            <a:pPr marL="457200" lvl="1" indent="0">
              <a:buNone/>
            </a:pPr>
            <a:endParaRPr lang="en-US" sz="4000" dirty="0"/>
          </a:p>
          <a:p>
            <a:pPr marL="0" indent="0">
              <a:buNone/>
            </a:pPr>
            <a:endParaRPr lang="en-US" sz="4000" dirty="0"/>
          </a:p>
          <a:p>
            <a:endParaRPr lang="en-US" sz="4000" dirty="0"/>
          </a:p>
          <a:p>
            <a:endParaRPr lang="en-US" dirty="0"/>
          </a:p>
        </p:txBody>
      </p:sp>
      <p:sp>
        <p:nvSpPr>
          <p:cNvPr id="4" name="Slide Number Placeholder 3">
            <a:extLst>
              <a:ext uri="{FF2B5EF4-FFF2-40B4-BE49-F238E27FC236}">
                <a16:creationId xmlns:a16="http://schemas.microsoft.com/office/drawing/2014/main" id="{2392ECD9-BADF-5252-4AE0-A17BD894A6AF}"/>
              </a:ext>
            </a:extLst>
          </p:cNvPr>
          <p:cNvSpPr>
            <a:spLocks noGrp="1"/>
          </p:cNvSpPr>
          <p:nvPr>
            <p:ph type="sldNum" sz="quarter" idx="12"/>
          </p:nvPr>
        </p:nvSpPr>
        <p:spPr/>
        <p:txBody>
          <a:bodyPr/>
          <a:lstStyle/>
          <a:p>
            <a:fld id="{E41BBBA9-243A-4541-A8DE-2BCFB8E90ADA}" type="slidenum">
              <a:rPr lang="en-US" smtClean="0"/>
              <a:t>17</a:t>
            </a:fld>
            <a:endParaRPr lang="en-US"/>
          </a:p>
        </p:txBody>
      </p:sp>
    </p:spTree>
    <p:extLst>
      <p:ext uri="{BB962C8B-B14F-4D97-AF65-F5344CB8AC3E}">
        <p14:creationId xmlns:p14="http://schemas.microsoft.com/office/powerpoint/2010/main" val="2392007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45CE-7F6C-466D-9671-38C5C4FE58B8}"/>
              </a:ext>
            </a:extLst>
          </p:cNvPr>
          <p:cNvSpPr>
            <a:spLocks noGrp="1"/>
          </p:cNvSpPr>
          <p:nvPr>
            <p:ph type="title"/>
          </p:nvPr>
        </p:nvSpPr>
        <p:spPr>
          <a:xfrm>
            <a:off x="0" y="99490"/>
            <a:ext cx="9395012" cy="819439"/>
          </a:xfrm>
        </p:spPr>
        <p:txBody>
          <a:bodyPr>
            <a:normAutofit/>
          </a:bodyPr>
          <a:lstStyle/>
          <a:p>
            <a:pPr algn="ctr"/>
            <a:r>
              <a:rPr lang="en-US" sz="4400" b="1" dirty="0">
                <a:latin typeface="Calibri" panose="020F0502020204030204" pitchFamily="34" charset="0"/>
                <a:cs typeface="Calibri" panose="020F0502020204030204" pitchFamily="34" charset="0"/>
              </a:rPr>
              <a:t>FY 2025-26 Proposed Budget Summary</a:t>
            </a:r>
          </a:p>
        </p:txBody>
      </p:sp>
      <p:sp>
        <p:nvSpPr>
          <p:cNvPr id="3" name="Content Placeholder 2">
            <a:extLst>
              <a:ext uri="{FF2B5EF4-FFF2-40B4-BE49-F238E27FC236}">
                <a16:creationId xmlns:a16="http://schemas.microsoft.com/office/drawing/2014/main" id="{11558324-77F1-4819-A179-FC5C4534A4ED}"/>
              </a:ext>
            </a:extLst>
          </p:cNvPr>
          <p:cNvSpPr>
            <a:spLocks noGrp="1"/>
          </p:cNvSpPr>
          <p:nvPr>
            <p:ph idx="1"/>
          </p:nvPr>
        </p:nvSpPr>
        <p:spPr>
          <a:xfrm>
            <a:off x="238028" y="1098992"/>
            <a:ext cx="11372193" cy="5249798"/>
          </a:xfrm>
        </p:spPr>
        <p:txBody>
          <a:bodyPr>
            <a:normAutofit/>
          </a:bodyPr>
          <a:lstStyle/>
          <a:p>
            <a:r>
              <a:rPr lang="en-US" sz="2200" dirty="0">
                <a:latin typeface="Calibri" panose="020F0502020204030204" pitchFamily="34" charset="0"/>
                <a:cs typeface="Calibri" panose="020F0502020204030204" pitchFamily="34" charset="0"/>
              </a:rPr>
              <a:t>The proposed 2025/26 budget is a balanced with budgeted revenues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exceeding budgeted expenditures (after transfers). </a:t>
            </a:r>
          </a:p>
          <a:p>
            <a:r>
              <a:rPr lang="en-US" sz="2200" dirty="0">
                <a:latin typeface="Calibri" panose="020F0502020204030204" pitchFamily="34" charset="0"/>
                <a:cs typeface="Calibri" panose="020F0502020204030204" pitchFamily="34" charset="0"/>
              </a:rPr>
              <a:t>Capital Projects: Force main Design, Agency &amp; Broadway Street Trails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Design, Sealcoating &amp; HMA crack filling, water main replacement, sewer slip lining                    and amendments to address any successful grants (stormwater, sanitary sewer, etc.).</a:t>
            </a:r>
          </a:p>
          <a:p>
            <a:r>
              <a:rPr lang="en-US" sz="2200" dirty="0">
                <a:latin typeface="Calibri" panose="020F0502020204030204" pitchFamily="34" charset="0"/>
                <a:cs typeface="Calibri" panose="020F0502020204030204" pitchFamily="34" charset="0"/>
              </a:rPr>
              <a:t>Challenging to maintain existing levels of the services to the community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and positioning the City to meet new challenges, and the city may be hard</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pressed to address capital project and equipment needs without borrowing.  </a:t>
            </a:r>
          </a:p>
          <a:p>
            <a:r>
              <a:rPr lang="en-US" sz="2200" dirty="0">
                <a:latin typeface="Calibri" panose="020F0502020204030204" pitchFamily="34" charset="0"/>
                <a:cs typeface="Calibri" panose="020F0502020204030204" pitchFamily="34" charset="0"/>
              </a:rPr>
              <a:t>Future challenges likely involve potential shortfalls in revenues from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limited growth in taxable valuations and the new property tax legislation!</a:t>
            </a:r>
          </a:p>
          <a:p>
            <a:r>
              <a:rPr lang="en-US" sz="2200" dirty="0">
                <a:latin typeface="Calibri" panose="020F0502020204030204" pitchFamily="34" charset="0"/>
                <a:cs typeface="Calibri" panose="020F0502020204030204" pitchFamily="34" charset="0"/>
              </a:rPr>
              <a:t>Discussion Items: Levy rate, sewer rates (Structure), borrowing</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(GO TIF Bond, no increase in debt, no increase in levy due to bond).</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B2005C4-A75D-23A1-E077-9D77184E4368}"/>
              </a:ext>
            </a:extLst>
          </p:cNvPr>
          <p:cNvSpPr>
            <a:spLocks noGrp="1"/>
          </p:cNvSpPr>
          <p:nvPr>
            <p:ph type="sldNum" sz="quarter" idx="12"/>
          </p:nvPr>
        </p:nvSpPr>
        <p:spPr/>
        <p:txBody>
          <a:bodyPr/>
          <a:lstStyle/>
          <a:p>
            <a:fld id="{E41BBBA9-243A-4541-A8DE-2BCFB8E90ADA}" type="slidenum">
              <a:rPr lang="en-US" smtClean="0"/>
              <a:t>18</a:t>
            </a:fld>
            <a:endParaRPr lang="en-US"/>
          </a:p>
        </p:txBody>
      </p:sp>
    </p:spTree>
    <p:extLst>
      <p:ext uri="{BB962C8B-B14F-4D97-AF65-F5344CB8AC3E}">
        <p14:creationId xmlns:p14="http://schemas.microsoft.com/office/powerpoint/2010/main" val="413024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6098-BBC2-C384-3569-1EDDE3DA8151}"/>
              </a:ext>
            </a:extLst>
          </p:cNvPr>
          <p:cNvSpPr>
            <a:spLocks noGrp="1"/>
          </p:cNvSpPr>
          <p:nvPr>
            <p:ph type="title"/>
          </p:nvPr>
        </p:nvSpPr>
        <p:spPr/>
        <p:txBody>
          <a:bodyPr>
            <a:normAutofit/>
          </a:bodyPr>
          <a:lstStyle/>
          <a:p>
            <a:pPr algn="ctr"/>
            <a:r>
              <a:rPr lang="en-US" sz="4400" b="1" dirty="0">
                <a:latin typeface="Calibri" panose="020F0502020204030204" pitchFamily="34" charset="0"/>
                <a:cs typeface="Calibri" panose="020F0502020204030204" pitchFamily="34" charset="0"/>
              </a:rPr>
              <a:t>Supplemental Information</a:t>
            </a:r>
            <a:endParaRPr lang="en-US" sz="4400" b="1" dirty="0">
              <a:solidFill>
                <a:srgbClr val="006600"/>
              </a:solidFill>
              <a:highlight>
                <a:srgbClr val="FFFF00"/>
              </a:highlight>
            </a:endParaRPr>
          </a:p>
        </p:txBody>
      </p:sp>
      <p:sp>
        <p:nvSpPr>
          <p:cNvPr id="3" name="Slide Number Placeholder 2">
            <a:extLst>
              <a:ext uri="{FF2B5EF4-FFF2-40B4-BE49-F238E27FC236}">
                <a16:creationId xmlns:a16="http://schemas.microsoft.com/office/drawing/2014/main" id="{9B38A72F-AF5C-2127-1F91-1F38552DF5EC}"/>
              </a:ext>
            </a:extLst>
          </p:cNvPr>
          <p:cNvSpPr>
            <a:spLocks noGrp="1"/>
          </p:cNvSpPr>
          <p:nvPr>
            <p:ph type="sldNum" sz="quarter" idx="12"/>
          </p:nvPr>
        </p:nvSpPr>
        <p:spPr/>
        <p:txBody>
          <a:bodyPr/>
          <a:lstStyle/>
          <a:p>
            <a:fld id="{E41BBBA9-243A-4541-A8DE-2BCFB8E90ADA}" type="slidenum">
              <a:rPr lang="en-US" smtClean="0"/>
              <a:t>19</a:t>
            </a:fld>
            <a:endParaRPr lang="en-US"/>
          </a:p>
        </p:txBody>
      </p:sp>
      <p:sp>
        <p:nvSpPr>
          <p:cNvPr id="16" name="TextBox 15">
            <a:extLst>
              <a:ext uri="{FF2B5EF4-FFF2-40B4-BE49-F238E27FC236}">
                <a16:creationId xmlns:a16="http://schemas.microsoft.com/office/drawing/2014/main" id="{3E545D3D-5DB5-3AFA-9AA5-54D856AE0259}"/>
              </a:ext>
            </a:extLst>
          </p:cNvPr>
          <p:cNvSpPr txBox="1"/>
          <p:nvPr/>
        </p:nvSpPr>
        <p:spPr>
          <a:xfrm>
            <a:off x="4031673" y="1270000"/>
            <a:ext cx="1706878" cy="461665"/>
          </a:xfrm>
          <a:prstGeom prst="rect">
            <a:avLst/>
          </a:prstGeom>
          <a:noFill/>
        </p:spPr>
        <p:txBody>
          <a:bodyPr wrap="none" rtlCol="0">
            <a:spAutoFit/>
          </a:bodyPr>
          <a:lstStyle/>
          <a:p>
            <a:r>
              <a:rPr lang="en-US" sz="2400" dirty="0"/>
              <a:t>Water Rates</a:t>
            </a:r>
          </a:p>
        </p:txBody>
      </p:sp>
      <p:pic>
        <p:nvPicPr>
          <p:cNvPr id="7" name="Picture 6">
            <a:extLst>
              <a:ext uri="{FF2B5EF4-FFF2-40B4-BE49-F238E27FC236}">
                <a16:creationId xmlns:a16="http://schemas.microsoft.com/office/drawing/2014/main" id="{41FD6144-2B29-4C77-80BE-6D1023287AF3}"/>
              </a:ext>
            </a:extLst>
          </p:cNvPr>
          <p:cNvPicPr>
            <a:picLocks noChangeAspect="1"/>
          </p:cNvPicPr>
          <p:nvPr/>
        </p:nvPicPr>
        <p:blipFill>
          <a:blip r:embed="rId2"/>
          <a:stretch>
            <a:fillRect/>
          </a:stretch>
        </p:blipFill>
        <p:spPr>
          <a:xfrm>
            <a:off x="318978" y="1918972"/>
            <a:ext cx="8955024" cy="4122390"/>
          </a:xfrm>
          <a:prstGeom prst="rect">
            <a:avLst/>
          </a:prstGeom>
        </p:spPr>
      </p:pic>
    </p:spTree>
    <p:extLst>
      <p:ext uri="{BB962C8B-B14F-4D97-AF65-F5344CB8AC3E}">
        <p14:creationId xmlns:p14="http://schemas.microsoft.com/office/powerpoint/2010/main" val="27582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797A-08FE-43FD-875E-0584C8BC64ED}"/>
              </a:ext>
            </a:extLst>
          </p:cNvPr>
          <p:cNvSpPr>
            <a:spLocks noGrp="1"/>
          </p:cNvSpPr>
          <p:nvPr>
            <p:ph type="title"/>
          </p:nvPr>
        </p:nvSpPr>
        <p:spPr>
          <a:xfrm>
            <a:off x="2414953" y="338650"/>
            <a:ext cx="4267200" cy="749164"/>
          </a:xfrm>
        </p:spPr>
        <p:txBody>
          <a:bodyPr>
            <a:normAutofit fontScale="90000"/>
          </a:bodyPr>
          <a:lstStyle/>
          <a:p>
            <a:pPr algn="ctr"/>
            <a:r>
              <a:rPr lang="en-US" sz="4900" b="1" dirty="0">
                <a:latin typeface="Calibri" panose="020F0502020204030204" pitchFamily="34" charset="0"/>
                <a:ea typeface="Calibri" panose="020F0502020204030204" pitchFamily="34" charset="0"/>
                <a:cs typeface="Calibri" panose="020F0502020204030204" pitchFamily="34" charset="0"/>
              </a:rPr>
              <a:t>Introduction</a:t>
            </a:r>
            <a:br>
              <a:rPr lang="en-US" sz="5400" b="1" dirty="0"/>
            </a:br>
            <a:br>
              <a:rPr lang="en-US" sz="5400" b="1" dirty="0"/>
            </a:br>
            <a:br>
              <a:rPr lang="en-US" sz="5400" b="1" dirty="0"/>
            </a:br>
            <a:endParaRPr lang="en-US" sz="5400" b="1" dirty="0"/>
          </a:p>
        </p:txBody>
      </p:sp>
      <p:sp>
        <p:nvSpPr>
          <p:cNvPr id="3" name="Content Placeholder 2">
            <a:extLst>
              <a:ext uri="{FF2B5EF4-FFF2-40B4-BE49-F238E27FC236}">
                <a16:creationId xmlns:a16="http://schemas.microsoft.com/office/drawing/2014/main" id="{A8BC87DE-2570-4BEC-87F8-6A0216A1C3DE}"/>
              </a:ext>
            </a:extLst>
          </p:cNvPr>
          <p:cNvSpPr>
            <a:spLocks noGrp="1"/>
          </p:cNvSpPr>
          <p:nvPr>
            <p:ph idx="1"/>
          </p:nvPr>
        </p:nvSpPr>
        <p:spPr>
          <a:xfrm>
            <a:off x="217202" y="713232"/>
            <a:ext cx="9153729" cy="5431536"/>
          </a:xfrm>
        </p:spPr>
        <p:txBody>
          <a:bodyPr anchor="ctr">
            <a:normAutofit/>
          </a:bodyPr>
          <a:lstStyle/>
          <a:p>
            <a:r>
              <a:rPr lang="en-US" sz="2200" dirty="0">
                <a:latin typeface="Calibri" panose="020F0502020204030204" pitchFamily="34" charset="0"/>
                <a:ea typeface="Calibri" panose="020F0502020204030204" pitchFamily="34" charset="0"/>
                <a:cs typeface="Calibri" panose="020F0502020204030204" pitchFamily="34" charset="0"/>
              </a:rPr>
              <a:t>The proposed budget:</a:t>
            </a:r>
          </a:p>
          <a:p>
            <a:pPr lvl="1"/>
            <a:r>
              <a:rPr lang="en-US" sz="2200" dirty="0">
                <a:latin typeface="Calibri" panose="020F0502020204030204" pitchFamily="34" charset="0"/>
                <a:ea typeface="Calibri" panose="020F0502020204030204" pitchFamily="34" charset="0"/>
                <a:cs typeface="Calibri" panose="020F0502020204030204" pitchFamily="34" charset="0"/>
              </a:rPr>
              <a:t>Tackles the challenges to property taxes created by HF 718 and takes into account our new taxable valuations.  The Legislature is considering significant changes to property taxes again this session - see HSB 313 and SSB 1208.</a:t>
            </a:r>
          </a:p>
          <a:p>
            <a:pPr lvl="1"/>
            <a:r>
              <a:rPr lang="en-US" sz="2200" dirty="0">
                <a:latin typeface="Calibri" panose="020F0502020204030204" pitchFamily="34" charset="0"/>
                <a:ea typeface="Calibri" panose="020F0502020204030204" pitchFamily="34" charset="0"/>
                <a:cs typeface="Calibri" panose="020F0502020204030204" pitchFamily="34" charset="0"/>
              </a:rPr>
              <a:t>HF 718 does not allow the City to address two years of negative growth county wide.  This one size fits all solutions are not appropriate.</a:t>
            </a:r>
          </a:p>
          <a:p>
            <a:pPr lvl="1"/>
            <a:r>
              <a:rPr lang="en-US" sz="2200" dirty="0">
                <a:latin typeface="Calibri" panose="020F0502020204030204" pitchFamily="34" charset="0"/>
                <a:ea typeface="Calibri" panose="020F0502020204030204" pitchFamily="34" charset="0"/>
                <a:cs typeface="Calibri" panose="020F0502020204030204" pitchFamily="34" charset="0"/>
              </a:rPr>
              <a:t>Continues to address capital project and equipment needs in coordination with capital improvement/equipment planning,</a:t>
            </a:r>
          </a:p>
          <a:p>
            <a:pPr lvl="1"/>
            <a:r>
              <a:rPr lang="en-US" sz="2200" dirty="0">
                <a:latin typeface="Calibri" panose="020F0502020204030204" pitchFamily="34" charset="0"/>
                <a:ea typeface="Calibri" panose="020F0502020204030204" pitchFamily="34" charset="0"/>
                <a:cs typeface="Calibri" panose="020F0502020204030204" pitchFamily="34" charset="0"/>
              </a:rPr>
              <a:t>Maintains service levels, and </a:t>
            </a:r>
          </a:p>
          <a:p>
            <a:pPr lvl="1"/>
            <a:r>
              <a:rPr lang="en-US" sz="2200" dirty="0">
                <a:latin typeface="Calibri" panose="020F0502020204030204" pitchFamily="34" charset="0"/>
                <a:ea typeface="Calibri" panose="020F0502020204030204" pitchFamily="34" charset="0"/>
                <a:cs typeface="Calibri" panose="020F0502020204030204" pitchFamily="34" charset="0"/>
              </a:rPr>
              <a:t>Maintains a strong General Fund Balance.</a:t>
            </a:r>
          </a:p>
        </p:txBody>
      </p:sp>
      <p:sp>
        <p:nvSpPr>
          <p:cNvPr id="4" name="Slide Number Placeholder 3">
            <a:extLst>
              <a:ext uri="{FF2B5EF4-FFF2-40B4-BE49-F238E27FC236}">
                <a16:creationId xmlns:a16="http://schemas.microsoft.com/office/drawing/2014/main" id="{9A137FD3-292B-DF5B-7856-108D3239CF42}"/>
              </a:ext>
            </a:extLst>
          </p:cNvPr>
          <p:cNvSpPr>
            <a:spLocks noGrp="1"/>
          </p:cNvSpPr>
          <p:nvPr>
            <p:ph type="sldNum" sz="quarter" idx="12"/>
          </p:nvPr>
        </p:nvSpPr>
        <p:spPr/>
        <p:txBody>
          <a:bodyPr>
            <a:normAutofit/>
          </a:bodyPr>
          <a:lstStyle/>
          <a:p>
            <a:pPr>
              <a:spcAft>
                <a:spcPts val="600"/>
              </a:spcAft>
            </a:pPr>
            <a:fld id="{E41BBBA9-243A-4541-A8DE-2BCFB8E90ADA}" type="slidenum">
              <a:rPr lang="en-US" smtClean="0"/>
              <a:pPr>
                <a:spcAft>
                  <a:spcPts val="600"/>
                </a:spcAft>
              </a:pPr>
              <a:t>2</a:t>
            </a:fld>
            <a:endParaRPr lang="en-US"/>
          </a:p>
        </p:txBody>
      </p:sp>
    </p:spTree>
    <p:extLst>
      <p:ext uri="{BB962C8B-B14F-4D97-AF65-F5344CB8AC3E}">
        <p14:creationId xmlns:p14="http://schemas.microsoft.com/office/powerpoint/2010/main" val="3932810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2A90-8F35-8DC5-3991-D755F988C9D3}"/>
              </a:ext>
            </a:extLst>
          </p:cNvPr>
          <p:cNvSpPr>
            <a:spLocks noGrp="1"/>
          </p:cNvSpPr>
          <p:nvPr>
            <p:ph type="title"/>
          </p:nvPr>
        </p:nvSpPr>
        <p:spPr/>
        <p:txBody>
          <a:bodyPr>
            <a:normAutofit/>
          </a:bodyPr>
          <a:lstStyle/>
          <a:p>
            <a:pPr algn="ctr"/>
            <a:r>
              <a:rPr lang="en-US" sz="4400" b="1" dirty="0">
                <a:latin typeface="Calibri" panose="020F0502020204030204" pitchFamily="34" charset="0"/>
                <a:cs typeface="Calibri" panose="020F0502020204030204" pitchFamily="34" charset="0"/>
              </a:rPr>
              <a:t>Supplemental Information</a:t>
            </a:r>
            <a:endParaRPr lang="en-US" sz="4400" b="1" dirty="0">
              <a:solidFill>
                <a:srgbClr val="006600"/>
              </a:solidFill>
              <a:highlight>
                <a:srgbClr val="FFFF00"/>
              </a:highlight>
            </a:endParaRPr>
          </a:p>
        </p:txBody>
      </p:sp>
      <p:sp>
        <p:nvSpPr>
          <p:cNvPr id="3" name="Slide Number Placeholder 2">
            <a:extLst>
              <a:ext uri="{FF2B5EF4-FFF2-40B4-BE49-F238E27FC236}">
                <a16:creationId xmlns:a16="http://schemas.microsoft.com/office/drawing/2014/main" id="{5192F78A-90AB-CAF2-0221-608B15247579}"/>
              </a:ext>
            </a:extLst>
          </p:cNvPr>
          <p:cNvSpPr>
            <a:spLocks noGrp="1"/>
          </p:cNvSpPr>
          <p:nvPr>
            <p:ph type="sldNum" sz="quarter" idx="12"/>
          </p:nvPr>
        </p:nvSpPr>
        <p:spPr/>
        <p:txBody>
          <a:bodyPr/>
          <a:lstStyle/>
          <a:p>
            <a:fld id="{E41BBBA9-243A-4541-A8DE-2BCFB8E90ADA}" type="slidenum">
              <a:rPr lang="en-US" smtClean="0"/>
              <a:t>20</a:t>
            </a:fld>
            <a:endParaRPr lang="en-US"/>
          </a:p>
        </p:txBody>
      </p:sp>
      <p:sp>
        <p:nvSpPr>
          <p:cNvPr id="5" name="TextBox 4">
            <a:extLst>
              <a:ext uri="{FF2B5EF4-FFF2-40B4-BE49-F238E27FC236}">
                <a16:creationId xmlns:a16="http://schemas.microsoft.com/office/drawing/2014/main" id="{4591371C-58C9-B8AF-1628-92B1658DCA5C}"/>
              </a:ext>
            </a:extLst>
          </p:cNvPr>
          <p:cNvSpPr txBox="1"/>
          <p:nvPr/>
        </p:nvSpPr>
        <p:spPr>
          <a:xfrm>
            <a:off x="4120690" y="1239605"/>
            <a:ext cx="1709955" cy="461665"/>
          </a:xfrm>
          <a:prstGeom prst="rect">
            <a:avLst/>
          </a:prstGeom>
          <a:noFill/>
        </p:spPr>
        <p:txBody>
          <a:bodyPr wrap="none" rtlCol="0">
            <a:spAutoFit/>
          </a:bodyPr>
          <a:lstStyle/>
          <a:p>
            <a:r>
              <a:rPr lang="en-US" sz="2400" dirty="0"/>
              <a:t>Sewer Rates</a:t>
            </a:r>
          </a:p>
        </p:txBody>
      </p:sp>
      <p:pic>
        <p:nvPicPr>
          <p:cNvPr id="8" name="Content Placeholder 7">
            <a:extLst>
              <a:ext uri="{FF2B5EF4-FFF2-40B4-BE49-F238E27FC236}">
                <a16:creationId xmlns:a16="http://schemas.microsoft.com/office/drawing/2014/main" id="{46DA4FA8-4D82-51EF-A9AD-1127802A19BE}"/>
              </a:ext>
            </a:extLst>
          </p:cNvPr>
          <p:cNvPicPr>
            <a:picLocks noGrp="1" noChangeAspect="1"/>
          </p:cNvPicPr>
          <p:nvPr>
            <p:ph idx="1"/>
          </p:nvPr>
        </p:nvPicPr>
        <p:blipFill>
          <a:blip r:embed="rId2"/>
          <a:stretch>
            <a:fillRect/>
          </a:stretch>
        </p:blipFill>
        <p:spPr>
          <a:xfrm>
            <a:off x="782137" y="1993446"/>
            <a:ext cx="8596667" cy="3528982"/>
          </a:xfrm>
          <a:prstGeom prst="rect">
            <a:avLst/>
          </a:prstGeom>
        </p:spPr>
      </p:pic>
    </p:spTree>
    <p:extLst>
      <p:ext uri="{BB962C8B-B14F-4D97-AF65-F5344CB8AC3E}">
        <p14:creationId xmlns:p14="http://schemas.microsoft.com/office/powerpoint/2010/main" val="929373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8D39-7891-ED90-0D9B-062E3F693CD4}"/>
              </a:ext>
            </a:extLst>
          </p:cNvPr>
          <p:cNvSpPr>
            <a:spLocks noGrp="1"/>
          </p:cNvSpPr>
          <p:nvPr>
            <p:ph type="title"/>
          </p:nvPr>
        </p:nvSpPr>
        <p:spPr>
          <a:xfrm>
            <a:off x="677334" y="300681"/>
            <a:ext cx="8596668" cy="663146"/>
          </a:xfrm>
        </p:spPr>
        <p:txBody>
          <a:bodyPr>
            <a:normAutofit fontScale="90000"/>
          </a:bodyPr>
          <a:lstStyle/>
          <a:p>
            <a:pPr algn="ctr"/>
            <a:r>
              <a:rPr lang="en-US" sz="4400" b="1" dirty="0">
                <a:latin typeface="Calibri" panose="020F0502020204030204" pitchFamily="34" charset="0"/>
                <a:cs typeface="Calibri" panose="020F0502020204030204" pitchFamily="34" charset="0"/>
              </a:rPr>
              <a:t>Supplemental Information</a:t>
            </a:r>
          </a:p>
        </p:txBody>
      </p:sp>
      <p:sp>
        <p:nvSpPr>
          <p:cNvPr id="3" name="Content Placeholder 2">
            <a:extLst>
              <a:ext uri="{FF2B5EF4-FFF2-40B4-BE49-F238E27FC236}">
                <a16:creationId xmlns:a16="http://schemas.microsoft.com/office/drawing/2014/main" id="{6AC53A76-A491-E1BC-9E45-0EEC670E26AA}"/>
              </a:ext>
            </a:extLst>
          </p:cNvPr>
          <p:cNvSpPr>
            <a:spLocks noGrp="1"/>
          </p:cNvSpPr>
          <p:nvPr>
            <p:ph idx="1"/>
          </p:nvPr>
        </p:nvSpPr>
        <p:spPr>
          <a:xfrm>
            <a:off x="230376" y="1604300"/>
            <a:ext cx="9482036" cy="4802187"/>
          </a:xfrm>
        </p:spPr>
        <p:txBody>
          <a:bodyPr>
            <a:normAutofit fontScale="77500" lnSpcReduction="20000"/>
          </a:bodyPr>
          <a:lstStyle/>
          <a:p>
            <a:pPr marL="0" indent="0">
              <a:buNone/>
            </a:pPr>
            <a:r>
              <a:rPr lang="en-US" sz="3100" dirty="0">
                <a:latin typeface="Calibri" panose="020F0502020204030204" pitchFamily="34" charset="0"/>
                <a:cs typeface="Calibri" panose="020F0502020204030204" pitchFamily="34" charset="0"/>
              </a:rPr>
              <a:t>Alliant provided the following related to franchise fees:</a:t>
            </a:r>
          </a:p>
          <a:p>
            <a:r>
              <a:rPr lang="en-US" sz="3100" dirty="0">
                <a:latin typeface="Calibri" panose="020F0502020204030204" pitchFamily="34" charset="0"/>
                <a:cs typeface="Calibri" panose="020F0502020204030204" pitchFamily="34" charset="0"/>
              </a:rPr>
              <a:t>Franchise fee estimates based on 2022 calendar year usage. These estimates are calculated down to the penny, but remember energy use, the weather and other factors can control these numbers. They are paid at the end of January, April, July and October. These fees are charged to all energy users, except the city. So any tax exempt business, group or school will have to pay the franchise fee.</a:t>
            </a:r>
          </a:p>
          <a:p>
            <a:r>
              <a:rPr lang="en-US" sz="3100" dirty="0">
                <a:latin typeface="Calibri" panose="020F0502020204030204" pitchFamily="34" charset="0"/>
                <a:cs typeface="Calibri" panose="020F0502020204030204" pitchFamily="34" charset="0"/>
              </a:rPr>
              <a:t>Franchise fees and LOST are an “either or” on energy bills. With LOST, West Burlington currently gets $7.99 for every $100 it collects. With a franchise fee, the town would get to keep all of the revenue. </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r>
              <a:rPr lang="en-US" sz="1500" dirty="0">
                <a:latin typeface="Calibri" panose="020F0502020204030204" pitchFamily="34" charset="0"/>
                <a:cs typeface="Calibri" panose="020F0502020204030204" pitchFamily="34" charset="0"/>
              </a:rPr>
              <a:t>*Reminder that franchise fees apply to all users, including non-profits (hospital, church, etc.) and not simply property owners.</a:t>
            </a:r>
          </a:p>
          <a:p>
            <a:pPr marL="0" indent="0">
              <a:buNone/>
            </a:pPr>
            <a:r>
              <a:rPr lang="en-US" sz="1500" dirty="0">
                <a:latin typeface="Calibri" panose="020F0502020204030204" pitchFamily="34" charset="0"/>
                <a:cs typeface="Calibri" panose="020F0502020204030204" pitchFamily="34" charset="0"/>
              </a:rPr>
              <a:t>*Recommendation (original):  That we at a minimum adopt a franchise fee ordinance and enter into an agreement even if the city chooses to leave the fee at 0%.  Thereby allowing the City to modify the fee with 90 days notice to Alliant. (0% to 5%).</a:t>
            </a:r>
          </a:p>
        </p:txBody>
      </p:sp>
      <p:sp>
        <p:nvSpPr>
          <p:cNvPr id="4" name="Slide Number Placeholder 3">
            <a:extLst>
              <a:ext uri="{FF2B5EF4-FFF2-40B4-BE49-F238E27FC236}">
                <a16:creationId xmlns:a16="http://schemas.microsoft.com/office/drawing/2014/main" id="{6CF77D5B-C1CF-9A51-DDC1-C5AFC5C8900B}"/>
              </a:ext>
            </a:extLst>
          </p:cNvPr>
          <p:cNvSpPr>
            <a:spLocks noGrp="1"/>
          </p:cNvSpPr>
          <p:nvPr>
            <p:ph type="sldNum" sz="quarter" idx="12"/>
          </p:nvPr>
        </p:nvSpPr>
        <p:spPr/>
        <p:txBody>
          <a:bodyPr/>
          <a:lstStyle/>
          <a:p>
            <a:fld id="{E41BBBA9-243A-4541-A8DE-2BCFB8E90ADA}" type="slidenum">
              <a:rPr lang="en-US" smtClean="0"/>
              <a:t>21</a:t>
            </a:fld>
            <a:endParaRPr lang="en-US"/>
          </a:p>
        </p:txBody>
      </p:sp>
      <p:sp>
        <p:nvSpPr>
          <p:cNvPr id="5" name="TextBox 4">
            <a:extLst>
              <a:ext uri="{FF2B5EF4-FFF2-40B4-BE49-F238E27FC236}">
                <a16:creationId xmlns:a16="http://schemas.microsoft.com/office/drawing/2014/main" id="{F4897338-7C42-BA26-C3B2-24A926644A02}"/>
              </a:ext>
            </a:extLst>
          </p:cNvPr>
          <p:cNvSpPr txBox="1"/>
          <p:nvPr/>
        </p:nvSpPr>
        <p:spPr>
          <a:xfrm>
            <a:off x="3805881" y="1042008"/>
            <a:ext cx="230165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Note: Prior Year’s Data</a:t>
            </a:r>
          </a:p>
        </p:txBody>
      </p:sp>
    </p:spTree>
    <p:extLst>
      <p:ext uri="{BB962C8B-B14F-4D97-AF65-F5344CB8AC3E}">
        <p14:creationId xmlns:p14="http://schemas.microsoft.com/office/powerpoint/2010/main" val="1924592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D83F02-F98C-4AC5-769F-672DFB0F6773}"/>
              </a:ext>
            </a:extLst>
          </p:cNvPr>
          <p:cNvSpPr>
            <a:spLocks noGrp="1"/>
          </p:cNvSpPr>
          <p:nvPr>
            <p:ph type="title"/>
          </p:nvPr>
        </p:nvSpPr>
        <p:spPr>
          <a:xfrm>
            <a:off x="7181723" y="609600"/>
            <a:ext cx="4512989" cy="2227730"/>
          </a:xfrm>
        </p:spPr>
        <p:txBody>
          <a:bodyPr vert="horz" lIns="91440" tIns="45720" rIns="91440" bIns="45720" rtlCol="0" anchor="ctr">
            <a:normAutofit/>
          </a:bodyPr>
          <a:lstStyle/>
          <a:p>
            <a:pPr algn="ctr"/>
            <a:r>
              <a:rPr lang="en-US" sz="4400" b="1" dirty="0">
                <a:solidFill>
                  <a:srgbClr val="FFFFFF"/>
                </a:solidFill>
                <a:latin typeface="Calibri" panose="020F0502020204030204" pitchFamily="34" charset="0"/>
                <a:ea typeface="Calibri" panose="020F0502020204030204" pitchFamily="34" charset="0"/>
                <a:cs typeface="Calibri" panose="020F0502020204030204" pitchFamily="34" charset="0"/>
              </a:rPr>
              <a:t>Supplemental Information</a:t>
            </a:r>
          </a:p>
        </p:txBody>
      </p:sp>
      <p:pic>
        <p:nvPicPr>
          <p:cNvPr id="4" name="Picture 3" descr="A table with numbers and a number of bills&#10;&#10;Description automatically generated with medium confidence">
            <a:extLst>
              <a:ext uri="{FF2B5EF4-FFF2-40B4-BE49-F238E27FC236}">
                <a16:creationId xmlns:a16="http://schemas.microsoft.com/office/drawing/2014/main" id="{F53C1C9D-F1CF-9926-9ADE-FDFF5A01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49" y="144300"/>
            <a:ext cx="4361101" cy="6230144"/>
          </a:xfrm>
          <a:prstGeom prst="rect">
            <a:avLst/>
          </a:prstGeom>
        </p:spPr>
      </p:pic>
      <p:sp>
        <p:nvSpPr>
          <p:cNvPr id="5" name="TextBox 4">
            <a:extLst>
              <a:ext uri="{FF2B5EF4-FFF2-40B4-BE49-F238E27FC236}">
                <a16:creationId xmlns:a16="http://schemas.microsoft.com/office/drawing/2014/main" id="{CE101DC2-1F2E-9374-509A-E3DED5E5D893}"/>
              </a:ext>
            </a:extLst>
          </p:cNvPr>
          <p:cNvSpPr txBox="1"/>
          <p:nvPr/>
        </p:nvSpPr>
        <p:spPr>
          <a:xfrm>
            <a:off x="7039611" y="2788162"/>
            <a:ext cx="4835466" cy="2465018"/>
          </a:xfrm>
          <a:prstGeom prst="rect">
            <a:avLst/>
          </a:prstGeom>
        </p:spPr>
        <p:txBody>
          <a:bodyPr vert="horz" lIns="91440" tIns="45720" rIns="91440" bIns="45720" rtlCol="0" anchor="t">
            <a:normAutofit/>
          </a:bodyPr>
          <a:lstStyle/>
          <a:p>
            <a:pPr>
              <a:spcBef>
                <a:spcPts val="1000"/>
              </a:spcBef>
              <a:buClr>
                <a:schemeClr val="accent1"/>
              </a:buClr>
              <a:buSzPct val="80000"/>
            </a:pPr>
            <a:r>
              <a:rPr lang="en-US" sz="2400" dirty="0">
                <a:solidFill>
                  <a:srgbClr val="FFFFFF"/>
                </a:solidFill>
              </a:rPr>
              <a:t>Alliant Franchise Fee Estimated Revenue @ 1% to 5% (2022 Usage)</a:t>
            </a:r>
          </a:p>
          <a:p>
            <a:pPr>
              <a:spcBef>
                <a:spcPts val="1000"/>
              </a:spcBef>
              <a:buClr>
                <a:schemeClr val="accent1"/>
              </a:buClr>
              <a:buSzPct val="80000"/>
            </a:pPr>
            <a:endParaRPr lang="en-US" sz="2400" dirty="0">
              <a:solidFill>
                <a:srgbClr val="FFFFFF"/>
              </a:solidFill>
            </a:endParaRPr>
          </a:p>
          <a:p>
            <a:pPr>
              <a:spcBef>
                <a:spcPts val="1000"/>
              </a:spcBef>
              <a:buClr>
                <a:schemeClr val="accent1"/>
              </a:buClr>
              <a:buSzPct val="80000"/>
            </a:pPr>
            <a:r>
              <a:rPr lang="en-US" sz="2400" dirty="0">
                <a:solidFill>
                  <a:srgbClr val="FFFFFF"/>
                </a:solidFill>
              </a:rPr>
              <a:t>Franchise Fee Revenues: YTD $110,073.41</a:t>
            </a:r>
          </a:p>
        </p:txBody>
      </p:sp>
      <p:sp>
        <p:nvSpPr>
          <p:cNvPr id="3" name="Slide Number Placeholder 2">
            <a:extLst>
              <a:ext uri="{FF2B5EF4-FFF2-40B4-BE49-F238E27FC236}">
                <a16:creationId xmlns:a16="http://schemas.microsoft.com/office/drawing/2014/main" id="{D95E3E42-0025-369A-E23C-A1BAB9AB2712}"/>
              </a:ext>
            </a:extLst>
          </p:cNvPr>
          <p:cNvSpPr>
            <a:spLocks noGrp="1"/>
          </p:cNvSpPr>
          <p:nvPr>
            <p:ph type="sldNum" sz="quarter" idx="12"/>
          </p:nvPr>
        </p:nvSpPr>
        <p:spPr>
          <a:xfrm>
            <a:off x="9662553" y="6041362"/>
            <a:ext cx="566186" cy="365125"/>
          </a:xfrm>
        </p:spPr>
        <p:txBody>
          <a:bodyPr vert="horz" lIns="91440" tIns="45720" rIns="91440" bIns="45720" rtlCol="0" anchor="ctr">
            <a:normAutofit/>
          </a:bodyPr>
          <a:lstStyle/>
          <a:p>
            <a:pPr defTabSz="914400">
              <a:spcAft>
                <a:spcPts val="600"/>
              </a:spcAft>
            </a:pPr>
            <a:fld id="{E41BBBA9-243A-4541-A8DE-2BCFB8E90ADA}" type="slidenum">
              <a:rPr lang="en-US">
                <a:solidFill>
                  <a:srgbClr val="FFFFFF"/>
                </a:solidFill>
              </a:rPr>
              <a:pPr defTabSz="914400">
                <a:spcAft>
                  <a:spcPts val="600"/>
                </a:spcAft>
              </a:pPr>
              <a:t>22</a:t>
            </a:fld>
            <a:endParaRPr lang="en-US">
              <a:solidFill>
                <a:srgbClr val="FFFFFF"/>
              </a:solidFill>
            </a:endParaRPr>
          </a:p>
        </p:txBody>
      </p:sp>
    </p:spTree>
    <p:extLst>
      <p:ext uri="{BB962C8B-B14F-4D97-AF65-F5344CB8AC3E}">
        <p14:creationId xmlns:p14="http://schemas.microsoft.com/office/powerpoint/2010/main" val="3410972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1E94-68B5-AFB2-71BC-463E3D3F4DA2}"/>
              </a:ext>
            </a:extLst>
          </p:cNvPr>
          <p:cNvSpPr>
            <a:spLocks noGrp="1"/>
          </p:cNvSpPr>
          <p:nvPr>
            <p:ph type="title"/>
          </p:nvPr>
        </p:nvSpPr>
        <p:spPr>
          <a:xfrm>
            <a:off x="3865377" y="263611"/>
            <a:ext cx="2090580" cy="1320800"/>
          </a:xfrm>
        </p:spPr>
        <p:txBody>
          <a:bodyPr anchor="t">
            <a:normAutofit/>
          </a:bodyPr>
          <a:lstStyle/>
          <a:p>
            <a:r>
              <a:rPr lang="en-US" sz="4400" b="1" dirty="0">
                <a:latin typeface="Calibri" panose="020F0502020204030204" pitchFamily="34" charset="0"/>
                <a:cs typeface="Calibri" panose="020F0502020204030204" pitchFamily="34" charset="0"/>
              </a:rPr>
              <a:t>Projects</a:t>
            </a:r>
            <a:br>
              <a:rPr lang="en-US" b="1" dirty="0"/>
            </a:br>
            <a:endParaRPr lang="en-US" b="1" dirty="0"/>
          </a:p>
        </p:txBody>
      </p:sp>
      <p:sp>
        <p:nvSpPr>
          <p:cNvPr id="3" name="Content Placeholder 2">
            <a:extLst>
              <a:ext uri="{FF2B5EF4-FFF2-40B4-BE49-F238E27FC236}">
                <a16:creationId xmlns:a16="http://schemas.microsoft.com/office/drawing/2014/main" id="{B7F486C7-449B-6CC5-867B-B596931A4D28}"/>
              </a:ext>
            </a:extLst>
          </p:cNvPr>
          <p:cNvSpPr>
            <a:spLocks noGrp="1"/>
          </p:cNvSpPr>
          <p:nvPr>
            <p:ph idx="1"/>
          </p:nvPr>
        </p:nvSpPr>
        <p:spPr>
          <a:xfrm>
            <a:off x="593126" y="1813611"/>
            <a:ext cx="8962080" cy="4583265"/>
          </a:xfrm>
        </p:spPr>
        <p:txBody>
          <a:bodyPr>
            <a:normAutofit/>
          </a:bodyPr>
          <a:lstStyle/>
          <a:p>
            <a:r>
              <a:rPr lang="en-US" sz="2400" dirty="0">
                <a:latin typeface="Calibri" panose="020F0502020204030204" pitchFamily="34" charset="0"/>
                <a:cs typeface="Calibri" panose="020F0502020204030204" pitchFamily="34" charset="0"/>
              </a:rPr>
              <a:t>Watermain Project (Pat Klein)</a:t>
            </a:r>
          </a:p>
          <a:p>
            <a:r>
              <a:rPr lang="en-US" sz="2400" dirty="0">
                <a:latin typeface="Calibri" panose="020F0502020204030204" pitchFamily="34" charset="0"/>
                <a:cs typeface="Calibri" panose="020F0502020204030204" pitchFamily="34" charset="0"/>
              </a:rPr>
              <a:t>Mall Ring Road: Initial repair and design</a:t>
            </a:r>
          </a:p>
          <a:p>
            <a:r>
              <a:rPr lang="en-US" sz="2400" dirty="0">
                <a:latin typeface="Calibri" panose="020F0502020204030204" pitchFamily="34" charset="0"/>
                <a:cs typeface="Calibri" panose="020F0502020204030204" pitchFamily="34" charset="0"/>
              </a:rPr>
              <a:t>Agency Street Trail (Broadway TBD and Intersections): Final Design</a:t>
            </a:r>
          </a:p>
          <a:p>
            <a:r>
              <a:rPr lang="en-US" sz="2400" dirty="0">
                <a:latin typeface="Calibri" panose="020F0502020204030204" pitchFamily="34" charset="0"/>
                <a:cs typeface="Calibri" panose="020F0502020204030204" pitchFamily="34" charset="0"/>
              </a:rPr>
              <a:t>24” Force Main: Final design</a:t>
            </a:r>
          </a:p>
          <a:p>
            <a:r>
              <a:rPr lang="en-US" sz="2400" dirty="0">
                <a:latin typeface="Calibri" panose="020F0502020204030204" pitchFamily="34" charset="0"/>
                <a:cs typeface="Calibri" panose="020F0502020204030204" pitchFamily="34" charset="0"/>
              </a:rPr>
              <a:t>Stormwater: 60% design (BRIC Grant, including more details on lake)</a:t>
            </a:r>
          </a:p>
          <a:p>
            <a:r>
              <a:rPr lang="en-US" sz="2400" dirty="0">
                <a:latin typeface="Calibri" panose="020F0502020204030204" pitchFamily="34" charset="0"/>
                <a:cs typeface="Calibri" panose="020F0502020204030204" pitchFamily="34" charset="0"/>
              </a:rPr>
              <a:t>Mt Pleasant Street Phase 3 &amp; 4: Final design</a:t>
            </a:r>
          </a:p>
          <a:p>
            <a:r>
              <a:rPr lang="en-US" sz="2400" dirty="0">
                <a:latin typeface="Calibri" panose="020F0502020204030204" pitchFamily="34" charset="0"/>
                <a:cs typeface="Calibri" panose="020F0502020204030204" pitchFamily="34" charset="0"/>
              </a:rPr>
              <a:t>Sewer: Sewer main slip lining</a:t>
            </a:r>
          </a:p>
        </p:txBody>
      </p:sp>
      <p:sp>
        <p:nvSpPr>
          <p:cNvPr id="4" name="Slide Number Placeholder 3">
            <a:extLst>
              <a:ext uri="{FF2B5EF4-FFF2-40B4-BE49-F238E27FC236}">
                <a16:creationId xmlns:a16="http://schemas.microsoft.com/office/drawing/2014/main" id="{680AA870-A591-8394-027D-980607FBF090}"/>
              </a:ext>
            </a:extLst>
          </p:cNvPr>
          <p:cNvSpPr>
            <a:spLocks noGrp="1"/>
          </p:cNvSpPr>
          <p:nvPr>
            <p:ph type="sldNum" sz="quarter" idx="12"/>
          </p:nvPr>
        </p:nvSpPr>
        <p:spPr>
          <a:xfrm>
            <a:off x="8590663" y="6041362"/>
            <a:ext cx="683339" cy="365125"/>
          </a:xfrm>
        </p:spPr>
        <p:txBody>
          <a:bodyPr>
            <a:normAutofit/>
          </a:bodyPr>
          <a:lstStyle/>
          <a:p>
            <a:pPr>
              <a:spcAft>
                <a:spcPts val="600"/>
              </a:spcAft>
            </a:pPr>
            <a:fld id="{E41BBBA9-243A-4541-A8DE-2BCFB8E90ADA}" type="slidenum">
              <a:rPr lang="en-US"/>
              <a:pPr>
                <a:spcAft>
                  <a:spcPts val="600"/>
                </a:spcAft>
              </a:pPr>
              <a:t>23</a:t>
            </a:fld>
            <a:endParaRPr lang="en-US"/>
          </a:p>
        </p:txBody>
      </p:sp>
    </p:spTree>
    <p:extLst>
      <p:ext uri="{BB962C8B-B14F-4D97-AF65-F5344CB8AC3E}">
        <p14:creationId xmlns:p14="http://schemas.microsoft.com/office/powerpoint/2010/main" val="83996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C4BD-35AE-447F-92C8-036DBA23B74E}"/>
              </a:ext>
            </a:extLst>
          </p:cNvPr>
          <p:cNvSpPr>
            <a:spLocks noGrp="1"/>
          </p:cNvSpPr>
          <p:nvPr>
            <p:ph type="title"/>
          </p:nvPr>
        </p:nvSpPr>
        <p:spPr>
          <a:xfrm>
            <a:off x="1045632" y="2007734"/>
            <a:ext cx="7886700" cy="1325563"/>
          </a:xfrm>
        </p:spPr>
        <p:txBody>
          <a:bodyPr>
            <a:noAutofit/>
          </a:bodyPr>
          <a:lstStyle/>
          <a:p>
            <a:pPr algn="ctr"/>
            <a:r>
              <a:rPr lang="en-US" sz="4000" b="1" dirty="0"/>
              <a:t>Supplemental</a:t>
            </a:r>
            <a:br>
              <a:rPr lang="en-US" sz="4000" b="1" dirty="0"/>
            </a:br>
            <a:r>
              <a:rPr lang="en-US" sz="4000" b="1" dirty="0"/>
              <a:t>&amp; </a:t>
            </a:r>
            <a:br>
              <a:rPr lang="en-US" sz="4000" b="1" dirty="0"/>
            </a:br>
            <a:r>
              <a:rPr lang="en-US" sz="4000" b="1" dirty="0"/>
              <a:t>Historical Information</a:t>
            </a:r>
            <a:br>
              <a:rPr lang="en-US" sz="4000" b="1" dirty="0">
                <a:solidFill>
                  <a:schemeClr val="accent6">
                    <a:lumMod val="75000"/>
                  </a:schemeClr>
                </a:solidFill>
              </a:rPr>
            </a:br>
            <a:endParaRPr lang="en-US" sz="4000" b="1" dirty="0">
              <a:solidFill>
                <a:schemeClr val="accent6">
                  <a:lumMod val="75000"/>
                </a:schemeClr>
              </a:solidFill>
            </a:endParaRPr>
          </a:p>
        </p:txBody>
      </p:sp>
      <p:sp>
        <p:nvSpPr>
          <p:cNvPr id="3" name="Slide Number Placeholder 2">
            <a:extLst>
              <a:ext uri="{FF2B5EF4-FFF2-40B4-BE49-F238E27FC236}">
                <a16:creationId xmlns:a16="http://schemas.microsoft.com/office/drawing/2014/main" id="{91089776-0D6B-4C54-92F6-474DE5373159}"/>
              </a:ext>
            </a:extLst>
          </p:cNvPr>
          <p:cNvSpPr>
            <a:spLocks noGrp="1"/>
          </p:cNvSpPr>
          <p:nvPr>
            <p:ph type="sldNum" sz="quarter" idx="12"/>
          </p:nvPr>
        </p:nvSpPr>
        <p:spPr/>
        <p:txBody>
          <a:bodyPr/>
          <a:lstStyle/>
          <a:p>
            <a:pPr>
              <a:defRPr/>
            </a:pPr>
            <a:fld id="{1F8DCCDB-82FC-4F4C-8AA4-E86C19ABBF26}" type="slidenum">
              <a:rPr lang="en-US" smtClean="0"/>
              <a:pPr>
                <a:defRPr/>
              </a:pPr>
              <a:t>24</a:t>
            </a:fld>
            <a:endParaRPr lang="en-US" dirty="0"/>
          </a:p>
        </p:txBody>
      </p:sp>
    </p:spTree>
    <p:extLst>
      <p:ext uri="{BB962C8B-B14F-4D97-AF65-F5344CB8AC3E}">
        <p14:creationId xmlns:p14="http://schemas.microsoft.com/office/powerpoint/2010/main" val="376894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8984" y="1492617"/>
            <a:ext cx="8704219" cy="4756259"/>
          </a:xfrm>
          <a:prstGeom prst="rect">
            <a:avLst/>
          </a:prstGeom>
        </p:spPr>
        <p:txBody>
          <a:bodyPr vert="horz" lIns="91440" tIns="45720" rIns="91440" bIns="45720" rtlCol="0">
            <a:normAutofit/>
          </a:bodyPr>
          <a:lstStyle/>
          <a:p>
            <a:pPr marL="0">
              <a:spcBef>
                <a:spcPts val="1000"/>
              </a:spcBef>
              <a:buClr>
                <a:schemeClr val="accent1"/>
              </a:buClr>
              <a:buSzPct val="80000"/>
              <a:buFont typeface="Wingdings 3" charset="2"/>
              <a:buChar char=""/>
            </a:pPr>
            <a:endParaRPr lang="en-US" dirty="0">
              <a:solidFill>
                <a:schemeClr val="tx1">
                  <a:lumMod val="75000"/>
                  <a:lumOff val="25000"/>
                </a:schemeClr>
              </a:solidFill>
              <a:effectLst/>
            </a:endParaRPr>
          </a:p>
          <a:p>
            <a:pPr marL="0">
              <a:spcBef>
                <a:spcPts val="1000"/>
              </a:spcBef>
              <a:buClr>
                <a:schemeClr val="accent1"/>
              </a:buClr>
              <a:buSzPct val="80000"/>
              <a:buFont typeface="Wingdings 3" charset="2"/>
              <a:buChar char=""/>
            </a:pPr>
            <a:r>
              <a:rPr lang="en-US" sz="2800" dirty="0">
                <a:solidFill>
                  <a:schemeClr val="tx1">
                    <a:lumMod val="75000"/>
                    <a:lumOff val="25000"/>
                  </a:schemeClr>
                </a:solidFill>
                <a:effectLst/>
                <a:latin typeface="Calibri" panose="020F0502020204030204" pitchFamily="34" charset="0"/>
                <a:cs typeface="Calibri" panose="020F0502020204030204" pitchFamily="34" charset="0"/>
              </a:rPr>
              <a:t>In Iowa, there are 251 cities with a lower tax rate and 677 cities with a higher tax rate for Fiscal Year 2024/2025.</a:t>
            </a:r>
          </a:p>
          <a:p>
            <a:pPr marL="0">
              <a:spcBef>
                <a:spcPts val="1000"/>
              </a:spcBef>
              <a:buClr>
                <a:schemeClr val="accent1"/>
              </a:buClr>
              <a:buSzPct val="80000"/>
              <a:buFont typeface="Wingdings 3" charset="2"/>
              <a:buChar char=""/>
            </a:pPr>
            <a:r>
              <a:rPr lang="en-US" sz="2800" dirty="0">
                <a:solidFill>
                  <a:schemeClr val="tx1">
                    <a:lumMod val="75000"/>
                    <a:lumOff val="25000"/>
                  </a:schemeClr>
                </a:solidFill>
                <a:effectLst/>
                <a:latin typeface="Calibri" panose="020F0502020204030204" pitchFamily="34" charset="0"/>
                <a:cs typeface="Calibri" panose="020F0502020204030204" pitchFamily="34" charset="0"/>
              </a:rPr>
              <a:t>Among 29 cities with populations between 2,500 and 3,500, 3 have lower tax rates while 24 have higher rates.</a:t>
            </a:r>
          </a:p>
          <a:p>
            <a:pPr marL="0">
              <a:spcBef>
                <a:spcPts val="1000"/>
              </a:spcBef>
              <a:buClr>
                <a:schemeClr val="accent1"/>
              </a:buClr>
              <a:buSzPct val="80000"/>
              <a:buFont typeface="Wingdings 3" charset="2"/>
              <a:buChar char=""/>
            </a:pPr>
            <a:r>
              <a:rPr lang="en-US" sz="2800" dirty="0">
                <a:solidFill>
                  <a:schemeClr val="tx1">
                    <a:lumMod val="75000"/>
                    <a:lumOff val="25000"/>
                  </a:schemeClr>
                </a:solidFill>
                <a:effectLst/>
                <a:latin typeface="Calibri" panose="020F0502020204030204" pitchFamily="34" charset="0"/>
                <a:cs typeface="Calibri" panose="020F0502020204030204" pitchFamily="34" charset="0"/>
              </a:rPr>
              <a:t>The tax rates vary from $7.44063 to $25.16806, with an average rate of </a:t>
            </a:r>
            <a:r>
              <a:rPr lang="en-US" sz="2800" u="sng" dirty="0">
                <a:solidFill>
                  <a:schemeClr val="tx1">
                    <a:lumMod val="75000"/>
                    <a:lumOff val="25000"/>
                  </a:schemeClr>
                </a:solidFill>
                <a:effectLst/>
                <a:latin typeface="Calibri" panose="020F0502020204030204" pitchFamily="34" charset="0"/>
                <a:cs typeface="Calibri" panose="020F0502020204030204" pitchFamily="34" charset="0"/>
              </a:rPr>
              <a:t>$14.2824</a:t>
            </a:r>
            <a:r>
              <a:rPr lang="en-US" sz="2800" dirty="0">
                <a:solidFill>
                  <a:schemeClr val="tx1">
                    <a:lumMod val="75000"/>
                    <a:lumOff val="25000"/>
                  </a:schemeClr>
                </a:solidFill>
                <a:effectLst/>
                <a:latin typeface="Calibri" panose="020F0502020204030204" pitchFamily="34" charset="0"/>
                <a:cs typeface="Calibri" panose="020F0502020204030204" pitchFamily="34" charset="0"/>
              </a:rPr>
              <a:t>, in contrast to West Burlington’s tax levy rate of </a:t>
            </a:r>
            <a:r>
              <a:rPr lang="en-US" sz="2800" u="sng" dirty="0">
                <a:solidFill>
                  <a:schemeClr val="tx1">
                    <a:lumMod val="75000"/>
                    <a:lumOff val="25000"/>
                  </a:schemeClr>
                </a:solidFill>
                <a:effectLst/>
                <a:latin typeface="Calibri" panose="020F0502020204030204" pitchFamily="34" charset="0"/>
                <a:cs typeface="Calibri" panose="020F0502020204030204" pitchFamily="34" charset="0"/>
              </a:rPr>
              <a:t>$10.10 </a:t>
            </a:r>
            <a:r>
              <a:rPr lang="en-US" sz="2800" dirty="0">
                <a:solidFill>
                  <a:schemeClr val="tx1">
                    <a:lumMod val="75000"/>
                    <a:lumOff val="25000"/>
                  </a:schemeClr>
                </a:solidFill>
                <a:effectLst/>
                <a:latin typeface="Calibri" panose="020F0502020204030204" pitchFamily="34" charset="0"/>
                <a:cs typeface="Calibri" panose="020F0502020204030204" pitchFamily="34" charset="0"/>
              </a:rPr>
              <a:t>for FY 2024/2025.</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defRPr/>
            </a:pPr>
            <a:fld id="{AFC18C0D-3C4A-4520-A9A6-E13DEA6AC146}" type="slidenum">
              <a:rPr lang="en-US"/>
              <a:pPr defTabSz="914400">
                <a:spcAft>
                  <a:spcPts val="600"/>
                </a:spcAft>
                <a:defRPr/>
              </a:pPr>
              <a:t>25</a:t>
            </a:fld>
            <a:endParaRPr lang="en-US"/>
          </a:p>
        </p:txBody>
      </p:sp>
      <p:sp>
        <p:nvSpPr>
          <p:cNvPr id="3" name="Rectangle 2"/>
          <p:cNvSpPr/>
          <p:nvPr/>
        </p:nvSpPr>
        <p:spPr>
          <a:xfrm>
            <a:off x="2286000" y="1142999"/>
            <a:ext cx="7696200" cy="3200876"/>
          </a:xfrm>
          <a:prstGeom prst="rect">
            <a:avLst/>
          </a:prstGeom>
        </p:spPr>
        <p:txBody>
          <a:bodyPr wrap="square">
            <a:spAutoFit/>
          </a:bodyPr>
          <a:lstStyle/>
          <a:p>
            <a:pPr>
              <a:spcAft>
                <a:spcPts val="600"/>
              </a:spcAft>
            </a:pPr>
            <a:endParaRPr lang="en-US"/>
          </a:p>
          <a:p>
            <a:pPr>
              <a:spcAft>
                <a:spcPts val="600"/>
              </a:spcAft>
            </a:pPr>
            <a:endParaRPr lang="en-US"/>
          </a:p>
          <a:p>
            <a:pPr>
              <a:spcAft>
                <a:spcPts val="600"/>
              </a:spcAft>
            </a:pPr>
            <a:endParaRPr lang="en-US"/>
          </a:p>
          <a:p>
            <a:pPr>
              <a:spcAft>
                <a:spcPts val="600"/>
              </a:spcAft>
            </a:pPr>
            <a:endParaRPr lang="en-US"/>
          </a:p>
          <a:p>
            <a:pPr>
              <a:spcAft>
                <a:spcPts val="600"/>
              </a:spcAft>
            </a:pPr>
            <a:endParaRPr lang="en-US"/>
          </a:p>
          <a:p>
            <a:pPr>
              <a:spcAft>
                <a:spcPts val="600"/>
              </a:spcAft>
            </a:pPr>
            <a:endParaRPr lang="en-US"/>
          </a:p>
          <a:p>
            <a:pPr>
              <a:spcAft>
                <a:spcPts val="600"/>
              </a:spcAft>
            </a:pPr>
            <a:endParaRPr lang="en-US"/>
          </a:p>
          <a:p>
            <a:pPr>
              <a:spcAft>
                <a:spcPts val="600"/>
              </a:spcAft>
            </a:pPr>
            <a:endParaRPr lang="en-US"/>
          </a:p>
          <a:p>
            <a:pPr>
              <a:spcAft>
                <a:spcPts val="600"/>
              </a:spcAft>
            </a:pPr>
            <a:endParaRPr lang="en-US"/>
          </a:p>
        </p:txBody>
      </p:sp>
      <p:sp>
        <p:nvSpPr>
          <p:cNvPr id="5" name="TextBox 4">
            <a:extLst>
              <a:ext uri="{FF2B5EF4-FFF2-40B4-BE49-F238E27FC236}">
                <a16:creationId xmlns:a16="http://schemas.microsoft.com/office/drawing/2014/main" id="{F763995C-B9B1-1948-6098-1195D399A4C9}"/>
              </a:ext>
            </a:extLst>
          </p:cNvPr>
          <p:cNvSpPr txBox="1"/>
          <p:nvPr/>
        </p:nvSpPr>
        <p:spPr>
          <a:xfrm>
            <a:off x="2105455" y="373558"/>
            <a:ext cx="5319812" cy="769441"/>
          </a:xfrm>
          <a:prstGeom prst="rect">
            <a:avLst/>
          </a:prstGeom>
          <a:noFill/>
        </p:spPr>
        <p:txBody>
          <a:bodyPr wrap="square" rtlCol="0">
            <a:spAutoFit/>
          </a:bodyPr>
          <a:lstStyle/>
          <a:p>
            <a:r>
              <a:rPr lang="en-US" sz="4400" b="1" dirty="0">
                <a:solidFill>
                  <a:schemeClr val="accent1"/>
                </a:solidFill>
                <a:latin typeface="Calibri" panose="020F0502020204030204" pitchFamily="34" charset="0"/>
                <a:cs typeface="Calibri" panose="020F0502020204030204" pitchFamily="34" charset="0"/>
              </a:rPr>
              <a:t>Tax Rate Comparison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7461"/>
            <a:ext cx="8596668" cy="1320800"/>
          </a:xfrm>
        </p:spPr>
        <p:txBody>
          <a:bodyPr>
            <a:normAutofit/>
          </a:bodyPr>
          <a:lstStyle/>
          <a:p>
            <a:r>
              <a:rPr lang="en-US" b="1" dirty="0">
                <a:latin typeface="Calibri" panose="020F0502020204030204" pitchFamily="34" charset="0"/>
                <a:cs typeface="Calibri" panose="020F0502020204030204" pitchFamily="34" charset="0"/>
              </a:rPr>
              <a:t>Levy Rate Comparison With Other Cities in Des Moines County </a:t>
            </a:r>
            <a:r>
              <a:rPr lang="en-US" b="1" u="sng" dirty="0">
                <a:latin typeface="Calibri" panose="020F0502020204030204" pitchFamily="34" charset="0"/>
                <a:cs typeface="Calibri" panose="020F0502020204030204" pitchFamily="34" charset="0"/>
              </a:rPr>
              <a:t>FY 2024/2025</a:t>
            </a:r>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defRPr/>
            </a:pPr>
            <a:fld id="{80814E69-42A8-420E-9226-039D8B6CD93C}" type="slidenum">
              <a:rPr lang="en-US"/>
              <a:pPr>
                <a:spcAft>
                  <a:spcPts val="600"/>
                </a:spcAft>
                <a:defRPr/>
              </a:pPr>
              <a:t>26</a:t>
            </a:fld>
            <a:endParaRPr lang="en-US"/>
          </a:p>
        </p:txBody>
      </p:sp>
      <p:graphicFrame>
        <p:nvGraphicFramePr>
          <p:cNvPr id="5" name="Table Placeholder 4"/>
          <p:cNvGraphicFramePr>
            <a:graphicFrameLocks noGrp="1"/>
          </p:cNvGraphicFramePr>
          <p:nvPr>
            <p:ph idx="1"/>
            <p:extLst>
              <p:ext uri="{D42A27DB-BD31-4B8C-83A1-F6EECF244321}">
                <p14:modId xmlns:p14="http://schemas.microsoft.com/office/powerpoint/2010/main" val="725932664"/>
              </p:ext>
            </p:extLst>
          </p:nvPr>
        </p:nvGraphicFramePr>
        <p:xfrm>
          <a:off x="426566" y="1927414"/>
          <a:ext cx="8847436" cy="4113948"/>
        </p:xfrm>
        <a:graphic>
          <a:graphicData uri="http://schemas.openxmlformats.org/drawingml/2006/table">
            <a:tbl>
              <a:tblPr firstRow="1" bandRow="1">
                <a:noFill/>
                <a:tableStyleId>{5C22544A-7EE6-4342-B048-85BDC9FD1C3A}</a:tableStyleId>
              </a:tblPr>
              <a:tblGrid>
                <a:gridCol w="4293577">
                  <a:extLst>
                    <a:ext uri="{9D8B030D-6E8A-4147-A177-3AD203B41FA5}">
                      <a16:colId xmlns:a16="http://schemas.microsoft.com/office/drawing/2014/main" val="20000"/>
                    </a:ext>
                  </a:extLst>
                </a:gridCol>
                <a:gridCol w="4553859">
                  <a:extLst>
                    <a:ext uri="{9D8B030D-6E8A-4147-A177-3AD203B41FA5}">
                      <a16:colId xmlns:a16="http://schemas.microsoft.com/office/drawing/2014/main" val="20001"/>
                    </a:ext>
                  </a:extLst>
                </a:gridCol>
              </a:tblGrid>
              <a:tr h="685272">
                <a:tc>
                  <a:txBody>
                    <a:bodyPr/>
                    <a:lstStyle/>
                    <a:p>
                      <a:r>
                        <a:rPr lang="en-US" sz="2400" b="1" dirty="0">
                          <a:solidFill>
                            <a:srgbClr val="FFFFFF"/>
                          </a:solidFill>
                          <a:latin typeface="Calibri" panose="020F0502020204030204" pitchFamily="34" charset="0"/>
                          <a:cs typeface="Calibri" panose="020F0502020204030204" pitchFamily="34" charset="0"/>
                        </a:rPr>
                        <a:t>Entity</a:t>
                      </a:r>
                    </a:p>
                  </a:txBody>
                  <a:tcPr marL="266582" marR="159949" marT="159949" marB="159949">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2400" b="1">
                          <a:solidFill>
                            <a:srgbClr val="FFFFFF"/>
                          </a:solidFill>
                          <a:latin typeface="Calibri" panose="020F0502020204030204" pitchFamily="34" charset="0"/>
                          <a:cs typeface="Calibri" panose="020F0502020204030204" pitchFamily="34" charset="0"/>
                        </a:rPr>
                        <a:t>Levy Rate 24/25</a:t>
                      </a:r>
                    </a:p>
                  </a:txBody>
                  <a:tcPr marL="266582" marR="159949" marT="159949" marB="159949">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0000"/>
                  </a:ext>
                </a:extLst>
              </a:tr>
              <a:tr h="685272">
                <a:tc>
                  <a:txBody>
                    <a:bodyPr/>
                    <a:lstStyle/>
                    <a:p>
                      <a:r>
                        <a:rPr lang="en-US" sz="2400">
                          <a:solidFill>
                            <a:schemeClr val="tx1">
                              <a:lumMod val="85000"/>
                              <a:lumOff val="15000"/>
                            </a:schemeClr>
                          </a:solidFill>
                          <a:latin typeface="Calibri" panose="020F0502020204030204" pitchFamily="34" charset="0"/>
                          <a:cs typeface="Calibri" panose="020F0502020204030204" pitchFamily="34" charset="0"/>
                        </a:rPr>
                        <a:t>Burlington</a:t>
                      </a:r>
                    </a:p>
                  </a:txBody>
                  <a:tcPr marL="266582" marR="159949" marT="159949" marB="15994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85000"/>
                              <a:lumOff val="15000"/>
                            </a:schemeClr>
                          </a:solidFill>
                          <a:latin typeface="Calibri" panose="020F0502020204030204" pitchFamily="34" charset="0"/>
                          <a:cs typeface="Calibri" panose="020F0502020204030204" pitchFamily="34" charset="0"/>
                        </a:rPr>
                        <a:t>$15.43637 (.40 increase 25/26)</a:t>
                      </a:r>
                    </a:p>
                  </a:txBody>
                  <a:tcPr marL="266582" marR="159949" marT="159949" marB="15994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1"/>
                  </a:ext>
                </a:extLst>
              </a:tr>
              <a:tr h="685272">
                <a:tc>
                  <a:txBody>
                    <a:bodyPr/>
                    <a:lstStyle/>
                    <a:p>
                      <a:r>
                        <a:rPr lang="en-US" sz="2400">
                          <a:solidFill>
                            <a:schemeClr val="tx1">
                              <a:lumMod val="85000"/>
                              <a:lumOff val="15000"/>
                            </a:schemeClr>
                          </a:solidFill>
                          <a:latin typeface="Calibri" panose="020F0502020204030204" pitchFamily="34" charset="0"/>
                          <a:cs typeface="Calibri" panose="020F0502020204030204" pitchFamily="34" charset="0"/>
                        </a:rPr>
                        <a:t>Danville</a:t>
                      </a:r>
                    </a:p>
                  </a:txBody>
                  <a:tcPr marL="266582" marR="159949" marT="159949" marB="15994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85000"/>
                              <a:lumOff val="15000"/>
                            </a:schemeClr>
                          </a:solidFill>
                          <a:latin typeface="Calibri" panose="020F0502020204030204" pitchFamily="34" charset="0"/>
                          <a:cs typeface="Calibri" panose="020F0502020204030204" pitchFamily="34" charset="0"/>
                        </a:rPr>
                        <a:t>$12.59194</a:t>
                      </a:r>
                    </a:p>
                  </a:txBody>
                  <a:tcPr marL="266582" marR="159949" marT="159949" marB="15994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2"/>
                  </a:ext>
                </a:extLst>
              </a:tr>
              <a:tr h="685272">
                <a:tc>
                  <a:txBody>
                    <a:bodyPr/>
                    <a:lstStyle/>
                    <a:p>
                      <a:r>
                        <a:rPr lang="en-US" sz="2400" dirty="0">
                          <a:solidFill>
                            <a:schemeClr val="tx1">
                              <a:lumMod val="85000"/>
                              <a:lumOff val="15000"/>
                            </a:schemeClr>
                          </a:solidFill>
                          <a:latin typeface="Calibri" panose="020F0502020204030204" pitchFamily="34" charset="0"/>
                          <a:cs typeface="Calibri" panose="020F0502020204030204" pitchFamily="34" charset="0"/>
                        </a:rPr>
                        <a:t>Mediapolis</a:t>
                      </a:r>
                    </a:p>
                  </a:txBody>
                  <a:tcPr marL="266582" marR="159949" marT="159949" marB="15994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85000"/>
                              <a:lumOff val="15000"/>
                            </a:schemeClr>
                          </a:solidFill>
                          <a:latin typeface="Calibri" panose="020F0502020204030204" pitchFamily="34" charset="0"/>
                          <a:cs typeface="Calibri" panose="020F0502020204030204" pitchFamily="34" charset="0"/>
                        </a:rPr>
                        <a:t>$11.50652</a:t>
                      </a:r>
                    </a:p>
                  </a:txBody>
                  <a:tcPr marL="266582" marR="159949" marT="159949" marB="15994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3"/>
                  </a:ext>
                </a:extLst>
              </a:tr>
              <a:tr h="685272">
                <a:tc>
                  <a:txBody>
                    <a:bodyPr/>
                    <a:lstStyle/>
                    <a:p>
                      <a:r>
                        <a:rPr lang="en-US" sz="2400">
                          <a:solidFill>
                            <a:schemeClr val="tx1">
                              <a:lumMod val="85000"/>
                              <a:lumOff val="15000"/>
                            </a:schemeClr>
                          </a:solidFill>
                          <a:latin typeface="Calibri" panose="020F0502020204030204" pitchFamily="34" charset="0"/>
                          <a:cs typeface="Calibri" panose="020F0502020204030204" pitchFamily="34" charset="0"/>
                        </a:rPr>
                        <a:t>Middletown</a:t>
                      </a:r>
                    </a:p>
                  </a:txBody>
                  <a:tcPr marL="266582" marR="159949" marT="159949" marB="15994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2400" dirty="0">
                          <a:solidFill>
                            <a:schemeClr val="tx1">
                              <a:lumMod val="85000"/>
                              <a:lumOff val="15000"/>
                            </a:schemeClr>
                          </a:solidFill>
                          <a:latin typeface="Calibri" panose="020F0502020204030204" pitchFamily="34" charset="0"/>
                          <a:cs typeface="Calibri" panose="020F0502020204030204" pitchFamily="34" charset="0"/>
                        </a:rPr>
                        <a:t>$8.52016</a:t>
                      </a:r>
                    </a:p>
                  </a:txBody>
                  <a:tcPr marL="266582" marR="159949" marT="159949" marB="15994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4"/>
                  </a:ext>
                </a:extLst>
              </a:tr>
              <a:tr h="685272">
                <a:tc>
                  <a:txBody>
                    <a:bodyPr/>
                    <a:lstStyle/>
                    <a:p>
                      <a:r>
                        <a:rPr lang="en-US" sz="2400" dirty="0">
                          <a:solidFill>
                            <a:schemeClr val="tx1">
                              <a:lumMod val="85000"/>
                              <a:lumOff val="15000"/>
                            </a:schemeClr>
                          </a:solidFill>
                          <a:latin typeface="Calibri" panose="020F0502020204030204" pitchFamily="34" charset="0"/>
                          <a:cs typeface="Calibri" panose="020F0502020204030204" pitchFamily="34" charset="0"/>
                        </a:rPr>
                        <a:t>West Burlington</a:t>
                      </a:r>
                    </a:p>
                  </a:txBody>
                  <a:tcPr marL="266582" marR="159949" marT="159949" marB="159949">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85000"/>
                              <a:lumOff val="15000"/>
                            </a:schemeClr>
                          </a:solidFill>
                          <a:latin typeface="Calibri" panose="020F0502020204030204" pitchFamily="34" charset="0"/>
                          <a:cs typeface="Calibri" panose="020F0502020204030204" pitchFamily="34" charset="0"/>
                        </a:rPr>
                        <a:t>$10.10023</a:t>
                      </a:r>
                    </a:p>
                  </a:txBody>
                  <a:tcPr marL="266582" marR="159949" marT="159949" marB="159949">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128" y="227623"/>
            <a:ext cx="7241026" cy="669925"/>
          </a:xfrm>
          <a:ln>
            <a:noFill/>
          </a:ln>
        </p:spPr>
        <p:txBody>
          <a:bodyPr>
            <a:normAutofit fontScale="90000"/>
          </a:bodyPr>
          <a:lstStyle/>
          <a:p>
            <a:pPr algn="ctr"/>
            <a:r>
              <a:rPr lang="en-US" sz="4900" b="1" dirty="0">
                <a:latin typeface="Calibri" panose="020F0502020204030204" pitchFamily="34" charset="0"/>
                <a:ea typeface="Calibri" panose="020F0502020204030204" pitchFamily="34" charset="0"/>
                <a:cs typeface="Calibri" panose="020F0502020204030204" pitchFamily="34" charset="0"/>
              </a:rPr>
              <a:t>100% Valuation History</a:t>
            </a:r>
            <a:br>
              <a:rPr lang="en-US" b="1" dirty="0">
                <a:latin typeface="Calibri" panose="020F0502020204030204" pitchFamily="34" charset="0"/>
                <a:ea typeface="Calibri" panose="020F0502020204030204" pitchFamily="34" charset="0"/>
                <a:cs typeface="Calibri" panose="020F0502020204030204" pitchFamily="34" charset="0"/>
              </a:rPr>
            </a:br>
            <a:r>
              <a:rPr lang="en-US" sz="1800" b="1" dirty="0">
                <a:latin typeface="Calibri" panose="020F0502020204030204" pitchFamily="34" charset="0"/>
                <a:ea typeface="Calibri" panose="020F0502020204030204" pitchFamily="34" charset="0"/>
                <a:cs typeface="Calibri" panose="020F0502020204030204" pitchFamily="34" charset="0"/>
              </a:rPr>
              <a:t>Valuations by Major Classes</a:t>
            </a:r>
            <a:br>
              <a:rPr lang="en-US" sz="2200" b="1" dirty="0">
                <a:solidFill>
                  <a:schemeClr val="accent6">
                    <a:lumMod val="75000"/>
                  </a:schemeClr>
                </a:solidFill>
              </a:rPr>
            </a:br>
            <a:endParaRPr lang="en-US" sz="2200"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pPr>
              <a:defRPr/>
            </a:pPr>
            <a:fld id="{1F8DCCDB-82FC-4F4C-8AA4-E86C19ABBF26}" type="slidenum">
              <a:rPr lang="en-US"/>
              <a:pPr>
                <a:defRPr/>
              </a:pPr>
              <a:t>27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79341394"/>
              </p:ext>
            </p:extLst>
          </p:nvPr>
        </p:nvGraphicFramePr>
        <p:xfrm>
          <a:off x="706608" y="1195926"/>
          <a:ext cx="8802066" cy="4901184"/>
        </p:xfrm>
        <a:graphic>
          <a:graphicData uri="http://schemas.openxmlformats.org/drawingml/2006/table">
            <a:tbl>
              <a:tblPr>
                <a:tableStyleId>{2D5ABB26-0587-4C30-8999-92F81FD0307C}</a:tableStyleId>
              </a:tblPr>
              <a:tblGrid>
                <a:gridCol w="1448005">
                  <a:extLst>
                    <a:ext uri="{9D8B030D-6E8A-4147-A177-3AD203B41FA5}">
                      <a16:colId xmlns:a16="http://schemas.microsoft.com/office/drawing/2014/main" val="20000"/>
                    </a:ext>
                  </a:extLst>
                </a:gridCol>
                <a:gridCol w="1304973">
                  <a:extLst>
                    <a:ext uri="{9D8B030D-6E8A-4147-A177-3AD203B41FA5}">
                      <a16:colId xmlns:a16="http://schemas.microsoft.com/office/drawing/2014/main" val="20001"/>
                    </a:ext>
                  </a:extLst>
                </a:gridCol>
                <a:gridCol w="1249980">
                  <a:extLst>
                    <a:ext uri="{9D8B030D-6E8A-4147-A177-3AD203B41FA5}">
                      <a16:colId xmlns:a16="http://schemas.microsoft.com/office/drawing/2014/main" val="20002"/>
                    </a:ext>
                  </a:extLst>
                </a:gridCol>
                <a:gridCol w="934423">
                  <a:extLst>
                    <a:ext uri="{9D8B030D-6E8A-4147-A177-3AD203B41FA5}">
                      <a16:colId xmlns:a16="http://schemas.microsoft.com/office/drawing/2014/main" val="20003"/>
                    </a:ext>
                  </a:extLst>
                </a:gridCol>
                <a:gridCol w="1428333">
                  <a:extLst>
                    <a:ext uri="{9D8B030D-6E8A-4147-A177-3AD203B41FA5}">
                      <a16:colId xmlns:a16="http://schemas.microsoft.com/office/drawing/2014/main" val="20005"/>
                    </a:ext>
                  </a:extLst>
                </a:gridCol>
                <a:gridCol w="1532437">
                  <a:extLst>
                    <a:ext uri="{9D8B030D-6E8A-4147-A177-3AD203B41FA5}">
                      <a16:colId xmlns:a16="http://schemas.microsoft.com/office/drawing/2014/main" val="20006"/>
                    </a:ext>
                  </a:extLst>
                </a:gridCol>
                <a:gridCol w="903915">
                  <a:extLst>
                    <a:ext uri="{9D8B030D-6E8A-4147-A177-3AD203B41FA5}">
                      <a16:colId xmlns:a16="http://schemas.microsoft.com/office/drawing/2014/main" val="20007"/>
                    </a:ext>
                  </a:extLst>
                </a:gridCol>
              </a:tblGrid>
              <a:tr h="553216">
                <a:tc>
                  <a:txBody>
                    <a:bodyPr/>
                    <a:lstStyle/>
                    <a:p>
                      <a:pPr algn="ctr" fontAlgn="b"/>
                      <a:r>
                        <a:rPr lang="en-US" sz="14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Date of Valuations</a:t>
                      </a:r>
                      <a:endParaRPr lang="en-US" sz="14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521" marR="4521" marT="4521" marB="0" anchor="b"/>
                </a:tc>
                <a:tc>
                  <a:txBody>
                    <a:bodyPr/>
                    <a:lstStyle/>
                    <a:p>
                      <a:pPr algn="ctr" fontAlgn="b"/>
                      <a:r>
                        <a:rPr lang="en-US" sz="14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Used for Budget Year</a:t>
                      </a:r>
                      <a:endParaRPr lang="en-US" sz="14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521" marR="4521" marT="4521" marB="0" anchor="b"/>
                </a:tc>
                <a:tc>
                  <a:txBody>
                    <a:bodyPr/>
                    <a:lstStyle/>
                    <a:p>
                      <a:pPr algn="ctr" fontAlgn="b"/>
                      <a:r>
                        <a:rPr lang="en-US" sz="14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100% Valuations w/o Ag </a:t>
                      </a:r>
                      <a:endParaRPr lang="en-US" sz="14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521" marR="4521" marT="4521" marB="0" anchor="b"/>
                </a:tc>
                <a:tc>
                  <a:txBody>
                    <a:bodyPr/>
                    <a:lstStyle/>
                    <a:p>
                      <a:pPr algn="ctr" fontAlgn="b"/>
                      <a:r>
                        <a:rPr lang="en-US" sz="14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Rate of Growth</a:t>
                      </a:r>
                      <a:endParaRPr lang="en-US" sz="14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521" marR="4521" marT="4521" marB="0" anchor="b"/>
                </a:tc>
                <a:tc>
                  <a:txBody>
                    <a:bodyPr/>
                    <a:lstStyle/>
                    <a:p>
                      <a:pPr algn="ctr" fontAlgn="b"/>
                      <a:r>
                        <a:rPr lang="en-US" sz="1400" b="1"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Residential</a:t>
                      </a:r>
                      <a:endParaRPr lang="en-US" sz="14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4521" marR="4521" marT="4521" marB="0" anchor="b"/>
                </a:tc>
                <a:tc>
                  <a:txBody>
                    <a:bodyPr/>
                    <a:lstStyle/>
                    <a:p>
                      <a:pPr algn="ctr" fontAlgn="b"/>
                      <a:r>
                        <a:rPr lang="en-US" sz="14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  Commercial</a:t>
                      </a:r>
                      <a:endParaRPr lang="en-US" sz="14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521" marR="4521" marT="4521" marB="0" anchor="b"/>
                </a:tc>
                <a:tc>
                  <a:txBody>
                    <a:bodyPr/>
                    <a:lstStyle/>
                    <a:p>
                      <a:pPr algn="ctr" fontAlgn="b"/>
                      <a:r>
                        <a:rPr lang="en-US" sz="14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Industrial</a:t>
                      </a:r>
                      <a:endParaRPr lang="en-US" sz="14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521" marR="4521" marT="4521" marB="0" anchor="b"/>
                </a:tc>
                <a:extLst>
                  <a:ext uri="{0D108BD9-81ED-4DB2-BD59-A6C34878D82A}">
                    <a16:rowId xmlns:a16="http://schemas.microsoft.com/office/drawing/2014/main" val="10001"/>
                  </a:ext>
                </a:extLst>
              </a:tr>
              <a:tr h="469056">
                <a:tc>
                  <a:txBody>
                    <a:bodyPr/>
                    <a:lstStyle/>
                    <a:p>
                      <a:pPr algn="ctr" fontAlgn="b"/>
                      <a:r>
                        <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1, 2024</a:t>
                      </a:r>
                    </a:p>
                  </a:txBody>
                  <a:tcPr marL="9525" marR="9525" marT="9525" marB="0" anchor="b"/>
                </a:tc>
                <a:tc>
                  <a:txBody>
                    <a:bodyPr/>
                    <a:lstStyle/>
                    <a:p>
                      <a:pPr algn="ctr" fontAlgn="b"/>
                      <a:r>
                        <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FY 25/26</a:t>
                      </a:r>
                    </a:p>
                  </a:txBody>
                  <a:tcPr marL="9525" marR="9525" marT="9525" marB="0" anchor="b"/>
                </a:tc>
                <a:tc>
                  <a:txBody>
                    <a:bodyPr/>
                    <a:lstStyle/>
                    <a:p>
                      <a:pPr algn="ctr" fontAlgn="b"/>
                      <a:r>
                        <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359,089,600</a:t>
                      </a:r>
                    </a:p>
                  </a:txBody>
                  <a:tcPr marL="9525" marR="9525" marT="9525" marB="0" anchor="b"/>
                </a:tc>
                <a:tc>
                  <a:txBody>
                    <a:bodyPr/>
                    <a:lstStyle/>
                    <a:p>
                      <a:pPr algn="ctr" fontAlgn="b"/>
                      <a:r>
                        <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-5.62%</a:t>
                      </a:r>
                    </a:p>
                  </a:txBody>
                  <a:tcPr marL="9525" marR="9525" marT="9525" marB="0" anchor="b"/>
                </a:tc>
                <a:tc>
                  <a:txBody>
                    <a:bodyPr/>
                    <a:lstStyle/>
                    <a:p>
                      <a:pPr algn="ctr" fontAlgn="b"/>
                      <a:r>
                        <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164,207,080</a:t>
                      </a:r>
                    </a:p>
                  </a:txBody>
                  <a:tcPr marL="9525" marR="9525" marT="9525" marB="0" anchor="b"/>
                </a:tc>
                <a:tc>
                  <a:txBody>
                    <a:bodyPr/>
                    <a:lstStyle/>
                    <a:p>
                      <a:pPr algn="ctr" fontAlgn="b"/>
                      <a:r>
                        <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149,687,919</a:t>
                      </a:r>
                    </a:p>
                  </a:txBody>
                  <a:tcPr marL="9525" marR="9525" marT="9525" marB="0" anchor="b"/>
                </a:tc>
                <a:tc>
                  <a:txBody>
                    <a:bodyPr/>
                    <a:lstStyle/>
                    <a:p>
                      <a:pPr algn="ctr" fontAlgn="b"/>
                      <a:r>
                        <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12,068,540</a:t>
                      </a:r>
                    </a:p>
                  </a:txBody>
                  <a:tcPr marL="9525" marR="9525" marT="9525" marB="0" anchor="b"/>
                </a:tc>
                <a:extLst>
                  <a:ext uri="{0D108BD9-81ED-4DB2-BD59-A6C34878D82A}">
                    <a16:rowId xmlns:a16="http://schemas.microsoft.com/office/drawing/2014/main" val="4053554582"/>
                  </a:ext>
                </a:extLst>
              </a:tr>
              <a:tr h="469056">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1, 2023</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FY 24/25</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380,454,700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17.38%</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161,465,200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174,966,000</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12,321,240</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695734893"/>
                  </a:ext>
                </a:extLst>
              </a:tr>
              <a:tr h="469056">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1, 2022</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FY 23/24</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324,108,760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3.19%</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143,267,060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137,540,946</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12,027,710</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59215824"/>
                  </a:ext>
                </a:extLst>
              </a:tr>
              <a:tr h="469056">
                <a:tc>
                  <a:txBody>
                    <a:bodyPr/>
                    <a:lstStyle/>
                    <a:p>
                      <a:pPr algn="ctr" fontAlgn="b"/>
                      <a:endPar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1, 2021</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FY 22/23</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314,078,459</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132,867,100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127,997,276</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12,265,210</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225438575"/>
                  </a:ext>
                </a:extLst>
              </a:tr>
              <a:tr h="549514">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1, 2020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FY 21/22</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310,048,491</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1.09%</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131,956,300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126,369,171</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12,124,580</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7925827"/>
                  </a:ext>
                </a:extLst>
              </a:tr>
              <a:tr h="549514">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1, 2019</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FY 20/21</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306,715,259</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3.66%</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131,175,100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123,963,895</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12,124,580</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90168826"/>
                  </a:ext>
                </a:extLst>
              </a:tr>
              <a:tr h="457572">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1, 2018</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FY 19/20</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293,959,946</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7.58%</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115,149,100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129,458,833</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12,003,850</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452044464"/>
                  </a:ext>
                </a:extLst>
              </a:tr>
              <a:tr h="457572">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1, 2017</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FY 18/19</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273,251,737</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5.25%</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112,451,800</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118,989,130</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13,472,920 </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188426844"/>
                  </a:ext>
                </a:extLst>
              </a:tr>
              <a:tr h="457572">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1, 2016</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FY 17/18</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259,624,705 </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5.13%</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108,563,700 </a:t>
                      </a:r>
                      <a:endParaRPr lang="en-US"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113,647,076 </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13,356,990 </a:t>
                      </a:r>
                      <a:endParaRPr lang="en-US"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213109839"/>
                  </a:ext>
                </a:extLst>
              </a:tr>
            </a:tbl>
          </a:graphicData>
        </a:graphic>
      </p:graphicFrame>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p:txBody>
          <a:bodyPr/>
          <a:lstStyle/>
          <a:p>
            <a:fld id="{CECBEFD5-9508-4112-B948-42C660DF2D45}" type="slidenum">
              <a:rPr lang="en-US"/>
              <a:pPr/>
              <a:t>28</a:t>
            </a:fld>
            <a:endParaRPr lang="en-US" dirty="0"/>
          </a:p>
        </p:txBody>
      </p:sp>
      <p:sp>
        <p:nvSpPr>
          <p:cNvPr id="2" name="Title 1"/>
          <p:cNvSpPr>
            <a:spLocks noGrp="1"/>
          </p:cNvSpPr>
          <p:nvPr>
            <p:ph type="title" idx="4294967295"/>
          </p:nvPr>
        </p:nvSpPr>
        <p:spPr>
          <a:xfrm>
            <a:off x="0" y="-120650"/>
            <a:ext cx="7772400" cy="1143000"/>
          </a:xfrm>
        </p:spPr>
        <p:txBody>
          <a:bodyPr/>
          <a:lstStyle/>
          <a:p>
            <a:pPr eaLnBrk="1" hangingPunct="1">
              <a:defRPr/>
            </a:pPr>
            <a:r>
              <a:rPr lang="en-US" dirty="0">
                <a:solidFill>
                  <a:schemeClr val="tx1"/>
                </a:solidFill>
              </a:rPr>
              <a:t>	</a:t>
            </a:r>
          </a:p>
        </p:txBody>
      </p:sp>
      <p:sp>
        <p:nvSpPr>
          <p:cNvPr id="4125" name="TextBox 4"/>
          <p:cNvSpPr txBox="1">
            <a:spLocks noChangeArrowheads="1"/>
          </p:cNvSpPr>
          <p:nvPr/>
        </p:nvSpPr>
        <p:spPr bwMode="auto">
          <a:xfrm>
            <a:off x="1057089" y="224120"/>
            <a:ext cx="8534400" cy="4493538"/>
          </a:xfrm>
          <a:prstGeom prst="rect">
            <a:avLst/>
          </a:prstGeom>
          <a:noFill/>
          <a:ln w="9525">
            <a:noFill/>
            <a:miter lim="800000"/>
            <a:headEnd/>
            <a:tailEnd/>
          </a:ln>
        </p:spPr>
        <p:txBody>
          <a:bodyPr wrap="square">
            <a:spAutoFit/>
          </a:bodyPr>
          <a:lstStyle/>
          <a:p>
            <a:pPr algn="ctr"/>
            <a:r>
              <a:rPr lang="en-US" sz="3200" dirty="0"/>
              <a:t> </a:t>
            </a:r>
            <a:r>
              <a:rPr lang="en-US" sz="4400" b="1" dirty="0">
                <a:solidFill>
                  <a:schemeClr val="accent1"/>
                </a:solidFill>
                <a:latin typeface="Calibri" panose="020F0502020204030204" pitchFamily="34" charset="0"/>
                <a:ea typeface="Calibri" panose="020F0502020204030204" pitchFamily="34" charset="0"/>
                <a:cs typeface="Calibri" panose="020F0502020204030204" pitchFamily="34" charset="0"/>
              </a:rPr>
              <a:t>Taxable Valuations Used For Setting Levy Rate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126" name="TextBox 12"/>
          <p:cNvSpPr txBox="1">
            <a:spLocks noChangeArrowheads="1"/>
          </p:cNvSpPr>
          <p:nvPr/>
        </p:nvSpPr>
        <p:spPr bwMode="auto">
          <a:xfrm>
            <a:off x="1676400" y="4038601"/>
            <a:ext cx="8839200" cy="646331"/>
          </a:xfrm>
          <a:prstGeom prst="rect">
            <a:avLst/>
          </a:prstGeom>
          <a:noFill/>
          <a:ln w="9525">
            <a:noFill/>
            <a:miter lim="800000"/>
            <a:headEnd/>
            <a:tailEnd/>
          </a:ln>
        </p:spPr>
        <p:txBody>
          <a:bodyPr wrap="square">
            <a:spAutoFit/>
          </a:bodyPr>
          <a:lstStyle/>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50855043"/>
              </p:ext>
            </p:extLst>
          </p:nvPr>
        </p:nvGraphicFramePr>
        <p:xfrm>
          <a:off x="356047" y="1791872"/>
          <a:ext cx="9235442" cy="3383279"/>
        </p:xfrm>
        <a:graphic>
          <a:graphicData uri="http://schemas.openxmlformats.org/drawingml/2006/table">
            <a:tbl>
              <a:tblPr>
                <a:tableStyleId>{5C22544A-7EE6-4342-B048-85BDC9FD1C3A}</a:tableStyleId>
              </a:tblPr>
              <a:tblGrid>
                <a:gridCol w="1100721">
                  <a:extLst>
                    <a:ext uri="{9D8B030D-6E8A-4147-A177-3AD203B41FA5}">
                      <a16:colId xmlns:a16="http://schemas.microsoft.com/office/drawing/2014/main" val="1023723971"/>
                    </a:ext>
                  </a:extLst>
                </a:gridCol>
                <a:gridCol w="1350510">
                  <a:extLst>
                    <a:ext uri="{9D8B030D-6E8A-4147-A177-3AD203B41FA5}">
                      <a16:colId xmlns:a16="http://schemas.microsoft.com/office/drawing/2014/main" val="1054079625"/>
                    </a:ext>
                  </a:extLst>
                </a:gridCol>
                <a:gridCol w="1365864">
                  <a:extLst>
                    <a:ext uri="{9D8B030D-6E8A-4147-A177-3AD203B41FA5}">
                      <a16:colId xmlns:a16="http://schemas.microsoft.com/office/drawing/2014/main" val="639838484"/>
                    </a:ext>
                  </a:extLst>
                </a:gridCol>
                <a:gridCol w="1331020">
                  <a:extLst>
                    <a:ext uri="{9D8B030D-6E8A-4147-A177-3AD203B41FA5}">
                      <a16:colId xmlns:a16="http://schemas.microsoft.com/office/drawing/2014/main" val="3660549446"/>
                    </a:ext>
                  </a:extLst>
                </a:gridCol>
                <a:gridCol w="1282239">
                  <a:extLst>
                    <a:ext uri="{9D8B030D-6E8A-4147-A177-3AD203B41FA5}">
                      <a16:colId xmlns:a16="http://schemas.microsoft.com/office/drawing/2014/main" val="65840610"/>
                    </a:ext>
                  </a:extLst>
                </a:gridCol>
                <a:gridCol w="1337990">
                  <a:extLst>
                    <a:ext uri="{9D8B030D-6E8A-4147-A177-3AD203B41FA5}">
                      <a16:colId xmlns:a16="http://schemas.microsoft.com/office/drawing/2014/main" val="3586156513"/>
                    </a:ext>
                  </a:extLst>
                </a:gridCol>
                <a:gridCol w="1467098">
                  <a:extLst>
                    <a:ext uri="{9D8B030D-6E8A-4147-A177-3AD203B41FA5}">
                      <a16:colId xmlns:a16="http://schemas.microsoft.com/office/drawing/2014/main" val="2452755586"/>
                    </a:ext>
                  </a:extLst>
                </a:gridCol>
              </a:tblGrid>
              <a:tr h="760291">
                <a:tc>
                  <a:txBody>
                    <a:bodyPr/>
                    <a:lstStyle/>
                    <a:p>
                      <a:pPr algn="l" fontAlgn="b"/>
                      <a:endPar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sng"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25/26</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sng"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24/25</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sng"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23/24</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sng"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22/23</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sng"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21/22</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sng" strike="noStrike" baseline="0" dirty="0">
                          <a:effectLst/>
                          <a:latin typeface="Calibri" panose="020F0502020204030204" pitchFamily="34" charset="0"/>
                          <a:ea typeface="Calibri" panose="020F0502020204030204" pitchFamily="34" charset="0"/>
                          <a:cs typeface="Calibri" panose="020F0502020204030204" pitchFamily="34" charset="0"/>
                        </a:rPr>
                        <a:t>20/21</a:t>
                      </a:r>
                      <a:endParaRPr lang="en-US" sz="1600" b="1" i="0" u="sng"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707788"/>
                  </a:ext>
                </a:extLst>
              </a:tr>
              <a:tr h="722551">
                <a:tc>
                  <a:txBody>
                    <a:bodyPr/>
                    <a:lstStyle/>
                    <a:p>
                      <a:pPr algn="l" rtl="0" fontAlgn="b"/>
                      <a:r>
                        <a:rPr lang="en-US" sz="1600" b="1" i="0" u="none" strike="noStrike" baseline="0" dirty="0">
                          <a:effectLst/>
                          <a:latin typeface="Calibri" panose="020F0502020204030204" pitchFamily="34" charset="0"/>
                          <a:ea typeface="Calibri" panose="020F0502020204030204" pitchFamily="34" charset="0"/>
                          <a:cs typeface="Calibri" panose="020F0502020204030204" pitchFamily="34" charset="0"/>
                        </a:rPr>
                        <a:t>Regular</a:t>
                      </a:r>
                      <a:endPar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188,539,110</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189,445,111</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174,057,074</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179,833,216</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184,010,063</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effectLst/>
                          <a:latin typeface="Calibri" panose="020F0502020204030204" pitchFamily="34" charset="0"/>
                          <a:ea typeface="Calibri" panose="020F0502020204030204" pitchFamily="34" charset="0"/>
                          <a:cs typeface="Calibri" panose="020F0502020204030204" pitchFamily="34" charset="0"/>
                        </a:rPr>
                        <a:t>176,953,451  </a:t>
                      </a:r>
                      <a:endPar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103110"/>
                  </a:ext>
                </a:extLst>
              </a:tr>
              <a:tr h="987053">
                <a:tc>
                  <a:txBody>
                    <a:bodyPr/>
                    <a:lstStyle/>
                    <a:p>
                      <a:pPr algn="l" rtl="0" fontAlgn="b"/>
                      <a:r>
                        <a:rPr lang="en-US" sz="1600" b="1" i="0" u="none" strike="noStrike" baseline="0" dirty="0">
                          <a:effectLst/>
                          <a:latin typeface="Calibri" panose="020F0502020204030204" pitchFamily="34" charset="0"/>
                          <a:ea typeface="Calibri" panose="020F0502020204030204" pitchFamily="34" charset="0"/>
                          <a:cs typeface="Calibri" panose="020F0502020204030204" pitchFamily="34" charset="0"/>
                        </a:rPr>
                        <a:t>Debt Service</a:t>
                      </a:r>
                      <a:endPar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219,752,806</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231,817,816</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203,243,184</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210,854,590</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211,707,399</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effectLst/>
                          <a:latin typeface="Calibri" panose="020F0502020204030204" pitchFamily="34" charset="0"/>
                          <a:ea typeface="Calibri" panose="020F0502020204030204" pitchFamily="34" charset="0"/>
                          <a:cs typeface="Calibri" panose="020F0502020204030204" pitchFamily="34" charset="0"/>
                        </a:rPr>
                        <a:t>207,501,518</a:t>
                      </a:r>
                      <a:endPar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331615"/>
                  </a:ext>
                </a:extLst>
              </a:tr>
              <a:tr h="913384">
                <a:tc>
                  <a:txBody>
                    <a:bodyPr/>
                    <a:lstStyle/>
                    <a:p>
                      <a:pPr algn="l" rtl="0" fontAlgn="b"/>
                      <a:r>
                        <a:rPr lang="en-US" sz="1600" b="1" i="0" u="none" strike="noStrike" baseline="0" dirty="0">
                          <a:effectLst/>
                          <a:latin typeface="Calibri" panose="020F0502020204030204" pitchFamily="34" charset="0"/>
                          <a:ea typeface="Calibri" panose="020F0502020204030204" pitchFamily="34" charset="0"/>
                          <a:cs typeface="Calibri" panose="020F0502020204030204" pitchFamily="34" charset="0"/>
                        </a:rPr>
                        <a:t>Ag Land</a:t>
                      </a:r>
                      <a:endPar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1,468,231</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1,481,799</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1,467,619</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1,569,968</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1,479,518</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1,434,671</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36553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72" y="140224"/>
            <a:ext cx="8644360" cy="784407"/>
          </a:xfrm>
        </p:spPr>
        <p:txBody>
          <a:bodyPr vert="horz" lIns="91440" tIns="45720" rIns="91440" bIns="45720" rtlCol="0" anchor="b">
            <a:noAutofit/>
          </a:bodyPr>
          <a:lstStyle/>
          <a:p>
            <a:pPr algn="ctr">
              <a:lnSpc>
                <a:spcPct val="90000"/>
              </a:lnSpc>
            </a:pPr>
            <a:br>
              <a:rPr lang="en-US" sz="4400" b="1" kern="1200" dirty="0">
                <a:solidFill>
                  <a:schemeClr val="accent1"/>
                </a:solidFill>
                <a:latin typeface="Calibri" panose="020F0502020204030204" pitchFamily="34" charset="0"/>
                <a:cs typeface="Calibri" panose="020F0502020204030204" pitchFamily="34" charset="0"/>
              </a:rPr>
            </a:br>
            <a:r>
              <a:rPr lang="en-US" sz="4400" b="1" kern="1200" dirty="0">
                <a:solidFill>
                  <a:schemeClr val="accent1"/>
                </a:solidFill>
                <a:latin typeface="Calibri" panose="020F0502020204030204" pitchFamily="34" charset="0"/>
                <a:cs typeface="Calibri" panose="020F0502020204030204" pitchFamily="34" charset="0"/>
              </a:rPr>
              <a:t>Taxable Valuations by Major Classes</a:t>
            </a:r>
          </a:p>
        </p:txBody>
      </p:sp>
      <p:sp>
        <p:nvSpPr>
          <p:cNvPr id="4" name="Slide Number Placeholder 3"/>
          <p:cNvSpPr>
            <a:spLocks noGrp="1"/>
          </p:cNvSpPr>
          <p:nvPr>
            <p:ph type="sldNum" sz="quarter" idx="12"/>
          </p:nvPr>
        </p:nvSpPr>
        <p:spPr>
          <a:xfrm>
            <a:off x="8542023" y="6352651"/>
            <a:ext cx="683339" cy="365125"/>
          </a:xfrm>
        </p:spPr>
        <p:txBody>
          <a:bodyPr vert="horz" lIns="91440" tIns="45720" rIns="91440" bIns="45720" rtlCol="0" anchor="ctr">
            <a:normAutofit/>
          </a:bodyPr>
          <a:lstStyle/>
          <a:p>
            <a:pPr defTabSz="914400">
              <a:spcAft>
                <a:spcPts val="600"/>
              </a:spcAft>
              <a:defRPr/>
            </a:pPr>
            <a:fld id="{80814E69-42A8-420E-9226-039D8B6CD93C}" type="slidenum">
              <a:rPr lang="en-US" smtClean="0"/>
              <a:pPr defTabSz="914400">
                <a:spcAft>
                  <a:spcPts val="600"/>
                </a:spcAft>
                <a:defRPr/>
              </a:pPr>
              <a:t>29</a:t>
            </a:fld>
            <a:endParaRPr lang="en-US"/>
          </a:p>
        </p:txBody>
      </p:sp>
      <p:graphicFrame>
        <p:nvGraphicFramePr>
          <p:cNvPr id="7" name="Table Placeholder 6"/>
          <p:cNvGraphicFramePr>
            <a:graphicFrameLocks noGrp="1"/>
          </p:cNvGraphicFramePr>
          <p:nvPr>
            <p:ph idx="1"/>
            <p:extLst>
              <p:ext uri="{D42A27DB-BD31-4B8C-83A1-F6EECF244321}">
                <p14:modId xmlns:p14="http://schemas.microsoft.com/office/powerpoint/2010/main" val="909768411"/>
              </p:ext>
            </p:extLst>
          </p:nvPr>
        </p:nvGraphicFramePr>
        <p:xfrm>
          <a:off x="803841" y="1397065"/>
          <a:ext cx="8644360" cy="4457140"/>
        </p:xfrm>
        <a:graphic>
          <a:graphicData uri="http://schemas.openxmlformats.org/drawingml/2006/table">
            <a:tbl>
              <a:tblPr firstRow="1" bandRow="1">
                <a:tableStyleId>{69012ECD-51FC-41F1-AA8D-1B2483CD663E}</a:tableStyleId>
              </a:tblPr>
              <a:tblGrid>
                <a:gridCol w="1902833">
                  <a:extLst>
                    <a:ext uri="{9D8B030D-6E8A-4147-A177-3AD203B41FA5}">
                      <a16:colId xmlns:a16="http://schemas.microsoft.com/office/drawing/2014/main" val="3815309166"/>
                    </a:ext>
                  </a:extLst>
                </a:gridCol>
                <a:gridCol w="2268432">
                  <a:extLst>
                    <a:ext uri="{9D8B030D-6E8A-4147-A177-3AD203B41FA5}">
                      <a16:colId xmlns:a16="http://schemas.microsoft.com/office/drawing/2014/main" val="2115316314"/>
                    </a:ext>
                  </a:extLst>
                </a:gridCol>
                <a:gridCol w="2301855">
                  <a:extLst>
                    <a:ext uri="{9D8B030D-6E8A-4147-A177-3AD203B41FA5}">
                      <a16:colId xmlns:a16="http://schemas.microsoft.com/office/drawing/2014/main" val="3387426144"/>
                    </a:ext>
                  </a:extLst>
                </a:gridCol>
                <a:gridCol w="2171240">
                  <a:extLst>
                    <a:ext uri="{9D8B030D-6E8A-4147-A177-3AD203B41FA5}">
                      <a16:colId xmlns:a16="http://schemas.microsoft.com/office/drawing/2014/main" val="959605269"/>
                    </a:ext>
                  </a:extLst>
                </a:gridCol>
              </a:tblGrid>
              <a:tr h="445714">
                <a:tc>
                  <a:txBody>
                    <a:bodyPr/>
                    <a:lstStyle/>
                    <a:p>
                      <a:pPr algn="ctr" rtl="0" fontAlgn="ctr"/>
                      <a:r>
                        <a:rPr lang="en-US" sz="2000" u="none" strike="noStrike" dirty="0">
                          <a:effectLst/>
                          <a:latin typeface="Calibri" panose="020F0502020204030204" pitchFamily="34" charset="0"/>
                          <a:cs typeface="Calibri" panose="020F0502020204030204" pitchFamily="34" charset="0"/>
                        </a:rPr>
                        <a:t>Fiscal Year</a:t>
                      </a:r>
                      <a:endParaRPr lang="en-US" sz="2000" b="1" i="0" u="none" strike="noStrike" dirty="0">
                        <a:solidFill>
                          <a:srgbClr val="FFFFFF"/>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u="none" strike="noStrike">
                          <a:effectLst/>
                          <a:latin typeface="Calibri" panose="020F0502020204030204" pitchFamily="34" charset="0"/>
                          <a:cs typeface="Calibri" panose="020F0502020204030204" pitchFamily="34" charset="0"/>
                        </a:rPr>
                        <a:t>Residential</a:t>
                      </a:r>
                      <a:endParaRPr lang="en-US" sz="2000" b="1" i="0" u="none" strike="noStrike">
                        <a:solidFill>
                          <a:srgbClr val="FFFFFF"/>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u="none" strike="noStrike" dirty="0">
                          <a:effectLst/>
                          <a:latin typeface="Calibri" panose="020F0502020204030204" pitchFamily="34" charset="0"/>
                          <a:cs typeface="Calibri" panose="020F0502020204030204" pitchFamily="34" charset="0"/>
                        </a:rPr>
                        <a:t>Commercial</a:t>
                      </a:r>
                      <a:endParaRPr lang="en-US" sz="2000" b="1" i="0" u="none" strike="noStrike" dirty="0">
                        <a:solidFill>
                          <a:srgbClr val="FFFFFF"/>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u="none" strike="noStrike">
                          <a:effectLst/>
                          <a:latin typeface="Calibri" panose="020F0502020204030204" pitchFamily="34" charset="0"/>
                          <a:cs typeface="Calibri" panose="020F0502020204030204" pitchFamily="34" charset="0"/>
                        </a:rPr>
                        <a:t>Industrial</a:t>
                      </a:r>
                      <a:endParaRPr lang="en-US" sz="2000" b="1" i="0" u="none" strike="noStrike">
                        <a:solidFill>
                          <a:srgbClr val="FFFFFF"/>
                        </a:solidFill>
                        <a:effectLst/>
                        <a:latin typeface="Calibri" panose="020F0502020204030204" pitchFamily="34" charset="0"/>
                        <a:cs typeface="Calibri" panose="020F0502020204030204" pitchFamily="34" charset="0"/>
                      </a:endParaRPr>
                    </a:p>
                  </a:txBody>
                  <a:tcPr marL="8956" marR="8956" marT="8956" marB="0" anchor="ctr"/>
                </a:tc>
                <a:extLst>
                  <a:ext uri="{0D108BD9-81ED-4DB2-BD59-A6C34878D82A}">
                    <a16:rowId xmlns:a16="http://schemas.microsoft.com/office/drawing/2014/main" val="2839431902"/>
                  </a:ext>
                </a:extLst>
              </a:tr>
              <a:tr h="445714">
                <a:tc>
                  <a:txBody>
                    <a:bodyPr/>
                    <a:lstStyle/>
                    <a:p>
                      <a:pPr marL="0" algn="ctr" defTabSz="914400" rtl="0" eaLnBrk="1" fontAlgn="ctr" latinLnBrk="0" hangingPunct="1"/>
                      <a:r>
                        <a:rPr lang="en-US" sz="2000" b="0" u="none" strike="noStrike" kern="1200" baseline="0" dirty="0">
                          <a:solidFill>
                            <a:srgbClr val="000000"/>
                          </a:solidFill>
                          <a:effectLst/>
                          <a:latin typeface="Calibri" panose="020F0502020204030204" pitchFamily="34" charset="0"/>
                          <a:cs typeface="Calibri" panose="020F0502020204030204" pitchFamily="34" charset="0"/>
                        </a:rPr>
                        <a:t>25/26</a:t>
                      </a:r>
                      <a:endParaRPr lang="en-US" sz="2000" b="0" u="none" strike="noStrike" kern="1200" baseline="0" dirty="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77,886,080</a:t>
                      </a:r>
                      <a:endParaRPr lang="en-US" sz="2000" b="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126,000,040</a:t>
                      </a:r>
                      <a:endParaRPr lang="en-US" sz="2000" b="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10,348,919</a:t>
                      </a:r>
                      <a:endParaRPr lang="en-US" sz="2000" b="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extLst>
                  <a:ext uri="{0D108BD9-81ED-4DB2-BD59-A6C34878D82A}">
                    <a16:rowId xmlns:a16="http://schemas.microsoft.com/office/drawing/2014/main" val="63946033"/>
                  </a:ext>
                </a:extLst>
              </a:tr>
              <a:tr h="445714">
                <a:tc>
                  <a:txBody>
                    <a:bodyPr/>
                    <a:lstStyle/>
                    <a:p>
                      <a:pPr marL="0" algn="ctr" defTabSz="914400" rtl="0" eaLnBrk="1" fontAlgn="ctr" latinLnBrk="0" hangingPunct="1"/>
                      <a:r>
                        <a:rPr lang="en-US" sz="2000" b="0" u="none" strike="noStrike" kern="1200" baseline="0" dirty="0">
                          <a:solidFill>
                            <a:srgbClr val="000000"/>
                          </a:solidFill>
                          <a:effectLst/>
                          <a:latin typeface="Calibri" panose="020F0502020204030204" pitchFamily="34" charset="0"/>
                          <a:cs typeface="Calibri" panose="020F0502020204030204" pitchFamily="34" charset="0"/>
                        </a:rPr>
                        <a:t>24/25</a:t>
                      </a:r>
                      <a:endParaRPr lang="en-US" sz="2000" b="0" u="none" strike="noStrike" kern="1200" baseline="0" dirty="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dirty="0">
                          <a:solidFill>
                            <a:srgbClr val="000000"/>
                          </a:solidFill>
                          <a:effectLst/>
                          <a:latin typeface="Calibri" panose="020F0502020204030204" pitchFamily="34" charset="0"/>
                          <a:cs typeface="Calibri" panose="020F0502020204030204" pitchFamily="34" charset="0"/>
                        </a:rPr>
                        <a:t>74,827,549</a:t>
                      </a:r>
                      <a:endParaRPr lang="en-US" sz="2000" b="0" u="none" strike="noStrike" kern="1200" baseline="0" dirty="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140,904,821</a:t>
                      </a:r>
                      <a:endParaRPr lang="en-US" sz="2000" b="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10,563,234</a:t>
                      </a:r>
                      <a:endParaRPr lang="en-US" sz="2000" b="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extLst>
                  <a:ext uri="{0D108BD9-81ED-4DB2-BD59-A6C34878D82A}">
                    <a16:rowId xmlns:a16="http://schemas.microsoft.com/office/drawing/2014/main" val="4092989053"/>
                  </a:ext>
                </a:extLst>
              </a:tr>
              <a:tr h="445714">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23/24</a:t>
                      </a:r>
                      <a:endParaRPr lang="en-US" sz="2000" b="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dirty="0">
                          <a:solidFill>
                            <a:srgbClr val="000000"/>
                          </a:solidFill>
                          <a:effectLst/>
                          <a:latin typeface="Calibri" panose="020F0502020204030204" pitchFamily="34" charset="0"/>
                          <a:cs typeface="Calibri" panose="020F0502020204030204" pitchFamily="34" charset="0"/>
                        </a:rPr>
                        <a:t>78,295,526</a:t>
                      </a:r>
                      <a:endParaRPr lang="en-US" sz="2000" b="0" u="none" strike="noStrike" kern="1200" baseline="0" dirty="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109,216,620</a:t>
                      </a:r>
                      <a:endParaRPr lang="en-US" sz="2000" b="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10,346,100</a:t>
                      </a:r>
                      <a:endParaRPr lang="en-US" sz="2000" b="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extLst>
                  <a:ext uri="{0D108BD9-81ED-4DB2-BD59-A6C34878D82A}">
                    <a16:rowId xmlns:a16="http://schemas.microsoft.com/office/drawing/2014/main" val="2469224978"/>
                  </a:ext>
                </a:extLst>
              </a:tr>
              <a:tr h="445714">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22/23</a:t>
                      </a:r>
                      <a:endParaRPr lang="en-US" sz="2000" b="0" i="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dirty="0">
                          <a:solidFill>
                            <a:srgbClr val="000000"/>
                          </a:solidFill>
                          <a:effectLst/>
                          <a:latin typeface="Calibri" panose="020F0502020204030204" pitchFamily="34" charset="0"/>
                          <a:cs typeface="Calibri" panose="020F0502020204030204" pitchFamily="34" charset="0"/>
                        </a:rPr>
                        <a:t>71,918,616</a:t>
                      </a:r>
                      <a:endParaRPr lang="en-US" sz="2000" b="0" i="0" u="none" strike="noStrike" kern="1200" baseline="0" dirty="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115,197,549</a:t>
                      </a:r>
                      <a:endParaRPr lang="en-US" sz="2000" b="0" i="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tc>
                  <a:txBody>
                    <a:bodyPr/>
                    <a:lstStyle/>
                    <a:p>
                      <a:pPr marL="0" algn="ctr" defTabSz="914400" rtl="0" eaLnBrk="1" fontAlgn="ctr" latinLnBrk="0" hangingPunct="1"/>
                      <a:r>
                        <a:rPr lang="en-US" sz="2000" b="0" u="none" strike="noStrike" kern="1200" baseline="0">
                          <a:solidFill>
                            <a:srgbClr val="000000"/>
                          </a:solidFill>
                          <a:effectLst/>
                          <a:latin typeface="Calibri" panose="020F0502020204030204" pitchFamily="34" charset="0"/>
                          <a:cs typeface="Calibri" panose="020F0502020204030204" pitchFamily="34" charset="0"/>
                        </a:rPr>
                        <a:t>11,038,689</a:t>
                      </a:r>
                      <a:endParaRPr lang="en-US" sz="2000" b="0" i="0" u="none" strike="noStrike" kern="1200" baseline="0">
                        <a:solidFill>
                          <a:srgbClr val="000000"/>
                        </a:solidFill>
                        <a:effectLst/>
                        <a:latin typeface="Calibri" panose="020F0502020204030204" pitchFamily="34" charset="0"/>
                        <a:ea typeface="+mn-ea"/>
                        <a:cs typeface="Calibri" panose="020F0502020204030204" pitchFamily="34" charset="0"/>
                      </a:endParaRPr>
                    </a:p>
                  </a:txBody>
                  <a:tcPr marL="8956" marR="8956" marT="8956" marB="0" anchor="ctr"/>
                </a:tc>
                <a:extLst>
                  <a:ext uri="{0D108BD9-81ED-4DB2-BD59-A6C34878D82A}">
                    <a16:rowId xmlns:a16="http://schemas.microsoft.com/office/drawing/2014/main" val="2495069269"/>
                  </a:ext>
                </a:extLst>
              </a:tr>
              <a:tr h="445714">
                <a:tc>
                  <a:txBody>
                    <a:bodyPr/>
                    <a:lstStyle/>
                    <a:p>
                      <a:pPr algn="ctr" rtl="0" fontAlgn="ctr"/>
                      <a:r>
                        <a:rPr lang="en-US" sz="2000" b="0" u="none" strike="noStrike" baseline="0">
                          <a:solidFill>
                            <a:srgbClr val="000000"/>
                          </a:solidFill>
                          <a:effectLst/>
                          <a:latin typeface="Calibri" panose="020F0502020204030204" pitchFamily="34" charset="0"/>
                          <a:cs typeface="Calibri" panose="020F0502020204030204" pitchFamily="34" charset="0"/>
                        </a:rPr>
                        <a:t>21/22</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dirty="0">
                          <a:solidFill>
                            <a:srgbClr val="000000"/>
                          </a:solidFill>
                          <a:effectLst/>
                          <a:latin typeface="Calibri" panose="020F0502020204030204" pitchFamily="34" charset="0"/>
                          <a:cs typeface="Calibri" panose="020F0502020204030204" pitchFamily="34" charset="0"/>
                        </a:rPr>
                        <a:t>74,435,688</a:t>
                      </a:r>
                      <a:endParaRPr lang="en-US" sz="2000" b="0" i="0" u="none" strike="noStrike" baseline="0" dirty="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dirty="0">
                          <a:solidFill>
                            <a:srgbClr val="000000"/>
                          </a:solidFill>
                          <a:effectLst/>
                          <a:latin typeface="Calibri" panose="020F0502020204030204" pitchFamily="34" charset="0"/>
                          <a:cs typeface="Calibri" panose="020F0502020204030204" pitchFamily="34" charset="0"/>
                        </a:rPr>
                        <a:t>113,732,255</a:t>
                      </a:r>
                      <a:endParaRPr lang="en-US" sz="2000" b="0" i="0" u="none" strike="noStrike" baseline="0" dirty="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a:solidFill>
                            <a:srgbClr val="000000"/>
                          </a:solidFill>
                          <a:effectLst/>
                          <a:latin typeface="Calibri" panose="020F0502020204030204" pitchFamily="34" charset="0"/>
                          <a:cs typeface="Calibri" panose="020F0502020204030204" pitchFamily="34" charset="0"/>
                        </a:rPr>
                        <a:t>10,912,122</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extLst>
                  <a:ext uri="{0D108BD9-81ED-4DB2-BD59-A6C34878D82A}">
                    <a16:rowId xmlns:a16="http://schemas.microsoft.com/office/drawing/2014/main" val="3264384683"/>
                  </a:ext>
                </a:extLst>
              </a:tr>
              <a:tr h="445714">
                <a:tc>
                  <a:txBody>
                    <a:bodyPr/>
                    <a:lstStyle/>
                    <a:p>
                      <a:pPr algn="ctr" rtl="0" fontAlgn="ctr"/>
                      <a:r>
                        <a:rPr lang="en-US" sz="2000" b="0" u="none" strike="noStrike" baseline="0">
                          <a:solidFill>
                            <a:srgbClr val="000000"/>
                          </a:solidFill>
                          <a:effectLst/>
                          <a:latin typeface="Calibri" panose="020F0502020204030204" pitchFamily="34" charset="0"/>
                          <a:cs typeface="Calibri" panose="020F0502020204030204" pitchFamily="34" charset="0"/>
                        </a:rPr>
                        <a:t>20/21</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a:solidFill>
                            <a:srgbClr val="000000"/>
                          </a:solidFill>
                          <a:effectLst/>
                          <a:latin typeface="Calibri" panose="020F0502020204030204" pitchFamily="34" charset="0"/>
                          <a:cs typeface="Calibri" panose="020F0502020204030204" pitchFamily="34" charset="0"/>
                        </a:rPr>
                        <a:t>72,243,656</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dirty="0">
                          <a:solidFill>
                            <a:srgbClr val="000000"/>
                          </a:solidFill>
                          <a:effectLst/>
                          <a:latin typeface="Calibri" panose="020F0502020204030204" pitchFamily="34" charset="0"/>
                          <a:cs typeface="Calibri" panose="020F0502020204030204" pitchFamily="34" charset="0"/>
                        </a:rPr>
                        <a:t>111,567,507</a:t>
                      </a:r>
                      <a:endParaRPr lang="en-US" sz="2000" b="0" i="0" u="none" strike="noStrike" baseline="0" dirty="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a:solidFill>
                            <a:srgbClr val="000000"/>
                          </a:solidFill>
                          <a:effectLst/>
                          <a:latin typeface="Calibri" panose="020F0502020204030204" pitchFamily="34" charset="0"/>
                          <a:cs typeface="Calibri" panose="020F0502020204030204" pitchFamily="34" charset="0"/>
                        </a:rPr>
                        <a:t>10,912,122</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extLst>
                  <a:ext uri="{0D108BD9-81ED-4DB2-BD59-A6C34878D82A}">
                    <a16:rowId xmlns:a16="http://schemas.microsoft.com/office/drawing/2014/main" val="2919827302"/>
                  </a:ext>
                </a:extLst>
              </a:tr>
              <a:tr h="445714">
                <a:tc>
                  <a:txBody>
                    <a:bodyPr/>
                    <a:lstStyle/>
                    <a:p>
                      <a:pPr algn="ctr" rtl="0" fontAlgn="ctr"/>
                      <a:r>
                        <a:rPr lang="en-US" sz="2000" b="0" u="none" strike="noStrike" baseline="0">
                          <a:solidFill>
                            <a:srgbClr val="000000"/>
                          </a:solidFill>
                          <a:effectLst/>
                          <a:latin typeface="Calibri" panose="020F0502020204030204" pitchFamily="34" charset="0"/>
                          <a:cs typeface="Calibri" panose="020F0502020204030204" pitchFamily="34" charset="0"/>
                        </a:rPr>
                        <a:t>19/20</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a:solidFill>
                            <a:srgbClr val="000000"/>
                          </a:solidFill>
                          <a:effectLst/>
                          <a:latin typeface="Calibri" panose="020F0502020204030204" pitchFamily="34" charset="0"/>
                          <a:cs typeface="Calibri" panose="020F0502020204030204" pitchFamily="34" charset="0"/>
                        </a:rPr>
                        <a:t>65,540,633</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dirty="0">
                          <a:solidFill>
                            <a:srgbClr val="000000"/>
                          </a:solidFill>
                          <a:effectLst/>
                          <a:latin typeface="Calibri" panose="020F0502020204030204" pitchFamily="34" charset="0"/>
                          <a:cs typeface="Calibri" panose="020F0502020204030204" pitchFamily="34" charset="0"/>
                        </a:rPr>
                        <a:t>116,512,951</a:t>
                      </a:r>
                      <a:endParaRPr lang="en-US" sz="2000" b="0" i="0" u="none" strike="noStrike" baseline="0" dirty="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dirty="0">
                          <a:solidFill>
                            <a:srgbClr val="000000"/>
                          </a:solidFill>
                          <a:effectLst/>
                          <a:latin typeface="Calibri" panose="020F0502020204030204" pitchFamily="34" charset="0"/>
                          <a:cs typeface="Calibri" panose="020F0502020204030204" pitchFamily="34" charset="0"/>
                        </a:rPr>
                        <a:t>10,803,465</a:t>
                      </a:r>
                      <a:endParaRPr lang="en-US" sz="2000" b="0" i="0" u="none" strike="noStrike" baseline="0" dirty="0">
                        <a:solidFill>
                          <a:srgbClr val="000000"/>
                        </a:solidFill>
                        <a:effectLst/>
                        <a:latin typeface="Calibri" panose="020F0502020204030204" pitchFamily="34" charset="0"/>
                        <a:cs typeface="Calibri" panose="020F0502020204030204" pitchFamily="34" charset="0"/>
                      </a:endParaRPr>
                    </a:p>
                  </a:txBody>
                  <a:tcPr marL="8956" marR="8956" marT="8956" marB="0" anchor="ctr"/>
                </a:tc>
                <a:extLst>
                  <a:ext uri="{0D108BD9-81ED-4DB2-BD59-A6C34878D82A}">
                    <a16:rowId xmlns:a16="http://schemas.microsoft.com/office/drawing/2014/main" val="4073889804"/>
                  </a:ext>
                </a:extLst>
              </a:tr>
              <a:tr h="445714">
                <a:tc>
                  <a:txBody>
                    <a:bodyPr/>
                    <a:lstStyle/>
                    <a:p>
                      <a:pPr algn="ctr" rtl="0" fontAlgn="ctr"/>
                      <a:r>
                        <a:rPr lang="en-US" sz="2000" b="0" u="none" strike="noStrike" baseline="0">
                          <a:solidFill>
                            <a:srgbClr val="000000"/>
                          </a:solidFill>
                          <a:effectLst/>
                          <a:latin typeface="Calibri" panose="020F0502020204030204" pitchFamily="34" charset="0"/>
                          <a:cs typeface="Calibri" panose="020F0502020204030204" pitchFamily="34" charset="0"/>
                        </a:rPr>
                        <a:t>18/19</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a:solidFill>
                            <a:srgbClr val="000000"/>
                          </a:solidFill>
                          <a:effectLst/>
                          <a:latin typeface="Calibri" panose="020F0502020204030204" pitchFamily="34" charset="0"/>
                          <a:cs typeface="Calibri" panose="020F0502020204030204" pitchFamily="34" charset="0"/>
                        </a:rPr>
                        <a:t>62,546,618</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dirty="0">
                          <a:solidFill>
                            <a:srgbClr val="000000"/>
                          </a:solidFill>
                          <a:effectLst/>
                          <a:latin typeface="Calibri" panose="020F0502020204030204" pitchFamily="34" charset="0"/>
                          <a:cs typeface="Calibri" panose="020F0502020204030204" pitchFamily="34" charset="0"/>
                        </a:rPr>
                        <a:t>107,090,217</a:t>
                      </a:r>
                      <a:endParaRPr lang="en-US" sz="2000" b="0" i="0" u="none" strike="noStrike" baseline="0" dirty="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dirty="0">
                          <a:solidFill>
                            <a:srgbClr val="000000"/>
                          </a:solidFill>
                          <a:effectLst/>
                          <a:latin typeface="Calibri" panose="020F0502020204030204" pitchFamily="34" charset="0"/>
                          <a:cs typeface="Calibri" panose="020F0502020204030204" pitchFamily="34" charset="0"/>
                        </a:rPr>
                        <a:t>12,125,628</a:t>
                      </a:r>
                      <a:endParaRPr lang="en-US" sz="2000" b="0" i="0" u="none" strike="noStrike" baseline="0" dirty="0">
                        <a:solidFill>
                          <a:srgbClr val="000000"/>
                        </a:solidFill>
                        <a:effectLst/>
                        <a:latin typeface="Calibri" panose="020F0502020204030204" pitchFamily="34" charset="0"/>
                        <a:cs typeface="Calibri" panose="020F0502020204030204" pitchFamily="34" charset="0"/>
                      </a:endParaRPr>
                    </a:p>
                  </a:txBody>
                  <a:tcPr marL="8956" marR="8956" marT="8956" marB="0" anchor="ctr"/>
                </a:tc>
                <a:extLst>
                  <a:ext uri="{0D108BD9-81ED-4DB2-BD59-A6C34878D82A}">
                    <a16:rowId xmlns:a16="http://schemas.microsoft.com/office/drawing/2014/main" val="2190935792"/>
                  </a:ext>
                </a:extLst>
              </a:tr>
              <a:tr h="445714">
                <a:tc>
                  <a:txBody>
                    <a:bodyPr/>
                    <a:lstStyle/>
                    <a:p>
                      <a:pPr algn="ctr" rtl="0" fontAlgn="ctr"/>
                      <a:r>
                        <a:rPr lang="en-US" sz="2000" b="0" u="none" strike="noStrike" baseline="0">
                          <a:effectLst/>
                          <a:latin typeface="Calibri" panose="020F0502020204030204" pitchFamily="34" charset="0"/>
                          <a:cs typeface="Calibri" panose="020F0502020204030204" pitchFamily="34" charset="0"/>
                        </a:rPr>
                        <a:t>17/18</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a:effectLst/>
                          <a:latin typeface="Calibri" panose="020F0502020204030204" pitchFamily="34" charset="0"/>
                          <a:cs typeface="Calibri" panose="020F0502020204030204" pitchFamily="34" charset="0"/>
                        </a:rPr>
                        <a:t>61,815,126</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a:effectLst/>
                          <a:latin typeface="Calibri" panose="020F0502020204030204" pitchFamily="34" charset="0"/>
                          <a:cs typeface="Calibri" panose="020F0502020204030204" pitchFamily="34" charset="0"/>
                        </a:rPr>
                        <a:t>102,282,369</a:t>
                      </a:r>
                      <a:endParaRPr lang="en-US" sz="2000" b="0" i="0" u="none" strike="noStrike" baseline="0">
                        <a:solidFill>
                          <a:srgbClr val="000000"/>
                        </a:solidFill>
                        <a:effectLst/>
                        <a:latin typeface="Calibri" panose="020F0502020204030204" pitchFamily="34" charset="0"/>
                        <a:cs typeface="Calibri" panose="020F0502020204030204" pitchFamily="34" charset="0"/>
                      </a:endParaRPr>
                    </a:p>
                  </a:txBody>
                  <a:tcPr marL="8956" marR="8956" marT="8956" marB="0" anchor="ctr"/>
                </a:tc>
                <a:tc>
                  <a:txBody>
                    <a:bodyPr/>
                    <a:lstStyle/>
                    <a:p>
                      <a:pPr algn="ctr" rtl="0" fontAlgn="ctr"/>
                      <a:r>
                        <a:rPr lang="en-US" sz="2000" b="0" u="none" strike="noStrike" baseline="0" dirty="0">
                          <a:effectLst/>
                          <a:latin typeface="Calibri" panose="020F0502020204030204" pitchFamily="34" charset="0"/>
                          <a:cs typeface="Calibri" panose="020F0502020204030204" pitchFamily="34" charset="0"/>
                        </a:rPr>
                        <a:t>12,021,291</a:t>
                      </a:r>
                      <a:endParaRPr lang="en-US" sz="2000" b="0" i="0" u="none" strike="noStrike" baseline="0" dirty="0">
                        <a:solidFill>
                          <a:srgbClr val="000000"/>
                        </a:solidFill>
                        <a:effectLst/>
                        <a:latin typeface="Calibri" panose="020F0502020204030204" pitchFamily="34" charset="0"/>
                        <a:cs typeface="Calibri" panose="020F0502020204030204" pitchFamily="34" charset="0"/>
                      </a:endParaRPr>
                    </a:p>
                  </a:txBody>
                  <a:tcPr marL="8956" marR="8956" marT="8956" marB="0" anchor="ctr"/>
                </a:tc>
                <a:extLst>
                  <a:ext uri="{0D108BD9-81ED-4DB2-BD59-A6C34878D82A}">
                    <a16:rowId xmlns:a16="http://schemas.microsoft.com/office/drawing/2014/main" val="167722389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21897-D70B-7E37-2416-27ACE6E657C3}"/>
              </a:ext>
            </a:extLst>
          </p:cNvPr>
          <p:cNvSpPr>
            <a:spLocks noGrp="1"/>
          </p:cNvSpPr>
          <p:nvPr>
            <p:ph type="title"/>
          </p:nvPr>
        </p:nvSpPr>
        <p:spPr>
          <a:xfrm>
            <a:off x="2026265" y="581891"/>
            <a:ext cx="8766325" cy="1006629"/>
          </a:xfrm>
        </p:spPr>
        <p:txBody>
          <a:bodyPr>
            <a:no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Changes to the Budget as Proposed</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A27B5495-3719-66A3-6151-2C570FCCB84E}"/>
              </a:ext>
            </a:extLst>
          </p:cNvPr>
          <p:cNvSpPr>
            <a:spLocks noGrp="1"/>
          </p:cNvSpPr>
          <p:nvPr>
            <p:ph type="sldNum" sz="quarter" idx="12"/>
          </p:nvPr>
        </p:nvSpPr>
        <p:spPr>
          <a:xfrm>
            <a:off x="8590663" y="6041362"/>
            <a:ext cx="683339" cy="365125"/>
          </a:xfrm>
        </p:spPr>
        <p:txBody>
          <a:bodyPr>
            <a:normAutofit/>
          </a:bodyPr>
          <a:lstStyle/>
          <a:p>
            <a:pPr>
              <a:spcAft>
                <a:spcPts val="600"/>
              </a:spcAft>
            </a:pPr>
            <a:fld id="{E41BBBA9-243A-4541-A8DE-2BCFB8E90ADA}" type="slidenum">
              <a:rPr lang="en-US" smtClean="0"/>
              <a:pPr>
                <a:spcAft>
                  <a:spcPts val="600"/>
                </a:spcAft>
              </a:pPr>
              <a:t>3</a:t>
            </a:fld>
            <a:endParaRPr lang="en-US"/>
          </a:p>
        </p:txBody>
      </p:sp>
      <p:sp>
        <p:nvSpPr>
          <p:cNvPr id="3" name="Content Placeholder 2">
            <a:extLst>
              <a:ext uri="{FF2B5EF4-FFF2-40B4-BE49-F238E27FC236}">
                <a16:creationId xmlns:a16="http://schemas.microsoft.com/office/drawing/2014/main" id="{7A03F8A4-B394-D70F-ED73-001AED073035}"/>
              </a:ext>
            </a:extLst>
          </p:cNvPr>
          <p:cNvSpPr>
            <a:spLocks noGrp="1"/>
          </p:cNvSpPr>
          <p:nvPr>
            <p:ph idx="1"/>
          </p:nvPr>
        </p:nvSpPr>
        <p:spPr>
          <a:xfrm>
            <a:off x="959116" y="1464997"/>
            <a:ext cx="10544566" cy="4817967"/>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Levy Rate:  FY 2023/2024 $10.00, FY 2024/2025 $10.10, FY 2025/2026 $10.10.</a:t>
            </a:r>
          </a:p>
          <a:p>
            <a:r>
              <a:rPr lang="en-US" sz="2000" dirty="0">
                <a:latin typeface="Calibri" panose="020F0502020204030204" pitchFamily="34" charset="0"/>
                <a:ea typeface="Calibri" panose="020F0502020204030204" pitchFamily="34" charset="0"/>
                <a:cs typeface="Calibri" panose="020F0502020204030204" pitchFamily="34" charset="0"/>
              </a:rPr>
              <a:t>Discussed reviewing the sewer rate structure.  A 5% rate increase is budgeted.</a:t>
            </a:r>
          </a:p>
          <a:p>
            <a:r>
              <a:rPr lang="en-US" sz="2000" dirty="0">
                <a:latin typeface="Calibri" panose="020F0502020204030204" pitchFamily="34" charset="0"/>
                <a:ea typeface="Calibri" panose="020F0502020204030204" pitchFamily="34" charset="0"/>
                <a:cs typeface="Calibri" panose="020F0502020204030204" pitchFamily="34" charset="0"/>
              </a:rPr>
              <a:t>Due to a 9% water rate increase from Burlington Waterworks, a 3.6% increase in rates is needed for next fiscal year in lieu of a 2% increase.  We are still absorbing the last 5% increase from Waterworks.  This allows the City to maintain a positive fund balance and meet SRF requirements.</a:t>
            </a:r>
          </a:p>
          <a:p>
            <a:r>
              <a:rPr lang="en-US" sz="2000" dirty="0">
                <a:latin typeface="Calibri" panose="020F0502020204030204" pitchFamily="34" charset="0"/>
                <a:ea typeface="Calibri" panose="020F0502020204030204" pitchFamily="34" charset="0"/>
                <a:cs typeface="Calibri" panose="020F0502020204030204" pitchFamily="34" charset="0"/>
              </a:rPr>
              <a:t>The purchase of a sewer camera for maintenance and emergencies.</a:t>
            </a:r>
          </a:p>
          <a:p>
            <a:r>
              <a:rPr lang="en-US" sz="2000" dirty="0">
                <a:latin typeface="Calibri" panose="020F0502020204030204" pitchFamily="34" charset="0"/>
                <a:ea typeface="Calibri" panose="020F0502020204030204" pitchFamily="34" charset="0"/>
                <a:cs typeface="Calibri" panose="020F0502020204030204" pitchFamily="34" charset="0"/>
              </a:rPr>
              <a:t>Slip lining two sections of sewer main to extend the useful life, prevent I&amp;I, and other problems related to old tile lines.</a:t>
            </a:r>
          </a:p>
          <a:p>
            <a:r>
              <a:rPr lang="en-US" sz="2000" dirty="0">
                <a:latin typeface="Calibri" panose="020F0502020204030204" pitchFamily="34" charset="0"/>
                <a:ea typeface="Calibri" panose="020F0502020204030204" pitchFamily="34" charset="0"/>
                <a:cs typeface="Calibri" panose="020F0502020204030204" pitchFamily="34" charset="0"/>
              </a:rPr>
              <a:t>Removed the building addition for the police department and will review it next fiscal year.</a:t>
            </a:r>
          </a:p>
          <a:p>
            <a:r>
              <a:rPr lang="en-US" sz="2000" dirty="0">
                <a:latin typeface="Calibri" panose="020F0502020204030204" pitchFamily="34" charset="0"/>
                <a:ea typeface="Calibri" panose="020F0502020204030204" pitchFamily="34" charset="0"/>
                <a:cs typeface="Calibri" panose="020F0502020204030204" pitchFamily="34" charset="0"/>
              </a:rPr>
              <a:t>Adjusted the IT Microsoft subscriptions for City Council and the Police Reserves and also cancelled Creative Cloud Stock Images for a total savings of $2,300 annually.</a:t>
            </a:r>
          </a:p>
          <a:p>
            <a:r>
              <a:rPr lang="en-US" sz="2000" dirty="0">
                <a:latin typeface="Calibri" panose="020F0502020204030204" pitchFamily="34" charset="0"/>
                <a:ea typeface="Calibri" panose="020F0502020204030204" pitchFamily="34" charset="0"/>
                <a:cs typeface="Calibri" panose="020F0502020204030204" pitchFamily="34" charset="0"/>
              </a:rPr>
              <a:t>City Council requested an additional $2,400 to the budget designated for Employee Appreciation.</a:t>
            </a:r>
          </a:p>
          <a:p>
            <a:pPr marL="0" indent="0">
              <a:buNone/>
            </a:pPr>
            <a:endParaRPr lang="en-US" sz="2400" dirty="0"/>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57027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9"/>
          <p:cNvSpPr>
            <a:spLocks noGrp="1" noChangeArrowheads="1"/>
          </p:cNvSpPr>
          <p:nvPr>
            <p:ph type="title"/>
          </p:nvPr>
        </p:nvSpPr>
        <p:spPr>
          <a:xfrm>
            <a:off x="677334" y="462887"/>
            <a:ext cx="8596668" cy="860108"/>
          </a:xfrm>
          <a:noFill/>
        </p:spPr>
        <p:txBody>
          <a:bodyPr>
            <a:normAutofit/>
          </a:bodyPr>
          <a:lstStyle/>
          <a:p>
            <a:pPr algn="ctr" eaLnBrk="1" hangingPunct="1">
              <a:defRPr/>
            </a:pPr>
            <a:r>
              <a:rPr lang="en-US" sz="4400" b="1" dirty="0">
                <a:latin typeface="Calibri" panose="020F0502020204030204" pitchFamily="34" charset="0"/>
                <a:ea typeface="Calibri" panose="020F0502020204030204" pitchFamily="34" charset="0"/>
                <a:cs typeface="Calibri" panose="020F0502020204030204" pitchFamily="34" charset="0"/>
              </a:rPr>
              <a:t>Property Tax Rollback</a:t>
            </a:r>
          </a:p>
        </p:txBody>
      </p:sp>
      <p:graphicFrame>
        <p:nvGraphicFramePr>
          <p:cNvPr id="10" name="Table Placeholder 9"/>
          <p:cNvGraphicFramePr>
            <a:graphicFrameLocks noGrp="1"/>
          </p:cNvGraphicFramePr>
          <p:nvPr>
            <p:ph idx="1"/>
            <p:extLst>
              <p:ext uri="{D42A27DB-BD31-4B8C-83A1-F6EECF244321}">
                <p14:modId xmlns:p14="http://schemas.microsoft.com/office/powerpoint/2010/main" val="2405122942"/>
              </p:ext>
            </p:extLst>
          </p:nvPr>
        </p:nvGraphicFramePr>
        <p:xfrm>
          <a:off x="677693" y="1469707"/>
          <a:ext cx="8913495" cy="3943270"/>
        </p:xfrm>
        <a:graphic>
          <a:graphicData uri="http://schemas.openxmlformats.org/drawingml/2006/table">
            <a:tbl>
              <a:tblPr/>
              <a:tblGrid>
                <a:gridCol w="1475534">
                  <a:extLst>
                    <a:ext uri="{9D8B030D-6E8A-4147-A177-3AD203B41FA5}">
                      <a16:colId xmlns:a16="http://schemas.microsoft.com/office/drawing/2014/main" val="20000"/>
                    </a:ext>
                  </a:extLst>
                </a:gridCol>
                <a:gridCol w="1875153">
                  <a:extLst>
                    <a:ext uri="{9D8B030D-6E8A-4147-A177-3AD203B41FA5}">
                      <a16:colId xmlns:a16="http://schemas.microsoft.com/office/drawing/2014/main" val="20001"/>
                    </a:ext>
                  </a:extLst>
                </a:gridCol>
                <a:gridCol w="1782936">
                  <a:extLst>
                    <a:ext uri="{9D8B030D-6E8A-4147-A177-3AD203B41FA5}">
                      <a16:colId xmlns:a16="http://schemas.microsoft.com/office/drawing/2014/main" val="20002"/>
                    </a:ext>
                  </a:extLst>
                </a:gridCol>
                <a:gridCol w="2059599">
                  <a:extLst>
                    <a:ext uri="{9D8B030D-6E8A-4147-A177-3AD203B41FA5}">
                      <a16:colId xmlns:a16="http://schemas.microsoft.com/office/drawing/2014/main" val="20003"/>
                    </a:ext>
                  </a:extLst>
                </a:gridCol>
                <a:gridCol w="1720273">
                  <a:extLst>
                    <a:ext uri="{9D8B030D-6E8A-4147-A177-3AD203B41FA5}">
                      <a16:colId xmlns:a16="http://schemas.microsoft.com/office/drawing/2014/main" val="20004"/>
                    </a:ext>
                  </a:extLst>
                </a:gridCol>
              </a:tblGrid>
              <a:tr h="394327">
                <a:tc>
                  <a:txBody>
                    <a:bodyPr/>
                    <a:lstStyle/>
                    <a:p>
                      <a:pPr algn="ctr" fontAlgn="b"/>
                      <a:r>
                        <a:rPr lang="en-US" sz="20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Rollback</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Residential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Agricultural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Commercial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Industrial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4327">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17-18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56.9391%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47.4996%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94327">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55.6209%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54.4480%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94327">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56.9180%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56.1324%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952359"/>
                  </a:ext>
                </a:extLst>
              </a:tr>
              <a:tr h="394327">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55.0743%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81.4832%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3018412"/>
                  </a:ext>
                </a:extLst>
              </a:tr>
              <a:tr h="394327">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21-22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56.4094%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84.0305%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861905"/>
                  </a:ext>
                </a:extLst>
              </a:tr>
              <a:tr h="394327">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22-23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54.1282%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89.6765%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758174"/>
                  </a:ext>
                </a:extLst>
              </a:tr>
              <a:tr h="394327">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23-24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54.6501%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91.6430%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61486"/>
                  </a:ext>
                </a:extLst>
              </a:tr>
              <a:tr h="394327">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46.3428%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71.8370%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143789"/>
                  </a:ext>
                </a:extLst>
              </a:tr>
              <a:tr h="394327">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25-26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47.4316%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73.8575%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43662"/>
                  </a:ext>
                </a:extLst>
              </a:tr>
            </a:tbl>
          </a:graphicData>
        </a:graphic>
      </p:graphicFrame>
      <p:sp>
        <p:nvSpPr>
          <p:cNvPr id="10242" name="Slide Number Placeholder 5"/>
          <p:cNvSpPr>
            <a:spLocks noGrp="1"/>
          </p:cNvSpPr>
          <p:nvPr>
            <p:ph type="sldNum" sz="quarter" idx="12"/>
          </p:nvPr>
        </p:nvSpPr>
        <p:spPr>
          <a:noFill/>
        </p:spPr>
        <p:txBody>
          <a:bodyPr>
            <a:normAutofit/>
          </a:bodyPr>
          <a:lstStyle/>
          <a:p>
            <a:fld id="{6EDD1351-6968-4675-B2DF-6F444DF94BBC}" type="slidenum">
              <a:rPr lang="en-US"/>
              <a:pPr/>
              <a:t>30</a:t>
            </a:fld>
            <a:endParaRPr lang="en-US" dirty="0"/>
          </a:p>
        </p:txBody>
      </p:sp>
      <p:sp>
        <p:nvSpPr>
          <p:cNvPr id="6" name="Table Placeholder 4"/>
          <p:cNvSpPr txBox="1">
            <a:spLocks/>
          </p:cNvSpPr>
          <p:nvPr/>
        </p:nvSpPr>
        <p:spPr>
          <a:xfrm>
            <a:off x="1905000" y="1600200"/>
            <a:ext cx="8686800" cy="4953000"/>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3FF135-6607-4F20-8808-E80684A68D85}"/>
              </a:ext>
            </a:extLst>
          </p:cNvPr>
          <p:cNvSpPr>
            <a:spLocks noGrp="1"/>
          </p:cNvSpPr>
          <p:nvPr>
            <p:ph type="title"/>
          </p:nvPr>
        </p:nvSpPr>
        <p:spPr>
          <a:xfrm>
            <a:off x="178461" y="246967"/>
            <a:ext cx="9133060" cy="737286"/>
          </a:xfrm>
        </p:spPr>
        <p:txBody>
          <a:bodyPr vert="horz" lIns="91440" tIns="45720" rIns="91440" bIns="45720" rtlCol="0" anchor="t">
            <a:noAutofit/>
          </a:bodyPr>
          <a:lstStyle/>
          <a:p>
            <a:r>
              <a:rPr lang="en-US" sz="4400" b="1" dirty="0">
                <a:latin typeface="Calibri" panose="020F0502020204030204" pitchFamily="34" charset="0"/>
                <a:cs typeface="Calibri" panose="020F0502020204030204" pitchFamily="34" charset="0"/>
              </a:rPr>
              <a:t>City of West Burlington Property Taxes</a:t>
            </a:r>
          </a:p>
        </p:txBody>
      </p:sp>
      <p:sp>
        <p:nvSpPr>
          <p:cNvPr id="7172" name="Text Box 4"/>
          <p:cNvSpPr txBox="1">
            <a:spLocks noChangeArrowheads="1"/>
          </p:cNvSpPr>
          <p:nvPr/>
        </p:nvSpPr>
        <p:spPr bwMode="auto">
          <a:xfrm>
            <a:off x="509398" y="1029457"/>
            <a:ext cx="8471186" cy="4718200"/>
          </a:xfrm>
          <a:prstGeom prst="rect">
            <a:avLst/>
          </a:prstGeom>
          <a:scene3d>
            <a:camera prst="orthographicFront"/>
            <a:lightRig rig="threePt" dir="t"/>
          </a:scene3d>
        </p:spPr>
        <p:txBody>
          <a:bodyPr vert="horz" lIns="91440" tIns="45720" rIns="91440" bIns="45720" rtlCol="0">
            <a:normAutofit/>
          </a:bodyPr>
          <a:lstStyle/>
          <a:p>
            <a:pPr>
              <a:spcBef>
                <a:spcPts val="1000"/>
              </a:spcBef>
              <a:buClr>
                <a:schemeClr val="accent1"/>
              </a:buClr>
              <a:buSzPct val="80000"/>
              <a:buFont typeface="Wingdings 3" charset="2"/>
              <a:buChar char=""/>
            </a:pPr>
            <a:r>
              <a:rPr lang="en-US" b="1" dirty="0">
                <a:solidFill>
                  <a:schemeClr val="tx1">
                    <a:lumMod val="75000"/>
                    <a:lumOff val="25000"/>
                  </a:schemeClr>
                </a:solidFill>
                <a:latin typeface="Calibri" panose="020F0502020204030204" pitchFamily="34" charset="0"/>
                <a:cs typeface="Calibri" panose="020F0502020204030204" pitchFamily="34" charset="0"/>
              </a:rPr>
              <a:t>Listed are examples of what a residential house with an assessed value of $100,000 would pay in property taxes to the City of West Burlington.</a:t>
            </a:r>
          </a:p>
        </p:txBody>
      </p:sp>
      <p:sp>
        <p:nvSpPr>
          <p:cNvPr id="7170" name="Slide Number Placeholder 6"/>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170FF711-2D2D-41EF-9D69-0B246B5703B2}" type="slidenum">
              <a:rPr lang="en-US"/>
              <a:pPr defTabSz="914400">
                <a:spcAft>
                  <a:spcPts val="600"/>
                </a:spcAft>
              </a:pPr>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32037881"/>
              </p:ext>
            </p:extLst>
          </p:nvPr>
        </p:nvGraphicFramePr>
        <p:xfrm>
          <a:off x="450972" y="1712916"/>
          <a:ext cx="8823030" cy="4572816"/>
        </p:xfrm>
        <a:graphic>
          <a:graphicData uri="http://schemas.openxmlformats.org/drawingml/2006/table">
            <a:tbl>
              <a:tblPr firstRow="1" bandRow="1">
                <a:tableStyleId>{5C22544A-7EE6-4342-B048-85BDC9FD1C3A}</a:tableStyleId>
              </a:tblPr>
              <a:tblGrid>
                <a:gridCol w="791555">
                  <a:extLst>
                    <a:ext uri="{9D8B030D-6E8A-4147-A177-3AD203B41FA5}">
                      <a16:colId xmlns:a16="http://schemas.microsoft.com/office/drawing/2014/main" val="3665652244"/>
                    </a:ext>
                  </a:extLst>
                </a:gridCol>
                <a:gridCol w="1367537">
                  <a:extLst>
                    <a:ext uri="{9D8B030D-6E8A-4147-A177-3AD203B41FA5}">
                      <a16:colId xmlns:a16="http://schemas.microsoft.com/office/drawing/2014/main" val="2800203420"/>
                    </a:ext>
                  </a:extLst>
                </a:gridCol>
                <a:gridCol w="1260873">
                  <a:extLst>
                    <a:ext uri="{9D8B030D-6E8A-4147-A177-3AD203B41FA5}">
                      <a16:colId xmlns:a16="http://schemas.microsoft.com/office/drawing/2014/main" val="2470279222"/>
                    </a:ext>
                  </a:extLst>
                </a:gridCol>
                <a:gridCol w="1079546">
                  <a:extLst>
                    <a:ext uri="{9D8B030D-6E8A-4147-A177-3AD203B41FA5}">
                      <a16:colId xmlns:a16="http://schemas.microsoft.com/office/drawing/2014/main" val="3789872416"/>
                    </a:ext>
                  </a:extLst>
                </a:gridCol>
                <a:gridCol w="972884">
                  <a:extLst>
                    <a:ext uri="{9D8B030D-6E8A-4147-A177-3AD203B41FA5}">
                      <a16:colId xmlns:a16="http://schemas.microsoft.com/office/drawing/2014/main" val="3727264810"/>
                    </a:ext>
                  </a:extLst>
                </a:gridCol>
                <a:gridCol w="871553">
                  <a:extLst>
                    <a:ext uri="{9D8B030D-6E8A-4147-A177-3AD203B41FA5}">
                      <a16:colId xmlns:a16="http://schemas.microsoft.com/office/drawing/2014/main" val="3820371366"/>
                    </a:ext>
                  </a:extLst>
                </a:gridCol>
                <a:gridCol w="1239541">
                  <a:extLst>
                    <a:ext uri="{9D8B030D-6E8A-4147-A177-3AD203B41FA5}">
                      <a16:colId xmlns:a16="http://schemas.microsoft.com/office/drawing/2014/main" val="4030155383"/>
                    </a:ext>
                  </a:extLst>
                </a:gridCol>
                <a:gridCol w="1239541">
                  <a:extLst>
                    <a:ext uri="{9D8B030D-6E8A-4147-A177-3AD203B41FA5}">
                      <a16:colId xmlns:a16="http://schemas.microsoft.com/office/drawing/2014/main" val="4012118090"/>
                    </a:ext>
                  </a:extLst>
                </a:gridCol>
              </a:tblGrid>
              <a:tr h="609705">
                <a:tc>
                  <a:txBody>
                    <a:bodyPr/>
                    <a:lstStyle/>
                    <a:p>
                      <a:pPr algn="ctr" rtl="0" fontAlgn="b"/>
                      <a:r>
                        <a:rPr lang="en-US" sz="2000" b="1" u="none" strike="noStrike" dirty="0">
                          <a:solidFill>
                            <a:schemeClr val="tx1"/>
                          </a:solidFill>
                          <a:effectLst/>
                          <a:latin typeface="Calibri" panose="020F0502020204030204" pitchFamily="34" charset="0"/>
                          <a:cs typeface="Calibri" panose="020F0502020204030204" pitchFamily="34" charset="0"/>
                        </a:rPr>
                        <a:t>Year </a:t>
                      </a:r>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ctr" rtl="0" fontAlgn="b"/>
                      <a:r>
                        <a:rPr lang="en-US" sz="2000" b="1" u="none" strike="noStrike">
                          <a:solidFill>
                            <a:schemeClr val="tx1"/>
                          </a:solidFill>
                          <a:effectLst/>
                          <a:latin typeface="Calibri" panose="020F0502020204030204" pitchFamily="34" charset="0"/>
                          <a:cs typeface="Calibri" panose="020F0502020204030204" pitchFamily="34" charset="0"/>
                        </a:rPr>
                        <a:t> Assessed Valuation</a:t>
                      </a:r>
                      <a:endParaRPr lang="en-US" sz="2000" b="1" i="0" u="none" strike="noStrike">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ctr" rtl="0" fontAlgn="b"/>
                      <a:r>
                        <a:rPr lang="en-US" sz="2000" b="1" u="none" strike="noStrike">
                          <a:solidFill>
                            <a:schemeClr val="tx1"/>
                          </a:solidFill>
                          <a:effectLst/>
                          <a:latin typeface="Calibri" panose="020F0502020204030204" pitchFamily="34" charset="0"/>
                          <a:cs typeface="Calibri" panose="020F0502020204030204" pitchFamily="34" charset="0"/>
                        </a:rPr>
                        <a:t>Rollback</a:t>
                      </a:r>
                      <a:endParaRPr lang="en-US" sz="2000" b="1" i="0" u="none" strike="noStrike">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ctr" rtl="0" fontAlgn="b"/>
                      <a:r>
                        <a:rPr lang="en-US" sz="2000" b="1" u="none" strike="noStrike" dirty="0">
                          <a:solidFill>
                            <a:schemeClr val="tx1"/>
                          </a:solidFill>
                          <a:effectLst/>
                          <a:latin typeface="Calibri" panose="020F0502020204030204" pitchFamily="34" charset="0"/>
                          <a:cs typeface="Calibri" panose="020F0502020204030204" pitchFamily="34" charset="0"/>
                        </a:rPr>
                        <a:t>Taxable Value</a:t>
                      </a:r>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ctr" rtl="0" fontAlgn="b"/>
                      <a:r>
                        <a:rPr lang="en-US" sz="2000" b="1" u="none" strike="noStrike">
                          <a:solidFill>
                            <a:schemeClr val="tx1"/>
                          </a:solidFill>
                          <a:effectLst/>
                          <a:latin typeface="Calibri" panose="020F0502020204030204" pitchFamily="34" charset="0"/>
                          <a:cs typeface="Calibri" panose="020F0502020204030204" pitchFamily="34" charset="0"/>
                        </a:rPr>
                        <a:t>Tax Rate</a:t>
                      </a:r>
                      <a:endParaRPr lang="en-US" sz="2000" b="1" i="0" u="none" strike="noStrike">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ctr" rtl="0" fontAlgn="b"/>
                      <a:r>
                        <a:rPr lang="en-US" sz="2000" b="1" u="none" strike="noStrike">
                          <a:solidFill>
                            <a:schemeClr val="tx1"/>
                          </a:solidFill>
                          <a:effectLst/>
                          <a:latin typeface="Calibri" panose="020F0502020204030204" pitchFamily="34" charset="0"/>
                          <a:cs typeface="Calibri" panose="020F0502020204030204" pitchFamily="34" charset="0"/>
                        </a:rPr>
                        <a:t>Taxes</a:t>
                      </a:r>
                      <a:endParaRPr lang="en-US" sz="2000" b="1" i="0" u="none" strike="noStrike">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ctr" rtl="0" fontAlgn="b"/>
                      <a:r>
                        <a:rPr lang="en-US" sz="2000" b="1" u="none" strike="noStrike">
                          <a:solidFill>
                            <a:schemeClr val="tx1"/>
                          </a:solidFill>
                          <a:effectLst/>
                          <a:latin typeface="Calibri" panose="020F0502020204030204" pitchFamily="34" charset="0"/>
                          <a:cs typeface="Calibri" panose="020F0502020204030204" pitchFamily="34" charset="0"/>
                        </a:rPr>
                        <a:t>Yearly Difference</a:t>
                      </a:r>
                      <a:endParaRPr lang="en-US" sz="2000" b="1" i="0" u="none" strike="noStrike">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ctr" rtl="0" fontAlgn="b"/>
                      <a:r>
                        <a:rPr lang="en-US" sz="2000" b="1" u="none" strike="noStrike">
                          <a:solidFill>
                            <a:schemeClr val="tx1"/>
                          </a:solidFill>
                          <a:effectLst/>
                          <a:latin typeface="Calibri" panose="020F0502020204030204" pitchFamily="34" charset="0"/>
                          <a:cs typeface="Calibri" panose="020F0502020204030204" pitchFamily="34" charset="0"/>
                        </a:rPr>
                        <a:t>Monthly Difference</a:t>
                      </a:r>
                      <a:endParaRPr lang="en-US" sz="2000" b="1" i="0" u="none" strike="noStrike">
                        <a:solidFill>
                          <a:schemeClr val="tx1"/>
                        </a:solidFill>
                        <a:effectLst/>
                        <a:latin typeface="Calibri" panose="020F0502020204030204" pitchFamily="34" charset="0"/>
                        <a:cs typeface="Calibri" panose="020F0502020204030204" pitchFamily="34" charset="0"/>
                      </a:endParaRPr>
                    </a:p>
                  </a:txBody>
                  <a:tcPr marL="5616" marR="5616" marT="5616" marB="0" anchor="b"/>
                </a:tc>
                <a:extLst>
                  <a:ext uri="{0D108BD9-81ED-4DB2-BD59-A6C34878D82A}">
                    <a16:rowId xmlns:a16="http://schemas.microsoft.com/office/drawing/2014/main" val="4040605532"/>
                  </a:ext>
                </a:extLst>
              </a:tr>
              <a:tr h="433008">
                <a:tc>
                  <a:txBody>
                    <a:bodyPr/>
                    <a:lstStyle/>
                    <a:p>
                      <a:pPr algn="just" rtl="0" fontAlgn="b"/>
                      <a:r>
                        <a:rPr lang="en-US" sz="2000" b="1" u="none" strike="noStrike" baseline="0" dirty="0">
                          <a:solidFill>
                            <a:schemeClr val="tx1"/>
                          </a:solidFill>
                          <a:effectLst/>
                          <a:latin typeface="Calibri" panose="020F0502020204030204" pitchFamily="34" charset="0"/>
                          <a:cs typeface="Calibri" panose="020F0502020204030204" pitchFamily="34" charset="0"/>
                        </a:rPr>
                        <a:t>17/18</a:t>
                      </a:r>
                      <a:endParaRPr lang="en-US" sz="2000" b="1"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dirty="0">
                          <a:solidFill>
                            <a:schemeClr val="tx1"/>
                          </a:solidFill>
                          <a:effectLst/>
                          <a:latin typeface="Calibri" panose="020F0502020204030204" pitchFamily="34" charset="0"/>
                          <a:cs typeface="Calibri" panose="020F0502020204030204" pitchFamily="34" charset="0"/>
                        </a:rPr>
                        <a:t>100,000</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56.9391%</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56,939</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             10.00 </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569</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200" b="1" u="none" strike="noStrike" baseline="0" dirty="0">
                          <a:solidFill>
                            <a:srgbClr val="FF0000"/>
                          </a:solidFill>
                          <a:effectLst/>
                          <a:latin typeface="Calibri" panose="020F0502020204030204" pitchFamily="34" charset="0"/>
                          <a:cs typeface="Calibri" panose="020F0502020204030204" pitchFamily="34" charset="0"/>
                        </a:rPr>
                        <a:t>13.00</a:t>
                      </a:r>
                      <a:endParaRPr lang="en-US" sz="2200" b="1" i="0" u="none" strike="noStrike" baseline="0" dirty="0">
                        <a:solidFill>
                          <a:srgbClr val="FF0000"/>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fontAlgn="b"/>
                      <a:r>
                        <a:rPr lang="en-US" sz="2000" b="0" u="none" strike="noStrike" baseline="0">
                          <a:solidFill>
                            <a:schemeClr val="tx1"/>
                          </a:solidFill>
                          <a:effectLst/>
                          <a:latin typeface="Calibri" panose="020F0502020204030204" pitchFamily="34" charset="0"/>
                          <a:cs typeface="Calibri" panose="020F0502020204030204" pitchFamily="34" charset="0"/>
                        </a:rPr>
                        <a:t>1.08</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extLst>
                  <a:ext uri="{0D108BD9-81ED-4DB2-BD59-A6C34878D82A}">
                    <a16:rowId xmlns:a16="http://schemas.microsoft.com/office/drawing/2014/main" val="1389291269"/>
                  </a:ext>
                </a:extLst>
              </a:tr>
              <a:tr h="485056">
                <a:tc>
                  <a:txBody>
                    <a:bodyPr/>
                    <a:lstStyle/>
                    <a:p>
                      <a:pPr algn="just" rtl="0" fontAlgn="b"/>
                      <a:r>
                        <a:rPr lang="en-US" sz="2000" b="1" u="none" strike="noStrike" baseline="0" dirty="0">
                          <a:solidFill>
                            <a:schemeClr val="tx1"/>
                          </a:solidFill>
                          <a:effectLst/>
                          <a:latin typeface="Calibri" panose="020F0502020204030204" pitchFamily="34" charset="0"/>
                          <a:cs typeface="Calibri" panose="020F0502020204030204" pitchFamily="34" charset="0"/>
                        </a:rPr>
                        <a:t>18/19</a:t>
                      </a:r>
                      <a:endParaRPr lang="en-US" sz="2000" b="1"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dirty="0">
                          <a:solidFill>
                            <a:schemeClr val="tx1"/>
                          </a:solidFill>
                          <a:effectLst/>
                          <a:latin typeface="Calibri" panose="020F0502020204030204" pitchFamily="34" charset="0"/>
                          <a:cs typeface="Calibri" panose="020F0502020204030204" pitchFamily="34" charset="0"/>
                        </a:rPr>
                        <a:t>100,000</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dirty="0">
                          <a:solidFill>
                            <a:schemeClr val="tx1"/>
                          </a:solidFill>
                          <a:effectLst/>
                          <a:latin typeface="Calibri" panose="020F0502020204030204" pitchFamily="34" charset="0"/>
                          <a:cs typeface="Calibri" panose="020F0502020204030204" pitchFamily="34" charset="0"/>
                        </a:rPr>
                        <a:t>55.6209%</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             55,621 </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dirty="0">
                          <a:solidFill>
                            <a:schemeClr val="tx1"/>
                          </a:solidFill>
                          <a:effectLst/>
                          <a:latin typeface="Calibri" panose="020F0502020204030204" pitchFamily="34" charset="0"/>
                          <a:cs typeface="Calibri" panose="020F0502020204030204" pitchFamily="34" charset="0"/>
                        </a:rPr>
                        <a:t>             10.00 </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           556 </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200" b="1" u="none" strike="noStrike" baseline="0" dirty="0">
                          <a:solidFill>
                            <a:srgbClr val="FF0000"/>
                          </a:solidFill>
                          <a:effectLst/>
                          <a:latin typeface="Calibri" panose="020F0502020204030204" pitchFamily="34" charset="0"/>
                          <a:cs typeface="Calibri" panose="020F0502020204030204" pitchFamily="34" charset="0"/>
                        </a:rPr>
                        <a:t>-13.00</a:t>
                      </a:r>
                      <a:endParaRPr lang="en-US" sz="2200" b="1" i="0" u="none" strike="noStrike" baseline="0" dirty="0">
                        <a:solidFill>
                          <a:srgbClr val="FF0000"/>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fontAlgn="b"/>
                      <a:r>
                        <a:rPr lang="en-US" sz="2000" b="0" u="none" strike="noStrike" baseline="0">
                          <a:solidFill>
                            <a:schemeClr val="tx1"/>
                          </a:solidFill>
                          <a:effectLst/>
                          <a:latin typeface="Calibri" panose="020F0502020204030204" pitchFamily="34" charset="0"/>
                          <a:cs typeface="Calibri" panose="020F0502020204030204" pitchFamily="34" charset="0"/>
                        </a:rPr>
                        <a:t>-1.08</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extLst>
                  <a:ext uri="{0D108BD9-81ED-4DB2-BD59-A6C34878D82A}">
                    <a16:rowId xmlns:a16="http://schemas.microsoft.com/office/drawing/2014/main" val="3271889531"/>
                  </a:ext>
                </a:extLst>
              </a:tr>
              <a:tr h="340383">
                <a:tc>
                  <a:txBody>
                    <a:bodyPr/>
                    <a:lstStyle/>
                    <a:p>
                      <a:pPr algn="just" rtl="0" fontAlgn="b"/>
                      <a:r>
                        <a:rPr lang="en-US" sz="2000" b="1" u="none" strike="noStrike" baseline="0">
                          <a:solidFill>
                            <a:schemeClr val="tx1"/>
                          </a:solidFill>
                          <a:effectLst/>
                          <a:latin typeface="Calibri" panose="020F0502020204030204" pitchFamily="34" charset="0"/>
                          <a:cs typeface="Calibri" panose="020F0502020204030204" pitchFamily="34" charset="0"/>
                        </a:rPr>
                        <a:t>19/20</a:t>
                      </a:r>
                      <a:endParaRPr lang="en-US" sz="2000" b="1"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100,000</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56.9180%</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dirty="0">
                          <a:solidFill>
                            <a:schemeClr val="tx1"/>
                          </a:solidFill>
                          <a:effectLst/>
                          <a:latin typeface="Calibri" panose="020F0502020204030204" pitchFamily="34" charset="0"/>
                          <a:cs typeface="Calibri" panose="020F0502020204030204" pitchFamily="34" charset="0"/>
                        </a:rPr>
                        <a:t>56,918</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10.00</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569</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200" b="1" u="none" strike="noStrike" baseline="0" dirty="0">
                          <a:solidFill>
                            <a:srgbClr val="FF0000"/>
                          </a:solidFill>
                          <a:effectLst/>
                          <a:latin typeface="Calibri" panose="020F0502020204030204" pitchFamily="34" charset="0"/>
                          <a:cs typeface="Calibri" panose="020F0502020204030204" pitchFamily="34" charset="0"/>
                        </a:rPr>
                        <a:t>13.00</a:t>
                      </a:r>
                      <a:endParaRPr lang="en-US" sz="2200" b="1" i="0" u="none" strike="noStrike" baseline="0" dirty="0">
                        <a:solidFill>
                          <a:srgbClr val="FF0000"/>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fontAlgn="b"/>
                      <a:r>
                        <a:rPr lang="en-US" sz="2000" b="0" u="none" strike="noStrike" baseline="0">
                          <a:solidFill>
                            <a:schemeClr val="tx1"/>
                          </a:solidFill>
                          <a:effectLst/>
                          <a:latin typeface="Calibri" panose="020F0502020204030204" pitchFamily="34" charset="0"/>
                          <a:cs typeface="Calibri" panose="020F0502020204030204" pitchFamily="34" charset="0"/>
                        </a:rPr>
                        <a:t>1.08</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extLst>
                  <a:ext uri="{0D108BD9-81ED-4DB2-BD59-A6C34878D82A}">
                    <a16:rowId xmlns:a16="http://schemas.microsoft.com/office/drawing/2014/main" val="2900366441"/>
                  </a:ext>
                </a:extLst>
              </a:tr>
              <a:tr h="340383">
                <a:tc>
                  <a:txBody>
                    <a:bodyPr/>
                    <a:lstStyle/>
                    <a:p>
                      <a:pPr algn="just" rtl="0" fontAlgn="b"/>
                      <a:r>
                        <a:rPr lang="en-US" sz="2000" b="1" u="none" strike="noStrike" baseline="0">
                          <a:solidFill>
                            <a:schemeClr val="tx1"/>
                          </a:solidFill>
                          <a:effectLst/>
                          <a:latin typeface="Calibri" panose="020F0502020204030204" pitchFamily="34" charset="0"/>
                          <a:cs typeface="Calibri" panose="020F0502020204030204" pitchFamily="34" charset="0"/>
                        </a:rPr>
                        <a:t>20/21</a:t>
                      </a:r>
                      <a:endParaRPr lang="en-US" sz="2000" b="1"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100,000</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55.0743%</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dirty="0">
                          <a:solidFill>
                            <a:schemeClr val="tx1"/>
                          </a:solidFill>
                          <a:effectLst/>
                          <a:latin typeface="Calibri" panose="020F0502020204030204" pitchFamily="34" charset="0"/>
                          <a:cs typeface="Calibri" panose="020F0502020204030204" pitchFamily="34" charset="0"/>
                        </a:rPr>
                        <a:t>55,074</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dirty="0">
                          <a:solidFill>
                            <a:schemeClr val="tx1"/>
                          </a:solidFill>
                          <a:effectLst/>
                          <a:latin typeface="Calibri" panose="020F0502020204030204" pitchFamily="34" charset="0"/>
                          <a:cs typeface="Calibri" panose="020F0502020204030204" pitchFamily="34" charset="0"/>
                        </a:rPr>
                        <a:t>10.00</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551</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200" b="1" u="none" strike="noStrike" baseline="0" dirty="0">
                          <a:solidFill>
                            <a:srgbClr val="FF0000"/>
                          </a:solidFill>
                          <a:effectLst/>
                          <a:latin typeface="Calibri" panose="020F0502020204030204" pitchFamily="34" charset="0"/>
                          <a:cs typeface="Calibri" panose="020F0502020204030204" pitchFamily="34" charset="0"/>
                        </a:rPr>
                        <a:t>-18.00</a:t>
                      </a:r>
                      <a:endParaRPr lang="en-US" sz="2200" b="1" i="0" u="none" strike="noStrike" baseline="0" dirty="0">
                        <a:solidFill>
                          <a:srgbClr val="FF0000"/>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fontAlgn="b"/>
                      <a:r>
                        <a:rPr lang="en-US" sz="2000" b="0" u="none" strike="noStrike" baseline="0">
                          <a:solidFill>
                            <a:schemeClr val="tx1"/>
                          </a:solidFill>
                          <a:effectLst/>
                          <a:latin typeface="Calibri" panose="020F0502020204030204" pitchFamily="34" charset="0"/>
                          <a:cs typeface="Calibri" panose="020F0502020204030204" pitchFamily="34" charset="0"/>
                        </a:rPr>
                        <a:t>-1.50</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extLst>
                  <a:ext uri="{0D108BD9-81ED-4DB2-BD59-A6C34878D82A}">
                    <a16:rowId xmlns:a16="http://schemas.microsoft.com/office/drawing/2014/main" val="213538140"/>
                  </a:ext>
                </a:extLst>
              </a:tr>
              <a:tr h="340383">
                <a:tc>
                  <a:txBody>
                    <a:bodyPr/>
                    <a:lstStyle/>
                    <a:p>
                      <a:pPr algn="just" rtl="0" fontAlgn="b"/>
                      <a:r>
                        <a:rPr lang="en-US" sz="2000" b="1" u="none" strike="noStrike" baseline="0">
                          <a:solidFill>
                            <a:schemeClr val="tx1"/>
                          </a:solidFill>
                          <a:effectLst/>
                          <a:latin typeface="Calibri" panose="020F0502020204030204" pitchFamily="34" charset="0"/>
                          <a:cs typeface="Calibri" panose="020F0502020204030204" pitchFamily="34" charset="0"/>
                        </a:rPr>
                        <a:t>21/22</a:t>
                      </a:r>
                      <a:endParaRPr lang="en-US" sz="2000" b="1"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100,000</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56.4094%</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56,409</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dirty="0">
                          <a:solidFill>
                            <a:schemeClr val="tx1"/>
                          </a:solidFill>
                          <a:effectLst/>
                          <a:latin typeface="Calibri" panose="020F0502020204030204" pitchFamily="34" charset="0"/>
                          <a:cs typeface="Calibri" panose="020F0502020204030204" pitchFamily="34" charset="0"/>
                        </a:rPr>
                        <a:t>9.65</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dirty="0">
                          <a:solidFill>
                            <a:schemeClr val="tx1"/>
                          </a:solidFill>
                          <a:effectLst/>
                          <a:latin typeface="Calibri" panose="020F0502020204030204" pitchFamily="34" charset="0"/>
                          <a:cs typeface="Calibri" panose="020F0502020204030204" pitchFamily="34" charset="0"/>
                        </a:rPr>
                        <a:t>544</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200" b="1" u="none" strike="noStrike" baseline="0" dirty="0">
                          <a:solidFill>
                            <a:srgbClr val="FF0000"/>
                          </a:solidFill>
                          <a:effectLst/>
                          <a:latin typeface="Calibri" panose="020F0502020204030204" pitchFamily="34" charset="0"/>
                          <a:cs typeface="Calibri" panose="020F0502020204030204" pitchFamily="34" charset="0"/>
                        </a:rPr>
                        <a:t>-7.00</a:t>
                      </a:r>
                      <a:endParaRPr lang="en-US" sz="2200" b="1" i="0" u="none" strike="noStrike" baseline="0" dirty="0">
                        <a:solidFill>
                          <a:srgbClr val="FF0000"/>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fontAlgn="b"/>
                      <a:r>
                        <a:rPr lang="en-US" sz="2000" b="0" u="none" strike="noStrike" baseline="0" dirty="0">
                          <a:solidFill>
                            <a:schemeClr val="tx1"/>
                          </a:solidFill>
                          <a:effectLst/>
                          <a:latin typeface="Calibri" panose="020F0502020204030204" pitchFamily="34" charset="0"/>
                          <a:cs typeface="Calibri" panose="020F0502020204030204" pitchFamily="34" charset="0"/>
                        </a:rPr>
                        <a:t>-.58</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extLst>
                  <a:ext uri="{0D108BD9-81ED-4DB2-BD59-A6C34878D82A}">
                    <a16:rowId xmlns:a16="http://schemas.microsoft.com/office/drawing/2014/main" val="1479582619"/>
                  </a:ext>
                </a:extLst>
              </a:tr>
              <a:tr h="340383">
                <a:tc>
                  <a:txBody>
                    <a:bodyPr/>
                    <a:lstStyle/>
                    <a:p>
                      <a:pPr algn="just" rtl="0" fontAlgn="b"/>
                      <a:r>
                        <a:rPr lang="en-US" sz="2000" b="1" u="none" strike="noStrike" baseline="0">
                          <a:solidFill>
                            <a:schemeClr val="tx1"/>
                          </a:solidFill>
                          <a:effectLst/>
                          <a:latin typeface="Calibri" panose="020F0502020204030204" pitchFamily="34" charset="0"/>
                          <a:cs typeface="Calibri" panose="020F0502020204030204" pitchFamily="34" charset="0"/>
                        </a:rPr>
                        <a:t>22/23</a:t>
                      </a:r>
                      <a:endParaRPr lang="en-US" sz="2000" b="1"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100,000</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54.1282%</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54,128</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a:solidFill>
                            <a:schemeClr val="tx1"/>
                          </a:solidFill>
                          <a:effectLst/>
                          <a:latin typeface="Calibri" panose="020F0502020204030204" pitchFamily="34" charset="0"/>
                          <a:cs typeface="Calibri" panose="020F0502020204030204" pitchFamily="34" charset="0"/>
                        </a:rPr>
                        <a:t>10.00</a:t>
                      </a:r>
                      <a:endParaRPr lang="en-US" sz="2000" b="0" i="0" u="none" strike="noStrike" baseline="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000" b="0" u="none" strike="noStrike" baseline="0" dirty="0">
                          <a:solidFill>
                            <a:schemeClr val="tx1"/>
                          </a:solidFill>
                          <a:effectLst/>
                          <a:latin typeface="Calibri" panose="020F0502020204030204" pitchFamily="34" charset="0"/>
                          <a:cs typeface="Calibri" panose="020F0502020204030204" pitchFamily="34" charset="0"/>
                        </a:rPr>
                        <a:t>541</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rtl="0" fontAlgn="b"/>
                      <a:r>
                        <a:rPr lang="en-US" sz="2200" b="1" u="none" strike="noStrike" baseline="0" dirty="0">
                          <a:solidFill>
                            <a:srgbClr val="FF0000"/>
                          </a:solidFill>
                          <a:effectLst/>
                          <a:latin typeface="Calibri" panose="020F0502020204030204" pitchFamily="34" charset="0"/>
                          <a:cs typeface="Calibri" panose="020F0502020204030204" pitchFamily="34" charset="0"/>
                        </a:rPr>
                        <a:t>-3.00</a:t>
                      </a:r>
                      <a:endParaRPr lang="en-US" sz="2200" b="1" i="0" u="none" strike="noStrike" baseline="0" dirty="0">
                        <a:solidFill>
                          <a:srgbClr val="FF0000"/>
                        </a:solidFill>
                        <a:effectLst/>
                        <a:latin typeface="Calibri" panose="020F0502020204030204" pitchFamily="34" charset="0"/>
                        <a:cs typeface="Calibri" panose="020F0502020204030204" pitchFamily="34" charset="0"/>
                      </a:endParaRPr>
                    </a:p>
                  </a:txBody>
                  <a:tcPr marL="5616" marR="5616" marT="5616" marB="0" anchor="b"/>
                </a:tc>
                <a:tc>
                  <a:txBody>
                    <a:bodyPr/>
                    <a:lstStyle/>
                    <a:p>
                      <a:pPr algn="r" fontAlgn="b"/>
                      <a:r>
                        <a:rPr lang="en-US" sz="2000" b="0" u="none" strike="noStrike" baseline="0" dirty="0">
                          <a:solidFill>
                            <a:schemeClr val="tx1"/>
                          </a:solidFill>
                          <a:effectLst/>
                          <a:latin typeface="Calibri" panose="020F0502020204030204" pitchFamily="34" charset="0"/>
                          <a:cs typeface="Calibri" panose="020F0502020204030204" pitchFamily="34" charset="0"/>
                        </a:rPr>
                        <a:t>-.25</a:t>
                      </a:r>
                      <a:endParaRPr lang="en-US" sz="2000" b="0" i="0" u="none" strike="noStrike" baseline="0" dirty="0">
                        <a:solidFill>
                          <a:schemeClr val="tx1"/>
                        </a:solidFill>
                        <a:effectLst/>
                        <a:latin typeface="Calibri" panose="020F0502020204030204" pitchFamily="34" charset="0"/>
                        <a:cs typeface="Calibri" panose="020F0502020204030204" pitchFamily="34" charset="0"/>
                      </a:endParaRPr>
                    </a:p>
                  </a:txBody>
                  <a:tcPr marL="5616" marR="5616" marT="5616" marB="0" anchor="b"/>
                </a:tc>
                <a:extLst>
                  <a:ext uri="{0D108BD9-81ED-4DB2-BD59-A6C34878D82A}">
                    <a16:rowId xmlns:a16="http://schemas.microsoft.com/office/drawing/2014/main" val="1606820036"/>
                  </a:ext>
                </a:extLst>
              </a:tr>
              <a:tr h="340383">
                <a:tc>
                  <a:txBody>
                    <a:bodyPr/>
                    <a:lstStyle/>
                    <a:p>
                      <a:pPr marL="0" algn="just" defTabSz="914400" rtl="0" eaLnBrk="1" fontAlgn="b" latinLnBrk="0" hangingPunct="1"/>
                      <a:r>
                        <a:rPr lang="en-US" sz="2000" b="1" u="none" strike="noStrike" kern="1200" baseline="0">
                          <a:solidFill>
                            <a:schemeClr val="tx1"/>
                          </a:solidFill>
                          <a:effectLst/>
                          <a:latin typeface="Calibri" panose="020F0502020204030204" pitchFamily="34" charset="0"/>
                          <a:cs typeface="Calibri" panose="020F0502020204030204" pitchFamily="34" charset="0"/>
                        </a:rPr>
                        <a:t>23/24</a:t>
                      </a:r>
                      <a:endParaRPr lang="en-US" sz="2000" b="1"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100,000</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54.6501%</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54,650</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10.00</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546</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200" b="1" u="none" strike="noStrike" kern="1200" baseline="0" dirty="0">
                          <a:solidFill>
                            <a:srgbClr val="FF0000"/>
                          </a:solidFill>
                          <a:effectLst/>
                          <a:latin typeface="Calibri" panose="020F0502020204030204" pitchFamily="34" charset="0"/>
                          <a:cs typeface="Calibri" panose="020F0502020204030204" pitchFamily="34" charset="0"/>
                        </a:rPr>
                        <a:t>5.00</a:t>
                      </a:r>
                      <a:endParaRPr lang="en-US" sz="2200" b="1" u="none" strike="noStrike" kern="1200" baseline="0" dirty="0">
                        <a:solidFill>
                          <a:srgbClr val="FF0000"/>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dirty="0">
                          <a:solidFill>
                            <a:schemeClr val="tx1"/>
                          </a:solidFill>
                          <a:effectLst/>
                          <a:latin typeface="Calibri" panose="020F0502020204030204" pitchFamily="34" charset="0"/>
                          <a:cs typeface="Calibri" panose="020F0502020204030204" pitchFamily="34" charset="0"/>
                        </a:rPr>
                        <a:t>.40</a:t>
                      </a:r>
                      <a:endParaRPr lang="en-US" sz="2000" b="0" u="none" strike="noStrike" kern="1200" baseline="0" dirty="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extLst>
                  <a:ext uri="{0D108BD9-81ED-4DB2-BD59-A6C34878D82A}">
                    <a16:rowId xmlns:a16="http://schemas.microsoft.com/office/drawing/2014/main" val="2449140403"/>
                  </a:ext>
                </a:extLst>
              </a:tr>
              <a:tr h="340383">
                <a:tc>
                  <a:txBody>
                    <a:bodyPr/>
                    <a:lstStyle/>
                    <a:p>
                      <a:pPr marL="0" algn="just" defTabSz="914400" rtl="0" eaLnBrk="1" fontAlgn="b" latinLnBrk="0" hangingPunct="1"/>
                      <a:r>
                        <a:rPr lang="en-US" sz="2000" b="1" u="none" strike="noStrike" kern="1200" baseline="0">
                          <a:solidFill>
                            <a:schemeClr val="tx1"/>
                          </a:solidFill>
                          <a:effectLst/>
                          <a:latin typeface="Calibri" panose="020F0502020204030204" pitchFamily="34" charset="0"/>
                          <a:cs typeface="Calibri" panose="020F0502020204030204" pitchFamily="34" charset="0"/>
                        </a:rPr>
                        <a:t>24/25</a:t>
                      </a:r>
                      <a:endParaRPr lang="en-US" sz="2000" b="1"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100,000</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46.3428%</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46,343</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10.10</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468</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200" b="1" u="none" strike="noStrike" kern="1200" baseline="0" dirty="0">
                          <a:solidFill>
                            <a:srgbClr val="FF0000"/>
                          </a:solidFill>
                          <a:effectLst/>
                          <a:latin typeface="Calibri" panose="020F0502020204030204" pitchFamily="34" charset="0"/>
                          <a:cs typeface="Calibri" panose="020F0502020204030204" pitchFamily="34" charset="0"/>
                        </a:rPr>
                        <a:t>-78.00</a:t>
                      </a:r>
                      <a:endParaRPr lang="en-US" sz="2200" b="1" u="none" strike="noStrike" kern="1200" baseline="0" dirty="0">
                        <a:solidFill>
                          <a:srgbClr val="FF0000"/>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dirty="0">
                          <a:solidFill>
                            <a:schemeClr val="tx1"/>
                          </a:solidFill>
                          <a:effectLst/>
                          <a:latin typeface="Calibri" panose="020F0502020204030204" pitchFamily="34" charset="0"/>
                          <a:cs typeface="Calibri" panose="020F0502020204030204" pitchFamily="34" charset="0"/>
                        </a:rPr>
                        <a:t>-6.50</a:t>
                      </a:r>
                      <a:endParaRPr lang="en-US" sz="2000" b="0" u="none" strike="noStrike" kern="1200" baseline="0" dirty="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extLst>
                  <a:ext uri="{0D108BD9-81ED-4DB2-BD59-A6C34878D82A}">
                    <a16:rowId xmlns:a16="http://schemas.microsoft.com/office/drawing/2014/main" val="1703092196"/>
                  </a:ext>
                </a:extLst>
              </a:tr>
              <a:tr h="340383">
                <a:tc>
                  <a:txBody>
                    <a:bodyPr/>
                    <a:lstStyle/>
                    <a:p>
                      <a:pPr marL="0" algn="just" defTabSz="914400" rtl="0" eaLnBrk="1" fontAlgn="b" latinLnBrk="0" hangingPunct="1"/>
                      <a:r>
                        <a:rPr lang="en-US" sz="2000" b="1" u="none" strike="noStrike" kern="1200" baseline="0">
                          <a:solidFill>
                            <a:schemeClr val="tx1"/>
                          </a:solidFill>
                          <a:effectLst/>
                          <a:latin typeface="Calibri" panose="020F0502020204030204" pitchFamily="34" charset="0"/>
                          <a:cs typeface="Calibri" panose="020F0502020204030204" pitchFamily="34" charset="0"/>
                        </a:rPr>
                        <a:t>25/26</a:t>
                      </a:r>
                      <a:endParaRPr lang="en-US" sz="2000" b="1"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100,000</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47.4316%</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47,432</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a:solidFill>
                            <a:schemeClr val="tx1"/>
                          </a:solidFill>
                          <a:effectLst/>
                          <a:latin typeface="Calibri" panose="020F0502020204030204" pitchFamily="34" charset="0"/>
                          <a:cs typeface="Calibri" panose="020F0502020204030204" pitchFamily="34" charset="0"/>
                        </a:rPr>
                        <a:t>10.10</a:t>
                      </a:r>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dirty="0">
                          <a:solidFill>
                            <a:schemeClr val="tx1"/>
                          </a:solidFill>
                          <a:effectLst/>
                          <a:latin typeface="Calibri" panose="020F0502020204030204" pitchFamily="34" charset="0"/>
                          <a:cs typeface="Calibri" panose="020F0502020204030204" pitchFamily="34" charset="0"/>
                        </a:rPr>
                        <a:t>479</a:t>
                      </a:r>
                      <a:endParaRPr lang="en-US" sz="2000" b="0" u="none" strike="noStrike" kern="1200" baseline="0" dirty="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200" b="1" u="none" strike="noStrike" kern="1200" baseline="0" dirty="0">
                          <a:solidFill>
                            <a:srgbClr val="FF0000"/>
                          </a:solidFill>
                          <a:effectLst/>
                          <a:latin typeface="Calibri" panose="020F0502020204030204" pitchFamily="34" charset="0"/>
                          <a:cs typeface="Calibri" panose="020F0502020204030204" pitchFamily="34" charset="0"/>
                        </a:rPr>
                        <a:t>11.00</a:t>
                      </a:r>
                      <a:endParaRPr lang="en-US" sz="2200" b="1" u="none" strike="noStrike" kern="1200" baseline="0" dirty="0">
                        <a:solidFill>
                          <a:srgbClr val="FF0000"/>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2000" b="0" u="none" strike="noStrike" kern="1200" baseline="0" dirty="0">
                          <a:solidFill>
                            <a:schemeClr val="tx1"/>
                          </a:solidFill>
                          <a:effectLst/>
                          <a:latin typeface="Calibri" panose="020F0502020204030204" pitchFamily="34" charset="0"/>
                          <a:cs typeface="Calibri" panose="020F0502020204030204" pitchFamily="34" charset="0"/>
                        </a:rPr>
                        <a:t>.92</a:t>
                      </a:r>
                      <a:endParaRPr lang="en-US" sz="2000" b="0" u="none" strike="noStrike" kern="1200" baseline="0" dirty="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extLst>
                  <a:ext uri="{0D108BD9-81ED-4DB2-BD59-A6C34878D82A}">
                    <a16:rowId xmlns:a16="http://schemas.microsoft.com/office/drawing/2014/main" val="1783372621"/>
                  </a:ext>
                </a:extLst>
              </a:tr>
              <a:tr h="340383">
                <a:tc>
                  <a:txBody>
                    <a:bodyPr/>
                    <a:lstStyle/>
                    <a:p>
                      <a:pPr marL="0" algn="just" defTabSz="914400" rtl="0" eaLnBrk="1" fontAlgn="b" latinLnBrk="0" hangingPunct="1"/>
                      <a:endParaRPr lang="en-US" sz="2000" b="1"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endParaRPr lang="en-US" sz="2000" b="0" u="none" strike="noStrike" kern="1200" baseline="0" dirty="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endParaRPr lang="en-US" sz="2000" b="0" u="none" strike="noStrike" kern="1200" baseline="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tc>
                  <a:txBody>
                    <a:bodyPr/>
                    <a:lstStyle/>
                    <a:p>
                      <a:pPr marL="0" algn="r" defTabSz="914400" rtl="0" eaLnBrk="1" fontAlgn="b" latinLnBrk="0" hangingPunct="1"/>
                      <a:r>
                        <a:rPr lang="en-US" sz="1800" b="1" u="none" strike="noStrike" kern="1200" baseline="0" dirty="0">
                          <a:solidFill>
                            <a:srgbClr val="FF0000"/>
                          </a:solidFill>
                          <a:effectLst/>
                          <a:latin typeface="Calibri" panose="020F0502020204030204" pitchFamily="34" charset="0"/>
                          <a:ea typeface="+mn-ea"/>
                          <a:cs typeface="Calibri" panose="020F0502020204030204" pitchFamily="34" charset="0"/>
                        </a:rPr>
                        <a:t>Net:</a:t>
                      </a:r>
                    </a:p>
                  </a:txBody>
                  <a:tcPr marL="5616" marR="5616" marT="5616" marB="0" anchor="b"/>
                </a:tc>
                <a:tc>
                  <a:txBody>
                    <a:bodyPr/>
                    <a:lstStyle/>
                    <a:p>
                      <a:pPr marL="0" algn="r" defTabSz="914400" rtl="0" eaLnBrk="1" fontAlgn="b" latinLnBrk="0" hangingPunct="1"/>
                      <a:r>
                        <a:rPr lang="en-US" sz="2200" b="1" u="none" strike="noStrike" kern="1200" baseline="0" dirty="0">
                          <a:solidFill>
                            <a:srgbClr val="FF0000"/>
                          </a:solidFill>
                          <a:effectLst/>
                          <a:latin typeface="Calibri" panose="020F0502020204030204" pitchFamily="34" charset="0"/>
                          <a:ea typeface="+mn-ea"/>
                          <a:cs typeface="Calibri" panose="020F0502020204030204" pitchFamily="34" charset="0"/>
                        </a:rPr>
                        <a:t>-77.00</a:t>
                      </a:r>
                    </a:p>
                  </a:txBody>
                  <a:tcPr marL="5616" marR="5616" marT="5616" marB="0" anchor="b"/>
                </a:tc>
                <a:tc>
                  <a:txBody>
                    <a:bodyPr/>
                    <a:lstStyle/>
                    <a:p>
                      <a:pPr marL="0" algn="r" defTabSz="914400" rtl="0" eaLnBrk="1" fontAlgn="b" latinLnBrk="0" hangingPunct="1"/>
                      <a:endParaRPr lang="en-US" sz="2000" b="0" u="none" strike="noStrike" kern="1200" baseline="0" dirty="0">
                        <a:solidFill>
                          <a:schemeClr val="tx1"/>
                        </a:solidFill>
                        <a:effectLst/>
                        <a:latin typeface="Calibri" panose="020F0502020204030204" pitchFamily="34" charset="0"/>
                        <a:ea typeface="+mn-ea"/>
                        <a:cs typeface="Calibri" panose="020F0502020204030204" pitchFamily="34" charset="0"/>
                      </a:endParaRPr>
                    </a:p>
                  </a:txBody>
                  <a:tcPr marL="5616" marR="5616" marT="5616" marB="0" anchor="b"/>
                </a:tc>
                <a:extLst>
                  <a:ext uri="{0D108BD9-81ED-4DB2-BD59-A6C34878D82A}">
                    <a16:rowId xmlns:a16="http://schemas.microsoft.com/office/drawing/2014/main" val="92251805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C18C0D-3C4A-4520-A9A6-E13DEA6AC146}" type="slidenum">
              <a:rPr lang="en-US"/>
              <a:pPr>
                <a:defRPr/>
              </a:pPr>
              <a:t>32</a:t>
            </a:fld>
            <a:endParaRPr lang="en-US" dirty="0"/>
          </a:p>
        </p:txBody>
      </p:sp>
      <p:sp>
        <p:nvSpPr>
          <p:cNvPr id="5" name="Rectangle 4"/>
          <p:cNvSpPr/>
          <p:nvPr/>
        </p:nvSpPr>
        <p:spPr>
          <a:xfrm>
            <a:off x="-222420" y="143677"/>
            <a:ext cx="9848334" cy="2092881"/>
          </a:xfrm>
          <a:prstGeom prst="rect">
            <a:avLst/>
          </a:prstGeom>
        </p:spPr>
        <p:txBody>
          <a:bodyPr wrap="square">
            <a:spAutoFit/>
          </a:bodyPr>
          <a:lstStyle/>
          <a:p>
            <a:pPr algn="ctr"/>
            <a:r>
              <a:rPr lang="en-US" sz="4400" b="1" dirty="0">
                <a:solidFill>
                  <a:schemeClr val="accent1"/>
                </a:solidFill>
                <a:latin typeface="Calibri" panose="020F0502020204030204" pitchFamily="34" charset="0"/>
                <a:cs typeface="Calibri" panose="020F0502020204030204" pitchFamily="34" charset="0"/>
              </a:rPr>
              <a:t>City of West Burlington Commercial Property Taxes</a:t>
            </a:r>
          </a:p>
          <a:p>
            <a:pPr algn="ctr"/>
            <a:endParaRPr lang="en-US" sz="1000" dirty="0"/>
          </a:p>
          <a:p>
            <a:pPr algn="ctr"/>
            <a:r>
              <a:rPr lang="en-US" sz="1400" dirty="0"/>
              <a:t>Listed below are examples of what a commercial property with an assessed value of </a:t>
            </a:r>
          </a:p>
          <a:p>
            <a:pPr algn="ctr"/>
            <a:r>
              <a:rPr lang="en-US" sz="1400" dirty="0"/>
              <a:t>$1,000,000 would pay in property taxes to the City of West Burlington</a:t>
            </a:r>
            <a:r>
              <a:rPr lang="en-US" dirty="0"/>
              <a:t>.</a:t>
            </a:r>
          </a:p>
        </p:txBody>
      </p:sp>
      <p:graphicFrame>
        <p:nvGraphicFramePr>
          <p:cNvPr id="7" name="Table 6"/>
          <p:cNvGraphicFramePr>
            <a:graphicFrameLocks noGrp="1"/>
          </p:cNvGraphicFramePr>
          <p:nvPr>
            <p:extLst>
              <p:ext uri="{D42A27DB-BD31-4B8C-83A1-F6EECF244321}">
                <p14:modId xmlns:p14="http://schemas.microsoft.com/office/powerpoint/2010/main" val="2102594305"/>
              </p:ext>
            </p:extLst>
          </p:nvPr>
        </p:nvGraphicFramePr>
        <p:xfrm>
          <a:off x="1030935" y="2251735"/>
          <a:ext cx="7341624" cy="4008648"/>
        </p:xfrm>
        <a:graphic>
          <a:graphicData uri="http://schemas.openxmlformats.org/drawingml/2006/table">
            <a:tbl>
              <a:tblPr/>
              <a:tblGrid>
                <a:gridCol w="762485">
                  <a:extLst>
                    <a:ext uri="{9D8B030D-6E8A-4147-A177-3AD203B41FA5}">
                      <a16:colId xmlns:a16="http://schemas.microsoft.com/office/drawing/2014/main" val="20000"/>
                    </a:ext>
                  </a:extLst>
                </a:gridCol>
                <a:gridCol w="1214327">
                  <a:extLst>
                    <a:ext uri="{9D8B030D-6E8A-4147-A177-3AD203B41FA5}">
                      <a16:colId xmlns:a16="http://schemas.microsoft.com/office/drawing/2014/main" val="20001"/>
                    </a:ext>
                  </a:extLst>
                </a:gridCol>
                <a:gridCol w="866137">
                  <a:extLst>
                    <a:ext uri="{9D8B030D-6E8A-4147-A177-3AD203B41FA5}">
                      <a16:colId xmlns:a16="http://schemas.microsoft.com/office/drawing/2014/main" val="20002"/>
                    </a:ext>
                  </a:extLst>
                </a:gridCol>
                <a:gridCol w="1175328">
                  <a:extLst>
                    <a:ext uri="{9D8B030D-6E8A-4147-A177-3AD203B41FA5}">
                      <a16:colId xmlns:a16="http://schemas.microsoft.com/office/drawing/2014/main" val="20003"/>
                    </a:ext>
                  </a:extLst>
                </a:gridCol>
                <a:gridCol w="1056643">
                  <a:extLst>
                    <a:ext uri="{9D8B030D-6E8A-4147-A177-3AD203B41FA5}">
                      <a16:colId xmlns:a16="http://schemas.microsoft.com/office/drawing/2014/main" val="20004"/>
                    </a:ext>
                  </a:extLst>
                </a:gridCol>
                <a:gridCol w="1007424">
                  <a:extLst>
                    <a:ext uri="{9D8B030D-6E8A-4147-A177-3AD203B41FA5}">
                      <a16:colId xmlns:a16="http://schemas.microsoft.com/office/drawing/2014/main" val="20005"/>
                    </a:ext>
                  </a:extLst>
                </a:gridCol>
                <a:gridCol w="1259280">
                  <a:extLst>
                    <a:ext uri="{9D8B030D-6E8A-4147-A177-3AD203B41FA5}">
                      <a16:colId xmlns:a16="http://schemas.microsoft.com/office/drawing/2014/main" val="20006"/>
                    </a:ext>
                  </a:extLst>
                </a:gridCol>
              </a:tblGrid>
              <a:tr h="309383">
                <a:tc>
                  <a:txBody>
                    <a:bodyPr/>
                    <a:lstStyle/>
                    <a:p>
                      <a:pPr algn="ctr" fontAlgn="b"/>
                      <a:endParaRPr lang="en-US" sz="1800" b="1" i="0" u="none" strike="noStrike" dirty="0">
                        <a:solidFill>
                          <a:schemeClr val="tx1"/>
                        </a:solidFill>
                        <a:latin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none" strike="noStrike" dirty="0">
                          <a:solidFill>
                            <a:schemeClr val="tx1"/>
                          </a:solidFill>
                          <a:latin typeface="Calibri" panose="020F0502020204030204" pitchFamily="34" charset="0"/>
                          <a:cs typeface="Calibri" panose="020F0502020204030204" pitchFamily="34" charset="0"/>
                        </a:rPr>
                        <a:t>Assessed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800" b="1" i="0" u="none" strike="noStrike" dirty="0">
                        <a:solidFill>
                          <a:schemeClr val="tx1"/>
                        </a:solidFill>
                        <a:latin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none" strike="noStrike" dirty="0">
                          <a:solidFill>
                            <a:schemeClr val="tx1"/>
                          </a:solidFill>
                          <a:latin typeface="Calibri" panose="020F0502020204030204" pitchFamily="34" charset="0"/>
                          <a:cs typeface="Calibri" panose="020F0502020204030204" pitchFamily="34" charset="0"/>
                        </a:rPr>
                        <a:t>Taxable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800" b="1" i="0" u="none" strike="noStrike" dirty="0">
                        <a:solidFill>
                          <a:schemeClr val="tx1"/>
                        </a:solidFill>
                        <a:latin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800" b="1" i="0" u="none" strike="noStrike" dirty="0">
                        <a:solidFill>
                          <a:schemeClr val="tx1"/>
                        </a:solidFill>
                        <a:latin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none" strike="noStrike" dirty="0">
                          <a:solidFill>
                            <a:schemeClr val="tx1"/>
                          </a:solidFill>
                          <a:latin typeface="Calibri" panose="020F0502020204030204" pitchFamily="34" charset="0"/>
                          <a:cs typeface="Calibri" panose="020F0502020204030204" pitchFamily="34" charset="0"/>
                        </a:rPr>
                        <a:t>Yearly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7823">
                <a:tc>
                  <a:txBody>
                    <a:bodyPr/>
                    <a:lstStyle/>
                    <a:p>
                      <a:pPr algn="ctr" rtl="0" fontAlgn="b"/>
                      <a:r>
                        <a:rPr lang="en-US" sz="1800" b="1" i="0" u="sng" strike="noStrike" dirty="0">
                          <a:solidFill>
                            <a:schemeClr val="tx1"/>
                          </a:solidFill>
                          <a:latin typeface="Calibri" panose="020F0502020204030204" pitchFamily="34" charset="0"/>
                          <a:cs typeface="Calibri" panose="020F0502020204030204" pitchFamily="34" charset="0"/>
                        </a:rPr>
                        <a:t>Year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sng" strike="noStrike" dirty="0">
                          <a:solidFill>
                            <a:schemeClr val="tx1"/>
                          </a:solidFill>
                          <a:latin typeface="Calibri" panose="020F0502020204030204" pitchFamily="34" charset="0"/>
                          <a:cs typeface="Calibri" panose="020F0502020204030204" pitchFamily="34" charset="0"/>
                        </a:rPr>
                        <a:t>Valuation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sng" strike="noStrike" dirty="0">
                          <a:solidFill>
                            <a:schemeClr val="tx1"/>
                          </a:solidFill>
                          <a:latin typeface="Calibri" panose="020F0502020204030204" pitchFamily="34" charset="0"/>
                          <a:cs typeface="Calibri" panose="020F0502020204030204" pitchFamily="34" charset="0"/>
                        </a:rPr>
                        <a:t>Rollback</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sng" strike="noStrike" dirty="0">
                          <a:solidFill>
                            <a:schemeClr val="tx1"/>
                          </a:solidFill>
                          <a:latin typeface="Calibri" panose="020F0502020204030204" pitchFamily="34" charset="0"/>
                          <a:cs typeface="Calibri" panose="020F0502020204030204" pitchFamily="34" charset="0"/>
                        </a:rPr>
                        <a:t>Value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sng" strike="noStrike" dirty="0">
                          <a:solidFill>
                            <a:schemeClr val="tx1"/>
                          </a:solidFill>
                          <a:latin typeface="Calibri" panose="020F0502020204030204" pitchFamily="34" charset="0"/>
                          <a:cs typeface="Calibri" panose="020F0502020204030204" pitchFamily="34" charset="0"/>
                        </a:rPr>
                        <a:t>Tax</a:t>
                      </a:r>
                      <a:r>
                        <a:rPr lang="en-US" sz="1800" b="1" i="0" u="none" strike="noStrike" dirty="0">
                          <a:solidFill>
                            <a:schemeClr val="tx1"/>
                          </a:solidFill>
                          <a:latin typeface="Calibri" panose="020F0502020204030204" pitchFamily="34" charset="0"/>
                          <a:cs typeface="Calibri" panose="020F0502020204030204" pitchFamily="34" charset="0"/>
                        </a:rPr>
                        <a:t> </a:t>
                      </a:r>
                      <a:r>
                        <a:rPr lang="en-US" sz="1800" b="1" i="0" u="sng" strike="noStrike" dirty="0">
                          <a:solidFill>
                            <a:schemeClr val="tx1"/>
                          </a:solidFill>
                          <a:latin typeface="Calibri" panose="020F0502020204030204" pitchFamily="34" charset="0"/>
                          <a:cs typeface="Calibri" panose="020F0502020204030204" pitchFamily="34" charset="0"/>
                        </a:rPr>
                        <a:t>Rate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sng" strike="noStrike" dirty="0">
                          <a:solidFill>
                            <a:schemeClr val="tx1"/>
                          </a:solidFill>
                          <a:latin typeface="Calibri" panose="020F0502020204030204" pitchFamily="34" charset="0"/>
                          <a:cs typeface="Calibri" panose="020F0502020204030204" pitchFamily="34" charset="0"/>
                        </a:rPr>
                        <a:t>Taxes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sng" strike="noStrike" dirty="0">
                          <a:solidFill>
                            <a:schemeClr val="tx1"/>
                          </a:solidFill>
                          <a:latin typeface="Calibri" panose="020F0502020204030204" pitchFamily="34" charset="0"/>
                          <a:cs typeface="Calibri" panose="020F0502020204030204" pitchFamily="34" charset="0"/>
                        </a:rPr>
                        <a:t>Difference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3061">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17/18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800" b="0" i="0" u="none" strike="noStrike" kern="1200" baseline="0" dirty="0">
                          <a:solidFill>
                            <a:schemeClr val="tx1"/>
                          </a:solidFill>
                          <a:effectLst/>
                          <a:latin typeface="Calibri" panose="020F0502020204030204" pitchFamily="34" charset="0"/>
                          <a:ea typeface="+mn-ea"/>
                          <a:cs typeface="Calibri" panose="020F0502020204030204" pitchFamily="34" charset="0"/>
                        </a:rPr>
                        <a:t>       10.00 </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76783">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18/19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800" b="0" i="0" u="none" strike="noStrike" kern="1200" baseline="0" dirty="0">
                          <a:solidFill>
                            <a:schemeClr val="tx1"/>
                          </a:solidFill>
                          <a:effectLst/>
                          <a:latin typeface="Calibri" panose="020F0502020204030204" pitchFamily="34" charset="0"/>
                          <a:ea typeface="+mn-ea"/>
                          <a:cs typeface="Calibri" panose="020F0502020204030204" pitchFamily="34" charset="0"/>
                        </a:rPr>
                        <a:t>       10.00  </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734743"/>
                  </a:ext>
                </a:extLst>
              </a:tr>
              <a:tr h="376783">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19/20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369892"/>
                  </a:ext>
                </a:extLst>
              </a:tr>
              <a:tr h="376783">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20/21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a:solidFill>
                            <a:schemeClr val="tx1"/>
                          </a:solidFill>
                          <a:effectLst/>
                          <a:latin typeface="Calibri" panose="020F0502020204030204" pitchFamily="34" charset="0"/>
                          <a:cs typeface="Calibri" panose="020F0502020204030204" pitchFamily="34" charset="0"/>
                        </a:rPr>
                        <a:t>1,000,000</a:t>
                      </a:r>
                      <a:endParaRPr lang="en-US" sz="1800" b="0" i="0" u="none" strike="noStrike" baseline="0" dirty="0">
                        <a:solidFill>
                          <a:schemeClr val="tx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a:solidFill>
                            <a:schemeClr val="tx1"/>
                          </a:solidFill>
                          <a:effectLst/>
                          <a:latin typeface="Calibri" panose="020F0502020204030204" pitchFamily="34" charset="0"/>
                          <a:cs typeface="Calibri" panose="020F0502020204030204" pitchFamily="34" charset="0"/>
                        </a:rPr>
                        <a:t>9,000</a:t>
                      </a:r>
                      <a:endParaRPr lang="en-US" sz="1800" b="0" i="0" u="none" strike="noStrike" baseline="0" dirty="0">
                        <a:solidFill>
                          <a:schemeClr val="tx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727849"/>
                  </a:ext>
                </a:extLst>
              </a:tr>
              <a:tr h="376783">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21/22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a:solidFill>
                            <a:schemeClr val="tx1"/>
                          </a:solidFill>
                          <a:effectLst/>
                          <a:latin typeface="Calibri" panose="020F0502020204030204" pitchFamily="34" charset="0"/>
                          <a:cs typeface="Calibri" panose="020F0502020204030204" pitchFamily="34" charset="0"/>
                        </a:rPr>
                        <a:t>90.00%</a:t>
                      </a:r>
                      <a:endParaRPr lang="en-US" sz="1800" b="0" i="0" u="none" strike="noStrike" baseline="0" dirty="0">
                        <a:solidFill>
                          <a:schemeClr val="tx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9.65</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8,685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-315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6825947"/>
                  </a:ext>
                </a:extLst>
              </a:tr>
              <a:tr h="376783">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22/23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315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711891"/>
                  </a:ext>
                </a:extLst>
              </a:tr>
              <a:tr h="376783">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23/24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7722521"/>
                  </a:ext>
                </a:extLst>
              </a:tr>
              <a:tr h="376783">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24/25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10.10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948493"/>
                  </a:ext>
                </a:extLst>
              </a:tr>
              <a:tr h="376783">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25/26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10.10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9,090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baseline="0" dirty="0">
                          <a:solidFill>
                            <a:schemeClr val="tx1"/>
                          </a:solidFill>
                          <a:effectLst/>
                          <a:latin typeface="Calibri" panose="020F0502020204030204" pitchFamily="34" charset="0"/>
                          <a:cs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0444928"/>
                  </a:ext>
                </a:extLst>
              </a:tr>
            </a:tbl>
          </a:graphicData>
        </a:graphic>
      </p:graphicFrame>
      <p:sp>
        <p:nvSpPr>
          <p:cNvPr id="3" name="TextBox 2">
            <a:extLst>
              <a:ext uri="{FF2B5EF4-FFF2-40B4-BE49-F238E27FC236}">
                <a16:creationId xmlns:a16="http://schemas.microsoft.com/office/drawing/2014/main" id="{8032E24A-B426-2970-A966-849C90FD16D2}"/>
              </a:ext>
            </a:extLst>
          </p:cNvPr>
          <p:cNvSpPr txBox="1"/>
          <p:nvPr/>
        </p:nvSpPr>
        <p:spPr>
          <a:xfrm>
            <a:off x="1701372" y="6437324"/>
            <a:ext cx="600075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*FY 23/24 the first $150,000 will be rolled back into the residential percentage.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9" name="Group 819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200" name="Straight Connector 819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01" name="Straight Connector 820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0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4" name="Isosceles Triangle 820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8" name="Isosceles Triangle 820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9" name="Isosceles Triangle 820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2">
            <a:extLst>
              <a:ext uri="{FF2B5EF4-FFF2-40B4-BE49-F238E27FC236}">
                <a16:creationId xmlns:a16="http://schemas.microsoft.com/office/drawing/2014/main" id="{BC4A170C-2269-4C96-B0E1-B858D01458BC}"/>
              </a:ext>
            </a:extLst>
          </p:cNvPr>
          <p:cNvSpPr>
            <a:spLocks noGrp="1"/>
          </p:cNvSpPr>
          <p:nvPr>
            <p:ph type="title"/>
          </p:nvPr>
        </p:nvSpPr>
        <p:spPr>
          <a:xfrm>
            <a:off x="2259099" y="328561"/>
            <a:ext cx="7673801" cy="824419"/>
          </a:xfrm>
        </p:spPr>
        <p:txBody>
          <a:bodyPr vert="horz" lIns="91440" tIns="45720" rIns="91440" bIns="45720" rtlCol="0" anchor="b">
            <a:normAutofit/>
          </a:bodyPr>
          <a:lstStyle/>
          <a:p>
            <a:r>
              <a:rPr lang="en-US" sz="4800" b="1" kern="1200" dirty="0">
                <a:solidFill>
                  <a:schemeClr val="accent1"/>
                </a:solidFill>
                <a:latin typeface="+mj-lt"/>
                <a:ea typeface="+mj-ea"/>
                <a:cs typeface="+mj-cs"/>
              </a:rPr>
              <a:t>Property Tax History</a:t>
            </a:r>
          </a:p>
        </p:txBody>
      </p:sp>
      <p:sp>
        <p:nvSpPr>
          <p:cNvPr id="8194" name="Slide Number Placeholder 5"/>
          <p:cNvSpPr>
            <a:spLocks noGrp="1"/>
          </p:cNvSpPr>
          <p:nvPr>
            <p:ph type="sldNum" sz="quarter" idx="12"/>
          </p:nvPr>
        </p:nvSpPr>
        <p:spPr>
          <a:xfrm>
            <a:off x="8542023" y="6352651"/>
            <a:ext cx="683339" cy="365125"/>
          </a:xfrm>
        </p:spPr>
        <p:txBody>
          <a:bodyPr vert="horz" lIns="91440" tIns="45720" rIns="91440" bIns="45720" rtlCol="0" anchor="ctr">
            <a:normAutofit/>
          </a:bodyPr>
          <a:lstStyle/>
          <a:p>
            <a:pPr defTabSz="914400">
              <a:spcAft>
                <a:spcPts val="600"/>
              </a:spcAft>
            </a:pPr>
            <a:fld id="{CDF14AC8-F8A0-4DDF-89F7-08B3C47525B6}" type="slidenum">
              <a:rPr lang="en-US"/>
              <a:pPr defTabSz="914400">
                <a:spcAft>
                  <a:spcPts val="600"/>
                </a:spcAft>
              </a:pPr>
              <a:t>33</a:t>
            </a:fld>
            <a:endParaRPr lang="en-US"/>
          </a:p>
        </p:txBody>
      </p:sp>
      <p:graphicFrame>
        <p:nvGraphicFramePr>
          <p:cNvPr id="5" name="Table 4">
            <a:extLst>
              <a:ext uri="{FF2B5EF4-FFF2-40B4-BE49-F238E27FC236}">
                <a16:creationId xmlns:a16="http://schemas.microsoft.com/office/drawing/2014/main" id="{BF691840-DE6C-4A3C-83C5-2009B2152A78}"/>
              </a:ext>
            </a:extLst>
          </p:cNvPr>
          <p:cNvGraphicFramePr>
            <a:graphicFrameLocks noGrp="1"/>
          </p:cNvGraphicFramePr>
          <p:nvPr>
            <p:extLst>
              <p:ext uri="{D42A27DB-BD31-4B8C-83A1-F6EECF244321}">
                <p14:modId xmlns:p14="http://schemas.microsoft.com/office/powerpoint/2010/main" val="2045352149"/>
              </p:ext>
            </p:extLst>
          </p:nvPr>
        </p:nvGraphicFramePr>
        <p:xfrm>
          <a:off x="995621" y="1152980"/>
          <a:ext cx="8335705" cy="4970734"/>
        </p:xfrm>
        <a:graphic>
          <a:graphicData uri="http://schemas.openxmlformats.org/drawingml/2006/table">
            <a:tbl>
              <a:tblPr>
                <a:noFill/>
                <a:tableStyleId>{073A0DAA-6AF3-43AB-8588-CEC1D06C72B9}</a:tableStyleId>
              </a:tblPr>
              <a:tblGrid>
                <a:gridCol w="1019260">
                  <a:extLst>
                    <a:ext uri="{9D8B030D-6E8A-4147-A177-3AD203B41FA5}">
                      <a16:colId xmlns:a16="http://schemas.microsoft.com/office/drawing/2014/main" val="2849198579"/>
                    </a:ext>
                  </a:extLst>
                </a:gridCol>
                <a:gridCol w="1065326">
                  <a:extLst>
                    <a:ext uri="{9D8B030D-6E8A-4147-A177-3AD203B41FA5}">
                      <a16:colId xmlns:a16="http://schemas.microsoft.com/office/drawing/2014/main" val="2031424429"/>
                    </a:ext>
                  </a:extLst>
                </a:gridCol>
                <a:gridCol w="1051213">
                  <a:extLst>
                    <a:ext uri="{9D8B030D-6E8A-4147-A177-3AD203B41FA5}">
                      <a16:colId xmlns:a16="http://schemas.microsoft.com/office/drawing/2014/main" val="3520929120"/>
                    </a:ext>
                  </a:extLst>
                </a:gridCol>
                <a:gridCol w="807597">
                  <a:extLst>
                    <a:ext uri="{9D8B030D-6E8A-4147-A177-3AD203B41FA5}">
                      <a16:colId xmlns:a16="http://schemas.microsoft.com/office/drawing/2014/main" val="966089"/>
                    </a:ext>
                  </a:extLst>
                </a:gridCol>
                <a:gridCol w="1171429">
                  <a:extLst>
                    <a:ext uri="{9D8B030D-6E8A-4147-A177-3AD203B41FA5}">
                      <a16:colId xmlns:a16="http://schemas.microsoft.com/office/drawing/2014/main" val="2949587446"/>
                    </a:ext>
                  </a:extLst>
                </a:gridCol>
                <a:gridCol w="898772">
                  <a:extLst>
                    <a:ext uri="{9D8B030D-6E8A-4147-A177-3AD203B41FA5}">
                      <a16:colId xmlns:a16="http://schemas.microsoft.com/office/drawing/2014/main" val="1228764264"/>
                    </a:ext>
                  </a:extLst>
                </a:gridCol>
                <a:gridCol w="745814">
                  <a:extLst>
                    <a:ext uri="{9D8B030D-6E8A-4147-A177-3AD203B41FA5}">
                      <a16:colId xmlns:a16="http://schemas.microsoft.com/office/drawing/2014/main" val="2284199776"/>
                    </a:ext>
                  </a:extLst>
                </a:gridCol>
                <a:gridCol w="788147">
                  <a:extLst>
                    <a:ext uri="{9D8B030D-6E8A-4147-A177-3AD203B41FA5}">
                      <a16:colId xmlns:a16="http://schemas.microsoft.com/office/drawing/2014/main" val="2937197986"/>
                    </a:ext>
                  </a:extLst>
                </a:gridCol>
                <a:gridCol w="788147">
                  <a:extLst>
                    <a:ext uri="{9D8B030D-6E8A-4147-A177-3AD203B41FA5}">
                      <a16:colId xmlns:a16="http://schemas.microsoft.com/office/drawing/2014/main" val="532481193"/>
                    </a:ext>
                  </a:extLst>
                </a:gridCol>
              </a:tblGrid>
              <a:tr h="340045">
                <a:tc gridSpan="9">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City of West Burlington</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324233"/>
                  </a:ext>
                </a:extLst>
              </a:tr>
              <a:tr h="340045">
                <a:tc gridSpan="9">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Property Tax Rate History</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625373"/>
                  </a:ext>
                </a:extLst>
              </a:tr>
              <a:tr h="340045">
                <a:tc gridSpan="9">
                  <a:txBody>
                    <a:bodyPr/>
                    <a:lstStyle/>
                    <a:p>
                      <a:pPr algn="ctr" fontAlgn="b"/>
                      <a:r>
                        <a:rPr lang="en-US" sz="1400" b="0" u="none" strike="noStrike" dirty="0">
                          <a:solidFill>
                            <a:schemeClr val="tx1">
                              <a:lumMod val="75000"/>
                              <a:lumOff val="25000"/>
                            </a:schemeClr>
                          </a:solidFill>
                          <a:effectLst/>
                          <a:latin typeface="Calibri" panose="020F0502020204030204" pitchFamily="34" charset="0"/>
                          <a:cs typeface="Calibri" panose="020F0502020204030204" pitchFamily="34" charset="0"/>
                        </a:rPr>
                        <a:t>Per $1,000 Assessed Valuation</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3415401"/>
                  </a:ext>
                </a:extLst>
              </a:tr>
              <a:tr h="550149">
                <a:tc>
                  <a:txBody>
                    <a:bodyPr/>
                    <a:lstStyle/>
                    <a:p>
                      <a:pPr algn="ctr" fontAlgn="b"/>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West Burlington</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City of West</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Des Moines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a:solidFill>
                            <a:schemeClr val="tx1">
                              <a:lumMod val="75000"/>
                              <a:lumOff val="25000"/>
                            </a:schemeClr>
                          </a:solidFill>
                          <a:effectLst/>
                          <a:latin typeface="Calibri" panose="020F0502020204030204" pitchFamily="34" charset="0"/>
                          <a:cs typeface="Calibri" panose="020F0502020204030204" pitchFamily="34" charset="0"/>
                        </a:rPr>
                        <a:t>Southeastern</a:t>
                      </a:r>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665435298"/>
                  </a:ext>
                </a:extLst>
              </a:tr>
              <a:tr h="340045">
                <a:tc>
                  <a:txBody>
                    <a:bodyPr/>
                    <a:lstStyle/>
                    <a:p>
                      <a:pPr algn="ctr" fontAlgn="b"/>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a:solidFill>
                            <a:schemeClr val="tx1">
                              <a:lumMod val="75000"/>
                              <a:lumOff val="25000"/>
                            </a:schemeClr>
                          </a:solidFill>
                          <a:effectLst/>
                          <a:latin typeface="Calibri" panose="020F0502020204030204" pitchFamily="34" charset="0"/>
                          <a:cs typeface="Calibri" panose="020F0502020204030204" pitchFamily="34" charset="0"/>
                        </a:rPr>
                        <a:t>School</a:t>
                      </a:r>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a:solidFill>
                            <a:schemeClr val="tx1">
                              <a:lumMod val="75000"/>
                              <a:lumOff val="25000"/>
                            </a:schemeClr>
                          </a:solidFill>
                          <a:effectLst/>
                          <a:latin typeface="Calibri" panose="020F0502020204030204" pitchFamily="34" charset="0"/>
                          <a:cs typeface="Calibri" panose="020F0502020204030204" pitchFamily="34" charset="0"/>
                        </a:rPr>
                        <a:t>Burlington</a:t>
                      </a:r>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a:solidFill>
                            <a:schemeClr val="tx1">
                              <a:lumMod val="75000"/>
                              <a:lumOff val="25000"/>
                            </a:schemeClr>
                          </a:solidFill>
                          <a:effectLst/>
                          <a:latin typeface="Calibri" panose="020F0502020204030204" pitchFamily="34" charset="0"/>
                          <a:cs typeface="Calibri" panose="020F0502020204030204" pitchFamily="34" charset="0"/>
                        </a:rPr>
                        <a:t>County</a:t>
                      </a:r>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Community</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a:solidFill>
                            <a:schemeClr val="tx1">
                              <a:lumMod val="75000"/>
                              <a:lumOff val="25000"/>
                            </a:schemeClr>
                          </a:solidFill>
                          <a:effectLst/>
                          <a:latin typeface="Calibri" panose="020F0502020204030204" pitchFamily="34" charset="0"/>
                          <a:cs typeface="Calibri" panose="020F0502020204030204" pitchFamily="34" charset="0"/>
                        </a:rPr>
                        <a:t>% Levy</a:t>
                      </a:r>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a:solidFill>
                            <a:schemeClr val="tx1">
                              <a:lumMod val="75000"/>
                              <a:lumOff val="25000"/>
                            </a:schemeClr>
                          </a:solidFill>
                          <a:effectLst/>
                          <a:latin typeface="Calibri" panose="020F0502020204030204" pitchFamily="34" charset="0"/>
                          <a:cs typeface="Calibri" panose="020F0502020204030204" pitchFamily="34" charset="0"/>
                        </a:rPr>
                        <a:t>% Levy</a:t>
                      </a:r>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none" strike="noStrike">
                          <a:solidFill>
                            <a:schemeClr val="tx1">
                              <a:lumMod val="75000"/>
                              <a:lumOff val="25000"/>
                            </a:schemeClr>
                          </a:solidFill>
                          <a:effectLst/>
                          <a:latin typeface="Calibri" panose="020F0502020204030204" pitchFamily="34" charset="0"/>
                          <a:cs typeface="Calibri" panose="020F0502020204030204" pitchFamily="34" charset="0"/>
                        </a:rPr>
                        <a:t>% Levy</a:t>
                      </a:r>
                      <a:endParaRPr lang="en-US"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3746843863"/>
                  </a:ext>
                </a:extLst>
              </a:tr>
              <a:tr h="340045">
                <a:tc>
                  <a:txBody>
                    <a:bodyPr/>
                    <a:lstStyle/>
                    <a:p>
                      <a:pPr algn="ctr" fontAlgn="b"/>
                      <a:r>
                        <a:rPr lang="en-US" sz="1400" b="1" u="sng" strike="noStrike">
                          <a:solidFill>
                            <a:schemeClr val="tx1">
                              <a:lumMod val="75000"/>
                              <a:lumOff val="25000"/>
                            </a:schemeClr>
                          </a:solidFill>
                          <a:effectLst/>
                          <a:latin typeface="Calibri" panose="020F0502020204030204" pitchFamily="34" charset="0"/>
                          <a:cs typeface="Calibri" panose="020F0502020204030204" pitchFamily="34" charset="0"/>
                        </a:rPr>
                        <a:t>Fiscal Year</a:t>
                      </a:r>
                      <a:endParaRPr lang="en-US" sz="1400" b="1" i="0" u="sng"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sng" strike="noStrike">
                          <a:solidFill>
                            <a:schemeClr val="tx1">
                              <a:lumMod val="75000"/>
                              <a:lumOff val="25000"/>
                            </a:schemeClr>
                          </a:solidFill>
                          <a:effectLst/>
                          <a:latin typeface="Calibri" panose="020F0502020204030204" pitchFamily="34" charset="0"/>
                          <a:cs typeface="Calibri" panose="020F0502020204030204" pitchFamily="34" charset="0"/>
                        </a:rPr>
                        <a:t>District Levy</a:t>
                      </a:r>
                      <a:endParaRPr lang="en-US" sz="1400" b="1" i="0" u="sng"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sng" strike="noStrike">
                          <a:solidFill>
                            <a:schemeClr val="tx1">
                              <a:lumMod val="75000"/>
                              <a:lumOff val="25000"/>
                            </a:schemeClr>
                          </a:solidFill>
                          <a:effectLst/>
                          <a:latin typeface="Calibri" panose="020F0502020204030204" pitchFamily="34" charset="0"/>
                          <a:cs typeface="Calibri" panose="020F0502020204030204" pitchFamily="34" charset="0"/>
                        </a:rPr>
                        <a:t>Levy</a:t>
                      </a:r>
                      <a:endParaRPr lang="en-US" sz="1400" b="1" i="0" u="sng"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sng" strike="noStrike">
                          <a:solidFill>
                            <a:schemeClr val="tx1">
                              <a:lumMod val="75000"/>
                              <a:lumOff val="25000"/>
                            </a:schemeClr>
                          </a:solidFill>
                          <a:effectLst/>
                          <a:latin typeface="Calibri" panose="020F0502020204030204" pitchFamily="34" charset="0"/>
                          <a:cs typeface="Calibri" panose="020F0502020204030204" pitchFamily="34" charset="0"/>
                        </a:rPr>
                        <a:t>Levies</a:t>
                      </a:r>
                      <a:endParaRPr lang="en-US" sz="1400" b="1" i="0" u="sng"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sng" strike="noStrike">
                          <a:solidFill>
                            <a:schemeClr val="tx1">
                              <a:lumMod val="75000"/>
                              <a:lumOff val="25000"/>
                            </a:schemeClr>
                          </a:solidFill>
                          <a:effectLst/>
                          <a:latin typeface="Calibri" panose="020F0502020204030204" pitchFamily="34" charset="0"/>
                          <a:cs typeface="Calibri" panose="020F0502020204030204" pitchFamily="34" charset="0"/>
                        </a:rPr>
                        <a:t>College Levy</a:t>
                      </a:r>
                      <a:endParaRPr lang="en-US" sz="1400" b="1" i="0" u="sng"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sng" strike="noStrike" dirty="0">
                          <a:solidFill>
                            <a:schemeClr val="tx1">
                              <a:lumMod val="75000"/>
                              <a:lumOff val="25000"/>
                            </a:schemeClr>
                          </a:solidFill>
                          <a:effectLst/>
                          <a:latin typeface="Calibri" panose="020F0502020204030204" pitchFamily="34" charset="0"/>
                          <a:cs typeface="Calibri" panose="020F0502020204030204" pitchFamily="34" charset="0"/>
                        </a:rPr>
                        <a:t>Total Levy</a:t>
                      </a:r>
                      <a:endParaRPr lang="en-US" sz="1400" b="1" i="0" u="sng"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sng" strike="noStrike" dirty="0">
                          <a:solidFill>
                            <a:schemeClr val="tx1">
                              <a:lumMod val="75000"/>
                              <a:lumOff val="25000"/>
                            </a:schemeClr>
                          </a:solidFill>
                          <a:effectLst/>
                          <a:latin typeface="Calibri" panose="020F0502020204030204" pitchFamily="34" charset="0"/>
                          <a:cs typeface="Calibri" panose="020F0502020204030204" pitchFamily="34" charset="0"/>
                        </a:rPr>
                        <a:t>School</a:t>
                      </a:r>
                      <a:endParaRPr lang="en-US" sz="1400" b="1" i="0" u="sng"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sng" strike="noStrike" dirty="0">
                          <a:solidFill>
                            <a:schemeClr val="tx1">
                              <a:lumMod val="75000"/>
                              <a:lumOff val="25000"/>
                            </a:schemeClr>
                          </a:solidFill>
                          <a:effectLst/>
                          <a:latin typeface="Calibri" panose="020F0502020204030204" pitchFamily="34" charset="0"/>
                          <a:cs typeface="Calibri" panose="020F0502020204030204" pitchFamily="34" charset="0"/>
                        </a:rPr>
                        <a:t>County</a:t>
                      </a:r>
                      <a:endParaRPr lang="en-US" sz="1400" b="1" i="0" u="sng"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1" u="sng" strike="noStrike" dirty="0">
                          <a:solidFill>
                            <a:schemeClr val="tx1">
                              <a:lumMod val="75000"/>
                              <a:lumOff val="25000"/>
                            </a:schemeClr>
                          </a:solidFill>
                          <a:effectLst/>
                          <a:latin typeface="Calibri" panose="020F0502020204030204" pitchFamily="34" charset="0"/>
                          <a:cs typeface="Calibri" panose="020F0502020204030204" pitchFamily="34" charset="0"/>
                        </a:rPr>
                        <a:t>City</a:t>
                      </a:r>
                      <a:endParaRPr lang="en-US" sz="1400" b="1" i="0" u="sng"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122605213"/>
                  </a:ext>
                </a:extLst>
              </a:tr>
              <a:tr h="340045">
                <a:tc>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2017/2018</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dirty="0">
                          <a:solidFill>
                            <a:schemeClr val="tx1">
                              <a:lumMod val="75000"/>
                              <a:lumOff val="25000"/>
                            </a:schemeClr>
                          </a:solidFill>
                          <a:effectLst/>
                          <a:latin typeface="Calibri" panose="020F0502020204030204" pitchFamily="34" charset="0"/>
                          <a:cs typeface="Calibri" panose="020F0502020204030204" pitchFamily="34" charset="0"/>
                        </a:rPr>
                        <a:t>14.02417</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dirty="0">
                          <a:solidFill>
                            <a:schemeClr val="tx1">
                              <a:lumMod val="75000"/>
                              <a:lumOff val="25000"/>
                            </a:schemeClr>
                          </a:solidFill>
                          <a:effectLst/>
                          <a:latin typeface="Calibri" panose="020F0502020204030204" pitchFamily="34" charset="0"/>
                          <a:cs typeface="Calibri" panose="020F0502020204030204" pitchFamily="34" charset="0"/>
                        </a:rPr>
                        <a:t>10.00</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dirty="0">
                          <a:solidFill>
                            <a:schemeClr val="tx1">
                              <a:lumMod val="75000"/>
                              <a:lumOff val="25000"/>
                            </a:schemeClr>
                          </a:solidFill>
                          <a:effectLst/>
                          <a:latin typeface="Calibri" panose="020F0502020204030204" pitchFamily="34" charset="0"/>
                          <a:cs typeface="Calibri" panose="020F0502020204030204" pitchFamily="34" charset="0"/>
                        </a:rPr>
                        <a:t>8.02888</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1.15723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33.21028</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42.23%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24.18%</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30.11%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3221872344"/>
                  </a:ext>
                </a:extLst>
              </a:tr>
              <a:tr h="340045">
                <a:tc>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2018/2019</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14.06043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10.00</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dirty="0">
                          <a:solidFill>
                            <a:schemeClr val="tx1">
                              <a:lumMod val="75000"/>
                              <a:lumOff val="25000"/>
                            </a:schemeClr>
                          </a:solidFill>
                          <a:effectLst/>
                          <a:latin typeface="Calibri" panose="020F0502020204030204" pitchFamily="34" charset="0"/>
                          <a:cs typeface="Calibri" panose="020F0502020204030204" pitchFamily="34" charset="0"/>
                        </a:rPr>
                        <a:t>8.03731</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1.15723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33.25497</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42.28%</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24.17%</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30.07%</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469009618"/>
                  </a:ext>
                </a:extLst>
              </a:tr>
              <a:tr h="340045">
                <a:tc>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2019/2020</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14.52811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10.00</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dirty="0">
                          <a:solidFill>
                            <a:schemeClr val="tx1">
                              <a:lumMod val="75000"/>
                              <a:lumOff val="25000"/>
                            </a:schemeClr>
                          </a:solidFill>
                          <a:effectLst/>
                          <a:latin typeface="Calibri" panose="020F0502020204030204" pitchFamily="34" charset="0"/>
                          <a:cs typeface="Calibri" panose="020F0502020204030204" pitchFamily="34" charset="0"/>
                        </a:rPr>
                        <a:t>7.85105</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1.15723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33.53639</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43.32%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23.42%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29.82%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225486717"/>
                  </a:ext>
                </a:extLst>
              </a:tr>
              <a:tr h="340045">
                <a:tc>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2020/2021</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17.72384</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10.00</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dirty="0">
                          <a:solidFill>
                            <a:schemeClr val="tx1">
                              <a:lumMod val="75000"/>
                              <a:lumOff val="25000"/>
                            </a:schemeClr>
                          </a:solidFill>
                          <a:effectLst/>
                          <a:latin typeface="Calibri" panose="020F0502020204030204" pitchFamily="34" charset="0"/>
                          <a:cs typeface="Calibri" panose="020F0502020204030204" pitchFamily="34" charset="0"/>
                        </a:rPr>
                        <a:t>7.59475</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dirty="0">
                          <a:solidFill>
                            <a:schemeClr val="tx1">
                              <a:lumMod val="75000"/>
                              <a:lumOff val="25000"/>
                            </a:schemeClr>
                          </a:solidFill>
                          <a:effectLst/>
                          <a:latin typeface="Calibri" panose="020F0502020204030204" pitchFamily="34" charset="0"/>
                          <a:cs typeface="Calibri" panose="020F0502020204030204" pitchFamily="34" charset="0"/>
                        </a:rPr>
                        <a:t>1.18723</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36.50582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48.55%</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20.80%</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27.39%</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750127874"/>
                  </a:ext>
                </a:extLst>
              </a:tr>
              <a:tr h="340045">
                <a:tc>
                  <a:txBody>
                    <a:bodyPr/>
                    <a:lstStyle/>
                    <a:p>
                      <a:pPr algn="ctr" fontAlgn="b"/>
                      <a:r>
                        <a:rPr lang="en-US" sz="1400" b="1" u="none" strike="noStrike" dirty="0">
                          <a:solidFill>
                            <a:schemeClr val="tx1">
                              <a:lumMod val="75000"/>
                              <a:lumOff val="25000"/>
                            </a:schemeClr>
                          </a:solidFill>
                          <a:effectLst/>
                          <a:latin typeface="Calibri" panose="020F0502020204030204" pitchFamily="34" charset="0"/>
                          <a:cs typeface="Calibri" panose="020F0502020204030204" pitchFamily="34" charset="0"/>
                        </a:rPr>
                        <a:t>2021/2022</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16.73660</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9.65</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7.54733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dirty="0">
                          <a:solidFill>
                            <a:schemeClr val="tx1">
                              <a:lumMod val="75000"/>
                              <a:lumOff val="25000"/>
                            </a:schemeClr>
                          </a:solidFill>
                          <a:effectLst/>
                          <a:latin typeface="Calibri" panose="020F0502020204030204" pitchFamily="34" charset="0"/>
                          <a:cs typeface="Calibri" panose="020F0502020204030204" pitchFamily="34" charset="0"/>
                        </a:rPr>
                        <a:t>1.24723</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35.18116</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47.57%</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21.45%</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u="none" strike="noStrike">
                          <a:solidFill>
                            <a:schemeClr val="tx1">
                              <a:lumMod val="75000"/>
                              <a:lumOff val="25000"/>
                            </a:schemeClr>
                          </a:solidFill>
                          <a:effectLst/>
                          <a:latin typeface="Calibri" panose="020F0502020204030204" pitchFamily="34" charset="0"/>
                          <a:cs typeface="Calibri" panose="020F0502020204030204" pitchFamily="34" charset="0"/>
                        </a:rPr>
                        <a:t>27.43%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547405711"/>
                  </a:ext>
                </a:extLst>
              </a:tr>
              <a:tr h="340045">
                <a:tc>
                  <a:txBody>
                    <a:bodyPr/>
                    <a:lstStyle/>
                    <a:p>
                      <a:pPr marL="0" algn="ctr" defTabSz="914400" rtl="0" eaLnBrk="1" fontAlgn="b" latinLnBrk="0" hangingPunct="1"/>
                      <a:r>
                        <a:rPr lang="en-US" sz="1400" b="1"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2022/2023</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14.85110</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10.00311</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7.36824</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1.29223</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33.51468</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44.31%</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21.99%</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29.84%</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318383124"/>
                  </a:ext>
                </a:extLst>
              </a:tr>
              <a:tr h="340045">
                <a:tc>
                  <a:txBody>
                    <a:bodyPr/>
                    <a:lstStyle/>
                    <a:p>
                      <a:pPr marL="0" algn="ctr" defTabSz="914400" rtl="0" eaLnBrk="1" fontAlgn="b" latinLnBrk="0" hangingPunct="1"/>
                      <a:r>
                        <a:rPr lang="en-US" sz="1400" b="1"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2023/2024</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14.05057</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10.00</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7.38888</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1.48623</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32.93406</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42.66%</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rPr>
                        <a:t>22.44%</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30.39%</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617767648"/>
                  </a:ext>
                </a:extLst>
              </a:tr>
              <a:tr h="340045">
                <a:tc>
                  <a:txBody>
                    <a:bodyPr/>
                    <a:lstStyle/>
                    <a:p>
                      <a:pPr marL="0" algn="ctr" defTabSz="914400" rtl="0" eaLnBrk="1" fontAlgn="b" latinLnBrk="0" hangingPunct="1"/>
                      <a:r>
                        <a:rPr lang="en-US" sz="1400" b="1"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2024/2025</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13.19497</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10.10</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7.38175</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1.5567</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32.23365</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ctr" defTabSz="914400" rtl="0" eaLnBrk="1" fontAlgn="b" latinLnBrk="0" hangingPunct="1"/>
                      <a:r>
                        <a:rPr lang="en-US" sz="1400" b="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40.94%</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rPr>
                        <a:t>22.90%</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ctr" fontAlgn="b"/>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31.33%</a:t>
                      </a:r>
                    </a:p>
                  </a:txBody>
                  <a:tcPr marL="68822" marR="2525" marT="34411" marB="34411" anchor="b">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42888269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9E1D9B-6E7B-4795-AB14-CB71230121C8}"/>
              </a:ext>
            </a:extLst>
          </p:cNvPr>
          <p:cNvSpPr>
            <a:spLocks noGrp="1"/>
          </p:cNvSpPr>
          <p:nvPr>
            <p:ph type="title"/>
          </p:nvPr>
        </p:nvSpPr>
        <p:spPr>
          <a:xfrm>
            <a:off x="824095" y="352425"/>
            <a:ext cx="8561949" cy="739774"/>
          </a:xfrm>
        </p:spPr>
        <p:txBody>
          <a:bodyPr>
            <a:no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City of West Burlington Levy Rates</a:t>
            </a:r>
          </a:p>
        </p:txBody>
      </p:sp>
      <p:sp>
        <p:nvSpPr>
          <p:cNvPr id="9218" name="Slide Number Placeholder 6"/>
          <p:cNvSpPr>
            <a:spLocks noGrp="1"/>
          </p:cNvSpPr>
          <p:nvPr>
            <p:ph type="sldNum" sz="quarter" idx="12"/>
          </p:nvPr>
        </p:nvSpPr>
        <p:spPr>
          <a:noFill/>
        </p:spPr>
        <p:txBody>
          <a:bodyPr>
            <a:normAutofit/>
          </a:bodyPr>
          <a:lstStyle/>
          <a:p>
            <a:fld id="{CBA9B8D7-C500-4AD9-AC20-C12C995558A2}" type="slidenum">
              <a:rPr lang="en-US"/>
              <a:pPr/>
              <a:t>34</a:t>
            </a:fld>
            <a:endParaRPr lang="en-US" dirty="0"/>
          </a:p>
        </p:txBody>
      </p:sp>
      <p:graphicFrame>
        <p:nvGraphicFramePr>
          <p:cNvPr id="5" name="Chart 4"/>
          <p:cNvGraphicFramePr>
            <a:graphicFrameLocks noGrp="1"/>
          </p:cNvGraphicFramePr>
          <p:nvPr/>
        </p:nvGraphicFramePr>
        <p:xfrm>
          <a:off x="2152650" y="671512"/>
          <a:ext cx="8251581" cy="5867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noGrp="1"/>
          </p:cNvGraphicFramePr>
          <p:nvPr/>
        </p:nvGraphicFramePr>
        <p:xfrm>
          <a:off x="1816491" y="990600"/>
          <a:ext cx="8610600" cy="586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B179C18-E636-4A39-B8F3-9630F6634907}"/>
              </a:ext>
            </a:extLst>
          </p:cNvPr>
          <p:cNvGraphicFramePr>
            <a:graphicFrameLocks noGrp="1"/>
          </p:cNvGraphicFramePr>
          <p:nvPr>
            <p:extLst>
              <p:ext uri="{D42A27DB-BD31-4B8C-83A1-F6EECF244321}">
                <p14:modId xmlns:p14="http://schemas.microsoft.com/office/powerpoint/2010/main" val="2123289859"/>
              </p:ext>
            </p:extLst>
          </p:nvPr>
        </p:nvGraphicFramePr>
        <p:xfrm>
          <a:off x="979280" y="1004626"/>
          <a:ext cx="8251581" cy="492488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3F61EA0-C4C1-2CC3-1DD7-AD0FA4E3FB0C}"/>
              </a:ext>
            </a:extLst>
          </p:cNvPr>
          <p:cNvSpPr>
            <a:spLocks noGrp="1"/>
          </p:cNvSpPr>
          <p:nvPr>
            <p:ph type="title"/>
          </p:nvPr>
        </p:nvSpPr>
        <p:spPr>
          <a:xfrm>
            <a:off x="1363387" y="2022073"/>
            <a:ext cx="7814915" cy="1207827"/>
          </a:xfrm>
        </p:spPr>
        <p:txBody>
          <a:bodyPr vert="horz" lIns="91440" tIns="45720" rIns="91440" bIns="45720" rtlCol="0" anchor="b">
            <a:norm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General Fund</a:t>
            </a:r>
            <a:r>
              <a:rPr lang="en-US" sz="4400" dirty="0">
                <a:latin typeface="Calibri" panose="020F0502020204030204" pitchFamily="34" charset="0"/>
                <a:ea typeface="Calibri" panose="020F0502020204030204" pitchFamily="34" charset="0"/>
                <a:cs typeface="Calibri" panose="020F0502020204030204" pitchFamily="34" charset="0"/>
              </a:rPr>
              <a:t>	</a:t>
            </a:r>
          </a:p>
        </p:txBody>
      </p:sp>
      <p:sp>
        <p:nvSpPr>
          <p:cNvPr id="3" name="Slide Number Placeholder 2">
            <a:extLst>
              <a:ext uri="{FF2B5EF4-FFF2-40B4-BE49-F238E27FC236}">
                <a16:creationId xmlns:a16="http://schemas.microsoft.com/office/drawing/2014/main" id="{24345554-0D10-6B10-F1A7-B013E9ACF3C8}"/>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defRPr/>
            </a:pPr>
            <a:fld id="{1F8DCCDB-82FC-4F4C-8AA4-E86C19ABBF26}" type="slidenum">
              <a:rPr lang="en-US" smtClean="0"/>
              <a:pPr defTabSz="914400">
                <a:spcAft>
                  <a:spcPts val="600"/>
                </a:spcAft>
                <a:defRPr/>
              </a:pPr>
              <a:t>35</a:t>
            </a:fld>
            <a:endParaRPr lang="en-US"/>
          </a:p>
        </p:txBody>
      </p:sp>
    </p:spTree>
    <p:extLst>
      <p:ext uri="{BB962C8B-B14F-4D97-AF65-F5344CB8AC3E}">
        <p14:creationId xmlns:p14="http://schemas.microsoft.com/office/powerpoint/2010/main" val="4565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91D5EC-60BB-423D-B1BD-21BE1B27084B}"/>
              </a:ext>
            </a:extLst>
          </p:cNvPr>
          <p:cNvSpPr>
            <a:spLocks noGrp="1"/>
          </p:cNvSpPr>
          <p:nvPr>
            <p:ph type="title"/>
          </p:nvPr>
        </p:nvSpPr>
        <p:spPr>
          <a:xfrm>
            <a:off x="1045632" y="272659"/>
            <a:ext cx="7886700" cy="701674"/>
          </a:xfrm>
        </p:spPr>
        <p:txBody>
          <a:bodyPr>
            <a:noAutofit/>
          </a:bodyPr>
          <a:lstStyle/>
          <a:p>
            <a:pPr algn="ctr"/>
            <a:r>
              <a:rPr lang="en-US" sz="4400" b="1" dirty="0">
                <a:latin typeface="Calibri" panose="020F0502020204030204" pitchFamily="34" charset="0"/>
                <a:cs typeface="Calibri" panose="020F0502020204030204" pitchFamily="34" charset="0"/>
              </a:rPr>
              <a:t>General Fund</a:t>
            </a:r>
          </a:p>
        </p:txBody>
      </p:sp>
      <p:sp>
        <p:nvSpPr>
          <p:cNvPr id="2" name="Slide Number Placeholder 1"/>
          <p:cNvSpPr>
            <a:spLocks noGrp="1"/>
          </p:cNvSpPr>
          <p:nvPr>
            <p:ph type="sldNum" sz="quarter" idx="12"/>
          </p:nvPr>
        </p:nvSpPr>
        <p:spPr/>
        <p:txBody>
          <a:bodyPr>
            <a:normAutofit/>
          </a:bodyPr>
          <a:lstStyle/>
          <a:p>
            <a:pPr>
              <a:defRPr/>
            </a:pPr>
            <a:fld id="{1F8DCCDB-82FC-4F4C-8AA4-E86C19ABBF26}" type="slidenum">
              <a:rPr lang="en-US"/>
              <a:pPr>
                <a:defRPr/>
              </a:pPr>
              <a:t>36</a:t>
            </a:fld>
            <a:endParaRPr lang="en-US" dirty="0"/>
          </a:p>
        </p:txBody>
      </p:sp>
      <p:sp>
        <p:nvSpPr>
          <p:cNvPr id="5" name="TextBox 4"/>
          <p:cNvSpPr txBox="1"/>
          <p:nvPr/>
        </p:nvSpPr>
        <p:spPr>
          <a:xfrm>
            <a:off x="358346" y="1260388"/>
            <a:ext cx="9218140" cy="4093428"/>
          </a:xfrm>
          <a:prstGeom prst="rect">
            <a:avLst/>
          </a:prstGeom>
          <a:noFill/>
        </p:spPr>
        <p:txBody>
          <a:bodyPr wrap="square" rtlCol="0">
            <a:spAutoFit/>
          </a:bodyPr>
          <a:lstStyle/>
          <a:p>
            <a:endParaRPr lang="en-US" sz="2000" b="1" dirty="0"/>
          </a:p>
          <a:p>
            <a:r>
              <a:rPr lang="en-US" sz="2000" dirty="0"/>
              <a:t>The General Fund is the chief operating fund of the City.  This fund supports those operations most identified with the city, such as fire and police.  The largest revenue received in the general fund is property taxes.  It also receives all other income that is not required by law or contractual agreement to be deposited elsewhere.  Also included is revenue from licenses, permits, and earnings of investments. </a:t>
            </a:r>
          </a:p>
          <a:p>
            <a:endParaRPr lang="en-US" sz="2000" dirty="0"/>
          </a:p>
          <a:p>
            <a:r>
              <a:rPr lang="en-US" sz="2000" dirty="0"/>
              <a:t>For FY 25/26 General Fund Revenues are budgeted at $3,484,540 and expenses of $3,465,406.  Revenues exceed expenses by $19,134.  At the end of FY 25/26, the General fund is estimated to have a balance of $724,240.57. </a:t>
            </a:r>
          </a:p>
          <a:p>
            <a:endParaRPr lang="en-US" sz="2000" dirty="0">
              <a:highlight>
                <a:srgbClr val="FF0000"/>
              </a:highlight>
            </a:endParaRPr>
          </a:p>
          <a:p>
            <a:r>
              <a:rPr lang="en-US" sz="2000" dirty="0"/>
              <a:t>This results in a General Fund Fund  Balance of 20.9%.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970F15-2B5C-4BDF-89C8-C275E3CA42AD}"/>
              </a:ext>
            </a:extLst>
          </p:cNvPr>
          <p:cNvSpPr>
            <a:spLocks noGrp="1"/>
          </p:cNvSpPr>
          <p:nvPr>
            <p:ph type="title"/>
          </p:nvPr>
        </p:nvSpPr>
        <p:spPr>
          <a:xfrm>
            <a:off x="1387302" y="342332"/>
            <a:ext cx="7886700" cy="701674"/>
          </a:xfrm>
        </p:spPr>
        <p:txBody>
          <a:bodyPr>
            <a:normAutofit fontScale="90000"/>
          </a:bodyPr>
          <a:lstStyle/>
          <a:p>
            <a:pPr algn="ctr"/>
            <a:r>
              <a:rPr lang="en-US" b="1" dirty="0">
                <a:solidFill>
                  <a:srgbClr val="006600"/>
                </a:solidFill>
              </a:rPr>
              <a:t>General Fund Decrease/Increase – Expenditures v. Revenues</a:t>
            </a:r>
          </a:p>
        </p:txBody>
      </p:sp>
      <p:sp>
        <p:nvSpPr>
          <p:cNvPr id="3" name="Slide Number Placeholder 2">
            <a:extLst>
              <a:ext uri="{FF2B5EF4-FFF2-40B4-BE49-F238E27FC236}">
                <a16:creationId xmlns:a16="http://schemas.microsoft.com/office/drawing/2014/main" id="{78BE8BF8-3A14-48BF-A927-C1C2A57B50CB}"/>
              </a:ext>
            </a:extLst>
          </p:cNvPr>
          <p:cNvSpPr>
            <a:spLocks noGrp="1"/>
          </p:cNvSpPr>
          <p:nvPr>
            <p:ph type="sldNum" sz="quarter" idx="12"/>
          </p:nvPr>
        </p:nvSpPr>
        <p:spPr/>
        <p:txBody>
          <a:bodyPr/>
          <a:lstStyle/>
          <a:p>
            <a:pPr>
              <a:defRPr/>
            </a:pPr>
            <a:fld id="{1F8DCCDB-82FC-4F4C-8AA4-E86C19ABBF26}" type="slidenum">
              <a:rPr lang="en-US"/>
              <a:pPr>
                <a:defRPr/>
              </a:pPr>
              <a:t>37</a:t>
            </a:fld>
            <a:endParaRPr lang="en-US" dirty="0"/>
          </a:p>
        </p:txBody>
      </p:sp>
      <p:graphicFrame>
        <p:nvGraphicFramePr>
          <p:cNvPr id="5" name="Chart 4">
            <a:extLst>
              <a:ext uri="{FF2B5EF4-FFF2-40B4-BE49-F238E27FC236}">
                <a16:creationId xmlns:a16="http://schemas.microsoft.com/office/drawing/2014/main" id="{7266B5C1-505E-46DF-AA1B-0CAC87727F6F}"/>
              </a:ext>
            </a:extLst>
          </p:cNvPr>
          <p:cNvGraphicFramePr>
            <a:graphicFrameLocks/>
          </p:cNvGraphicFramePr>
          <p:nvPr>
            <p:extLst>
              <p:ext uri="{D42A27DB-BD31-4B8C-83A1-F6EECF244321}">
                <p14:modId xmlns:p14="http://schemas.microsoft.com/office/powerpoint/2010/main" val="2556295689"/>
              </p:ext>
            </p:extLst>
          </p:nvPr>
        </p:nvGraphicFramePr>
        <p:xfrm>
          <a:off x="1063451" y="1600201"/>
          <a:ext cx="8534401" cy="5029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7490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53B0BA5-ABE4-4DAA-B1CC-42A56F804E9A}"/>
              </a:ext>
            </a:extLst>
          </p:cNvPr>
          <p:cNvSpPr>
            <a:spLocks noGrp="1"/>
          </p:cNvSpPr>
          <p:nvPr>
            <p:ph type="title"/>
          </p:nvPr>
        </p:nvSpPr>
        <p:spPr>
          <a:xfrm>
            <a:off x="2291030" y="2387519"/>
            <a:ext cx="5993659" cy="891116"/>
          </a:xfrm>
        </p:spPr>
        <p:txBody>
          <a:bodyPr vert="horz" lIns="91440" tIns="45720" rIns="91440" bIns="45720" rtlCol="0" anchor="b">
            <a:normAutofit/>
          </a:bodyPr>
          <a:lstStyle/>
          <a:p>
            <a:pPr algn="ctr"/>
            <a:r>
              <a:rPr lang="en-US" sz="4800" b="1" dirty="0">
                <a:latin typeface="Calibri" panose="020F0502020204030204" pitchFamily="34" charset="0"/>
                <a:ea typeface="Calibri" panose="020F0502020204030204" pitchFamily="34" charset="0"/>
                <a:cs typeface="Calibri" panose="020F0502020204030204" pitchFamily="34" charset="0"/>
              </a:rPr>
              <a:t>Enterprise Funds</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9F382729-F94E-43E3-BF7F-AEF42C8888A1}"/>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defRPr/>
            </a:pPr>
            <a:fld id="{1F8DCCDB-82FC-4F4C-8AA4-E86C19ABBF26}" type="slidenum">
              <a:rPr lang="en-US">
                <a:solidFill>
                  <a:srgbClr val="FFFFFF"/>
                </a:solidFill>
              </a:rPr>
              <a:pPr defTabSz="914400">
                <a:spcAft>
                  <a:spcPts val="600"/>
                </a:spcAft>
                <a:defRPr/>
              </a:pPr>
              <a:t>38</a:t>
            </a:fld>
            <a:endParaRPr lang="en-US">
              <a:solidFill>
                <a:srgbClr val="FFFFFF"/>
              </a:solidFill>
            </a:endParaRPr>
          </a:p>
        </p:txBody>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3252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7" name="Straight Connector 4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Isosceles Triangle 5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Isosceles Triangle 5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03EAC84-8777-4078-8994-77C723DA6150}"/>
              </a:ext>
            </a:extLst>
          </p:cNvPr>
          <p:cNvSpPr>
            <a:spLocks noGrp="1"/>
          </p:cNvSpPr>
          <p:nvPr>
            <p:ph type="title"/>
          </p:nvPr>
        </p:nvSpPr>
        <p:spPr>
          <a:xfrm>
            <a:off x="1837745" y="254292"/>
            <a:ext cx="6253531" cy="993490"/>
          </a:xfrm>
        </p:spPr>
        <p:txBody>
          <a:bodyPr vert="horz" lIns="91440" tIns="45720" rIns="91440" bIns="45720" rtlCol="0" anchor="ctr">
            <a:no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Tax Increment Financing	</a:t>
            </a:r>
          </a:p>
        </p:txBody>
      </p:sp>
      <p:sp>
        <p:nvSpPr>
          <p:cNvPr id="6" name="TextBox 5">
            <a:extLst>
              <a:ext uri="{FF2B5EF4-FFF2-40B4-BE49-F238E27FC236}">
                <a16:creationId xmlns:a16="http://schemas.microsoft.com/office/drawing/2014/main" id="{ED29F511-B490-4A4B-9DFC-30DE8133223A}"/>
              </a:ext>
            </a:extLst>
          </p:cNvPr>
          <p:cNvSpPr txBox="1"/>
          <p:nvPr/>
        </p:nvSpPr>
        <p:spPr>
          <a:xfrm>
            <a:off x="973225" y="1027753"/>
            <a:ext cx="7982573" cy="492014"/>
          </a:xfrm>
          <a:prstGeom prst="rect">
            <a:avLst/>
          </a:prstGeom>
        </p:spPr>
        <p:txBody>
          <a:bodyPr vert="horz" lIns="91440" tIns="45720" rIns="91440" bIns="45720" rtlCol="0">
            <a:normAutofit fontScale="70000" lnSpcReduction="20000"/>
          </a:bodyPr>
          <a:lstStyle/>
          <a:p>
            <a:pPr>
              <a:spcBef>
                <a:spcPts val="1000"/>
              </a:spcBef>
              <a:buClr>
                <a:schemeClr val="accent1"/>
              </a:buClr>
              <a:buSzPct val="80000"/>
            </a:pPr>
            <a:r>
              <a:rPr lang="en-US" sz="22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For FY25/26 the City budgeted to receive $860,700 in TIF property tax revenues.; down from $1,117,967 for FY 24/25.  The following expenses are to be paid in FY25/26:</a:t>
            </a:r>
          </a:p>
        </p:txBody>
      </p:sp>
      <p:sp>
        <p:nvSpPr>
          <p:cNvPr id="3" name="Slide Number Placeholder 2">
            <a:extLst>
              <a:ext uri="{FF2B5EF4-FFF2-40B4-BE49-F238E27FC236}">
                <a16:creationId xmlns:a16="http://schemas.microsoft.com/office/drawing/2014/main" id="{C5F761D5-2C10-4B4E-9239-8FC30563118D}"/>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defRPr/>
            </a:pPr>
            <a:fld id="{1F8DCCDB-82FC-4F4C-8AA4-E86C19ABBF26}" type="slidenum">
              <a:rPr lang="en-US"/>
              <a:pPr defTabSz="914400">
                <a:spcAft>
                  <a:spcPts val="600"/>
                </a:spcAft>
                <a:defRPr/>
              </a:pPr>
              <a:t>39</a:t>
            </a:fld>
            <a:endParaRPr lang="en-US"/>
          </a:p>
        </p:txBody>
      </p:sp>
      <p:graphicFrame>
        <p:nvGraphicFramePr>
          <p:cNvPr id="5" name="Table 4">
            <a:extLst>
              <a:ext uri="{FF2B5EF4-FFF2-40B4-BE49-F238E27FC236}">
                <a16:creationId xmlns:a16="http://schemas.microsoft.com/office/drawing/2014/main" id="{5AAE6F00-D383-4C1B-B7D6-80F3979CC790}"/>
              </a:ext>
            </a:extLst>
          </p:cNvPr>
          <p:cNvGraphicFramePr>
            <a:graphicFrameLocks noGrp="1"/>
          </p:cNvGraphicFramePr>
          <p:nvPr>
            <p:extLst>
              <p:ext uri="{D42A27DB-BD31-4B8C-83A1-F6EECF244321}">
                <p14:modId xmlns:p14="http://schemas.microsoft.com/office/powerpoint/2010/main" val="2734944537"/>
              </p:ext>
            </p:extLst>
          </p:nvPr>
        </p:nvGraphicFramePr>
        <p:xfrm>
          <a:off x="1125408" y="1515862"/>
          <a:ext cx="7206981" cy="4579158"/>
        </p:xfrm>
        <a:graphic>
          <a:graphicData uri="http://schemas.openxmlformats.org/drawingml/2006/table">
            <a:tbl>
              <a:tblPr firstRow="1" bandRow="1">
                <a:tableStyleId>{93296810-A885-4BE3-A3E7-6D5BEEA58F35}</a:tableStyleId>
              </a:tblPr>
              <a:tblGrid>
                <a:gridCol w="2456169">
                  <a:extLst>
                    <a:ext uri="{9D8B030D-6E8A-4147-A177-3AD203B41FA5}">
                      <a16:colId xmlns:a16="http://schemas.microsoft.com/office/drawing/2014/main" val="1219742913"/>
                    </a:ext>
                  </a:extLst>
                </a:gridCol>
                <a:gridCol w="1404239">
                  <a:extLst>
                    <a:ext uri="{9D8B030D-6E8A-4147-A177-3AD203B41FA5}">
                      <a16:colId xmlns:a16="http://schemas.microsoft.com/office/drawing/2014/main" val="1766529301"/>
                    </a:ext>
                  </a:extLst>
                </a:gridCol>
                <a:gridCol w="3346573">
                  <a:extLst>
                    <a:ext uri="{9D8B030D-6E8A-4147-A177-3AD203B41FA5}">
                      <a16:colId xmlns:a16="http://schemas.microsoft.com/office/drawing/2014/main" val="1031084619"/>
                    </a:ext>
                  </a:extLst>
                </a:gridCol>
              </a:tblGrid>
              <a:tr h="554427">
                <a:tc>
                  <a:txBody>
                    <a:bodyPr/>
                    <a:lstStyle/>
                    <a:p>
                      <a:pPr algn="ctr"/>
                      <a:r>
                        <a:rPr lang="en-US" sz="1900" b="1" dirty="0">
                          <a:latin typeface="Calibri" panose="020F0502020204030204" pitchFamily="34" charset="0"/>
                          <a:ea typeface="Calibri" panose="020F0502020204030204" pitchFamily="34" charset="0"/>
                          <a:cs typeface="Calibri" panose="020F0502020204030204" pitchFamily="34" charset="0"/>
                        </a:rPr>
                        <a:t>TIF Debt</a:t>
                      </a:r>
                    </a:p>
                  </a:txBody>
                  <a:tcPr marL="82959" marR="82959" marT="41479" marB="41479"/>
                </a:tc>
                <a:tc>
                  <a:txBody>
                    <a:bodyPr/>
                    <a:lstStyle/>
                    <a:p>
                      <a:pPr algn="ctr"/>
                      <a:r>
                        <a:rPr lang="en-US" sz="1900" b="1" dirty="0">
                          <a:latin typeface="Calibri" panose="020F0502020204030204" pitchFamily="34" charset="0"/>
                          <a:ea typeface="Calibri" panose="020F0502020204030204" pitchFamily="34" charset="0"/>
                          <a:cs typeface="Calibri" panose="020F0502020204030204" pitchFamily="34" charset="0"/>
                        </a:rPr>
                        <a:t>Amount</a:t>
                      </a:r>
                    </a:p>
                  </a:txBody>
                  <a:tcPr marL="82959" marR="82959" marT="41479" marB="41479"/>
                </a:tc>
                <a:tc>
                  <a:txBody>
                    <a:bodyPr/>
                    <a:lstStyle/>
                    <a:p>
                      <a:pPr algn="ctr"/>
                      <a:endParaRPr lang="en-US" sz="1900" b="1" dirty="0">
                        <a:latin typeface="Calibri" panose="020F0502020204030204" pitchFamily="34" charset="0"/>
                        <a:ea typeface="Calibri" panose="020F0502020204030204" pitchFamily="34" charset="0"/>
                        <a:cs typeface="Calibri" panose="020F0502020204030204" pitchFamily="34" charset="0"/>
                      </a:endParaRPr>
                    </a:p>
                  </a:txBody>
                  <a:tcPr marL="82959" marR="82959" marT="41479" marB="41479"/>
                </a:tc>
                <a:extLst>
                  <a:ext uri="{0D108BD9-81ED-4DB2-BD59-A6C34878D82A}">
                    <a16:rowId xmlns:a16="http://schemas.microsoft.com/office/drawing/2014/main" val="2701595527"/>
                  </a:ext>
                </a:extLst>
              </a:tr>
              <a:tr h="659562">
                <a:tc>
                  <a:txBody>
                    <a:bodyPr/>
                    <a:lstStyle/>
                    <a:p>
                      <a:pPr algn="l"/>
                      <a:r>
                        <a:rPr lang="en-US" sz="1600" b="1" dirty="0">
                          <a:latin typeface="Calibri" panose="020F0502020204030204" pitchFamily="34" charset="0"/>
                          <a:ea typeface="Calibri" panose="020F0502020204030204" pitchFamily="34" charset="0"/>
                          <a:cs typeface="Calibri" panose="020F0502020204030204" pitchFamily="34" charset="0"/>
                        </a:rPr>
                        <a:t>Campus Community Developers</a:t>
                      </a:r>
                    </a:p>
                  </a:txBody>
                  <a:tcPr marL="82959" marR="82959" marT="41479" marB="41479"/>
                </a:tc>
                <a:tc>
                  <a:txBody>
                    <a:bodyPr/>
                    <a:lstStyle/>
                    <a:p>
                      <a:pPr algn="r"/>
                      <a:r>
                        <a:rPr lang="en-US" sz="1600" b="1" dirty="0">
                          <a:latin typeface="Calibri" panose="020F0502020204030204" pitchFamily="34" charset="0"/>
                          <a:ea typeface="Calibri" panose="020F0502020204030204" pitchFamily="34" charset="0"/>
                          <a:cs typeface="Calibri" panose="020F0502020204030204" pitchFamily="34" charset="0"/>
                        </a:rPr>
                        <a:t>  56,662</a:t>
                      </a:r>
                    </a:p>
                  </a:txBody>
                  <a:tcPr marL="82959" marR="82959" marT="41479" marB="41479" anchor="ctr"/>
                </a:tc>
                <a:tc>
                  <a:txBody>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TIF Rebate – Black Hawk Tower</a:t>
                      </a:r>
                    </a:p>
                  </a:txBody>
                  <a:tcPr marL="82959" marR="82959" marT="41479" marB="41479"/>
                </a:tc>
                <a:extLst>
                  <a:ext uri="{0D108BD9-81ED-4DB2-BD59-A6C34878D82A}">
                    <a16:rowId xmlns:a16="http://schemas.microsoft.com/office/drawing/2014/main" val="3341215716"/>
                  </a:ext>
                </a:extLst>
              </a:tr>
              <a:tr h="682048">
                <a:tc>
                  <a:txBody>
                    <a:bodyPr/>
                    <a:lstStyle/>
                    <a:p>
                      <a:pPr algn="l"/>
                      <a:r>
                        <a:rPr lang="en-US" sz="1600" b="1">
                          <a:latin typeface="Calibri" panose="020F0502020204030204" pitchFamily="34" charset="0"/>
                          <a:ea typeface="Calibri" panose="020F0502020204030204" pitchFamily="34" charset="0"/>
                          <a:cs typeface="Calibri" panose="020F0502020204030204" pitchFamily="34" charset="0"/>
                        </a:rPr>
                        <a:t>2017 GO Bond</a:t>
                      </a:r>
                    </a:p>
                  </a:txBody>
                  <a:tcPr marL="82959" marR="82959" marT="41479" marB="41479"/>
                </a:tc>
                <a:tc>
                  <a:txBody>
                    <a:bodyPr/>
                    <a:lstStyle/>
                    <a:p>
                      <a:pPr algn="r"/>
                      <a:r>
                        <a:rPr lang="en-US" sz="1600" b="1" dirty="0">
                          <a:latin typeface="Calibri" panose="020F0502020204030204" pitchFamily="34" charset="0"/>
                          <a:ea typeface="Calibri" panose="020F0502020204030204" pitchFamily="34" charset="0"/>
                          <a:cs typeface="Calibri" panose="020F0502020204030204" pitchFamily="34" charset="0"/>
                        </a:rPr>
                        <a:t>  590,000</a:t>
                      </a:r>
                    </a:p>
                  </a:txBody>
                  <a:tcPr marL="82959" marR="82959" marT="41479" marB="41479" anchor="ctr"/>
                </a:tc>
                <a:tc>
                  <a:txBody>
                    <a:bodyPr/>
                    <a:lstStyle/>
                    <a:p>
                      <a:pPr algn="ctr"/>
                      <a:r>
                        <a:rPr lang="en-US" sz="1600" b="1">
                          <a:latin typeface="Calibri" panose="020F0502020204030204" pitchFamily="34" charset="0"/>
                          <a:ea typeface="Calibri" panose="020F0502020204030204" pitchFamily="34" charset="0"/>
                          <a:cs typeface="Calibri" panose="020F0502020204030204" pitchFamily="34" charset="0"/>
                        </a:rPr>
                        <a:t>Street Projects</a:t>
                      </a:r>
                    </a:p>
                  </a:txBody>
                  <a:tcPr marL="82959" marR="82959" marT="41479" marB="41479"/>
                </a:tc>
                <a:extLst>
                  <a:ext uri="{0D108BD9-81ED-4DB2-BD59-A6C34878D82A}">
                    <a16:rowId xmlns:a16="http://schemas.microsoft.com/office/drawing/2014/main" val="2691004108"/>
                  </a:ext>
                </a:extLst>
              </a:tr>
              <a:tr h="682048">
                <a:tc>
                  <a:txBody>
                    <a:bodyPr/>
                    <a:lstStyle/>
                    <a:p>
                      <a:pPr algn="l"/>
                      <a:r>
                        <a:rPr lang="en-US" sz="1600" b="1">
                          <a:latin typeface="Calibri" panose="020F0502020204030204" pitchFamily="34" charset="0"/>
                          <a:ea typeface="Calibri" panose="020F0502020204030204" pitchFamily="34" charset="0"/>
                          <a:cs typeface="Calibri" panose="020F0502020204030204" pitchFamily="34" charset="0"/>
                        </a:rPr>
                        <a:t>2015 Residential Develop.</a:t>
                      </a:r>
                    </a:p>
                  </a:txBody>
                  <a:tcPr marL="82959" marR="82959" marT="41479" marB="41479"/>
                </a:tc>
                <a:tc>
                  <a:txBody>
                    <a:bodyPr/>
                    <a:lstStyle/>
                    <a:p>
                      <a:pPr algn="r"/>
                      <a:r>
                        <a:rPr lang="en-US" sz="1600" b="1" dirty="0">
                          <a:latin typeface="Calibri" panose="020F0502020204030204" pitchFamily="34" charset="0"/>
                          <a:ea typeface="Calibri" panose="020F0502020204030204" pitchFamily="34" charset="0"/>
                          <a:cs typeface="Calibri" panose="020F0502020204030204" pitchFamily="34" charset="0"/>
                        </a:rPr>
                        <a:t>  2,185</a:t>
                      </a:r>
                    </a:p>
                  </a:txBody>
                  <a:tcPr marL="82959" marR="82959" marT="41479" marB="41479" anchor="ctr"/>
                </a:tc>
                <a:tc>
                  <a:txBody>
                    <a:bodyPr/>
                    <a:lstStyle/>
                    <a:p>
                      <a:pPr algn="ctr"/>
                      <a:r>
                        <a:rPr lang="en-US" sz="1600" b="1">
                          <a:latin typeface="Calibri" panose="020F0502020204030204" pitchFamily="34" charset="0"/>
                          <a:ea typeface="Calibri" panose="020F0502020204030204" pitchFamily="34" charset="0"/>
                          <a:cs typeface="Calibri" panose="020F0502020204030204" pitchFamily="34" charset="0"/>
                        </a:rPr>
                        <a:t>Internal Loan</a:t>
                      </a:r>
                    </a:p>
                  </a:txBody>
                  <a:tcPr marL="82959" marR="82959" marT="41479" marB="41479"/>
                </a:tc>
                <a:extLst>
                  <a:ext uri="{0D108BD9-81ED-4DB2-BD59-A6C34878D82A}">
                    <a16:rowId xmlns:a16="http://schemas.microsoft.com/office/drawing/2014/main" val="996007824"/>
                  </a:ext>
                </a:extLst>
              </a:tr>
              <a:tr h="477855">
                <a:tc>
                  <a:txBody>
                    <a:bodyPr/>
                    <a:lstStyle/>
                    <a:p>
                      <a:pPr algn="l"/>
                      <a:r>
                        <a:rPr lang="en-US" sz="1600" b="1">
                          <a:latin typeface="Calibri" panose="020F0502020204030204" pitchFamily="34" charset="0"/>
                          <a:ea typeface="Calibri" panose="020F0502020204030204" pitchFamily="34" charset="0"/>
                          <a:cs typeface="Calibri" panose="020F0502020204030204" pitchFamily="34" charset="0"/>
                        </a:rPr>
                        <a:t>Legal Services</a:t>
                      </a:r>
                    </a:p>
                  </a:txBody>
                  <a:tcPr marL="82959" marR="82959" marT="41479" marB="41479"/>
                </a:tc>
                <a:tc>
                  <a:txBody>
                    <a:bodyPr/>
                    <a:lstStyle/>
                    <a:p>
                      <a:pPr algn="r"/>
                      <a:r>
                        <a:rPr lang="en-US" sz="1600" b="1" dirty="0">
                          <a:latin typeface="Calibri" panose="020F0502020204030204" pitchFamily="34" charset="0"/>
                          <a:ea typeface="Calibri" panose="020F0502020204030204" pitchFamily="34" charset="0"/>
                          <a:cs typeface="Calibri" panose="020F0502020204030204" pitchFamily="34" charset="0"/>
                        </a:rPr>
                        <a:t> 12,185</a:t>
                      </a:r>
                    </a:p>
                  </a:txBody>
                  <a:tcPr marL="82959" marR="82959" marT="41479" marB="41479" anchor="ctr"/>
                </a:tc>
                <a:tc>
                  <a:txBody>
                    <a:bodyPr/>
                    <a:lstStyle/>
                    <a:p>
                      <a:pPr algn="ctr"/>
                      <a:r>
                        <a:rPr lang="en-US" sz="1600" b="1">
                          <a:latin typeface="Calibri" panose="020F0502020204030204" pitchFamily="34" charset="0"/>
                          <a:ea typeface="Calibri" panose="020F0502020204030204" pitchFamily="34" charset="0"/>
                          <a:cs typeface="Calibri" panose="020F0502020204030204" pitchFamily="34" charset="0"/>
                        </a:rPr>
                        <a:t>Internal Loan</a:t>
                      </a:r>
                    </a:p>
                  </a:txBody>
                  <a:tcPr marL="82959" marR="82959" marT="41479" marB="41479"/>
                </a:tc>
                <a:extLst>
                  <a:ext uri="{0D108BD9-81ED-4DB2-BD59-A6C34878D82A}">
                    <a16:rowId xmlns:a16="http://schemas.microsoft.com/office/drawing/2014/main" val="3466493407"/>
                  </a:ext>
                </a:extLst>
              </a:tr>
              <a:tr h="636978">
                <a:tc>
                  <a:txBody>
                    <a:bodyPr/>
                    <a:lstStyle/>
                    <a:p>
                      <a:pPr algn="l"/>
                      <a:r>
                        <a:rPr lang="en-US" sz="1600" b="1">
                          <a:latin typeface="Calibri" panose="020F0502020204030204" pitchFamily="34" charset="0"/>
                          <a:ea typeface="Calibri" panose="020F0502020204030204" pitchFamily="34" charset="0"/>
                          <a:cs typeface="Calibri" panose="020F0502020204030204" pitchFamily="34" charset="0"/>
                        </a:rPr>
                        <a:t>Greater Burlington Partnership</a:t>
                      </a:r>
                    </a:p>
                  </a:txBody>
                  <a:tcPr marL="82959" marR="82959" marT="41479" marB="41479"/>
                </a:tc>
                <a:tc>
                  <a:txBody>
                    <a:bodyPr/>
                    <a:lstStyle/>
                    <a:p>
                      <a:pPr algn="r"/>
                      <a:r>
                        <a:rPr lang="en-US" sz="1600" b="1" dirty="0">
                          <a:latin typeface="Calibri" panose="020F0502020204030204" pitchFamily="34" charset="0"/>
                          <a:ea typeface="Calibri" panose="020F0502020204030204" pitchFamily="34" charset="0"/>
                          <a:cs typeface="Calibri" panose="020F0502020204030204" pitchFamily="34" charset="0"/>
                        </a:rPr>
                        <a:t>  6,000</a:t>
                      </a:r>
                    </a:p>
                  </a:txBody>
                  <a:tcPr marL="82959" marR="82959" marT="41479" marB="41479" anchor="ctr"/>
                </a:tc>
                <a:tc>
                  <a:txBody>
                    <a:bodyPr/>
                    <a:lstStyle/>
                    <a:p>
                      <a:pPr algn="ctr"/>
                      <a:r>
                        <a:rPr lang="en-US" sz="1600" b="1">
                          <a:latin typeface="Calibri" panose="020F0502020204030204" pitchFamily="34" charset="0"/>
                          <a:ea typeface="Calibri" panose="020F0502020204030204" pitchFamily="34" charset="0"/>
                          <a:cs typeface="Calibri" panose="020F0502020204030204" pitchFamily="34" charset="0"/>
                        </a:rPr>
                        <a:t>Partnering for the Future</a:t>
                      </a:r>
                    </a:p>
                  </a:txBody>
                  <a:tcPr marL="82959" marR="82959" marT="41479" marB="41479"/>
                </a:tc>
                <a:extLst>
                  <a:ext uri="{0D108BD9-81ED-4DB2-BD59-A6C34878D82A}">
                    <a16:rowId xmlns:a16="http://schemas.microsoft.com/office/drawing/2014/main" val="2541250186"/>
                  </a:ext>
                </a:extLst>
              </a:tr>
              <a:tr h="886240">
                <a:tc>
                  <a:txBody>
                    <a:bodyPr/>
                    <a:lstStyle/>
                    <a:p>
                      <a:pPr algn="l"/>
                      <a:r>
                        <a:rPr lang="en-US" sz="1600" b="1">
                          <a:latin typeface="Calibri" panose="020F0502020204030204" pitchFamily="34" charset="0"/>
                          <a:ea typeface="Calibri" panose="020F0502020204030204" pitchFamily="34" charset="0"/>
                          <a:cs typeface="Calibri" panose="020F0502020204030204" pitchFamily="34" charset="0"/>
                        </a:rPr>
                        <a:t>Administration Fee (Wages)</a:t>
                      </a:r>
                    </a:p>
                  </a:txBody>
                  <a:tcPr marL="82959" marR="82959" marT="41479" marB="41479"/>
                </a:tc>
                <a:tc>
                  <a:txBody>
                    <a:bodyPr/>
                    <a:lstStyle/>
                    <a:p>
                      <a:pPr algn="r"/>
                      <a:r>
                        <a:rPr lang="en-US" sz="1600" b="1" dirty="0">
                          <a:latin typeface="Calibri" panose="020F0502020204030204" pitchFamily="34" charset="0"/>
                          <a:ea typeface="Calibri" panose="020F0502020204030204" pitchFamily="34" charset="0"/>
                          <a:cs typeface="Calibri" panose="020F0502020204030204" pitchFamily="34" charset="0"/>
                        </a:rPr>
                        <a:t>  100,000</a:t>
                      </a:r>
                    </a:p>
                  </a:txBody>
                  <a:tcPr marL="82959" marR="82959" marT="41479" marB="4147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ea typeface="Calibri" panose="020F0502020204030204" pitchFamily="34" charset="0"/>
                          <a:cs typeface="Calibri" panose="020F0502020204030204" pitchFamily="34" charset="0"/>
                        </a:rPr>
                        <a:t>Administrative and Professional Support </a:t>
                      </a:r>
                    </a:p>
                  </a:txBody>
                  <a:tcPr marL="82959" marR="82959" marT="41479" marB="41479"/>
                </a:tc>
                <a:extLst>
                  <a:ext uri="{0D108BD9-81ED-4DB2-BD59-A6C34878D82A}">
                    <a16:rowId xmlns:a16="http://schemas.microsoft.com/office/drawing/2014/main" val="3859322543"/>
                  </a:ext>
                </a:extLst>
              </a:tr>
            </a:tbl>
          </a:graphicData>
        </a:graphic>
      </p:graphicFrame>
    </p:spTree>
    <p:extLst>
      <p:ext uri="{BB962C8B-B14F-4D97-AF65-F5344CB8AC3E}">
        <p14:creationId xmlns:p14="http://schemas.microsoft.com/office/powerpoint/2010/main" val="129067872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C36D-46B3-4F02-BEC8-DEEFC58E1A9B}"/>
              </a:ext>
            </a:extLst>
          </p:cNvPr>
          <p:cNvSpPr>
            <a:spLocks noGrp="1"/>
          </p:cNvSpPr>
          <p:nvPr>
            <p:ph type="title"/>
          </p:nvPr>
        </p:nvSpPr>
        <p:spPr>
          <a:xfrm>
            <a:off x="2108981" y="365125"/>
            <a:ext cx="6126480" cy="841455"/>
          </a:xfrm>
        </p:spPr>
        <p:txBody>
          <a:bodyPr>
            <a:normAutofit/>
          </a:bodyPr>
          <a:lstStyle/>
          <a:p>
            <a:pPr algn="ctr"/>
            <a:r>
              <a:rPr lang="en-US" sz="4400" b="1" dirty="0">
                <a:latin typeface="Calibri" panose="020F0502020204030204" pitchFamily="34" charset="0"/>
                <a:cs typeface="Calibri" panose="020F0502020204030204" pitchFamily="34" charset="0"/>
              </a:rPr>
              <a:t>Tax Rate History</a:t>
            </a:r>
            <a:endParaRPr lang="en-US" sz="44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5F88614-CDE8-D788-8C8F-4789F0232417}"/>
              </a:ext>
            </a:extLst>
          </p:cNvPr>
          <p:cNvSpPr>
            <a:spLocks noGrp="1"/>
          </p:cNvSpPr>
          <p:nvPr>
            <p:ph type="sldNum" sz="quarter" idx="12"/>
          </p:nvPr>
        </p:nvSpPr>
        <p:spPr/>
        <p:txBody>
          <a:bodyPr/>
          <a:lstStyle/>
          <a:p>
            <a:fld id="{E41BBBA9-243A-4541-A8DE-2BCFB8E90ADA}" type="slidenum">
              <a:rPr lang="en-US" smtClean="0"/>
              <a:t>4</a:t>
            </a:fld>
            <a:endParaRPr lang="en-US"/>
          </a:p>
        </p:txBody>
      </p:sp>
      <p:sp>
        <p:nvSpPr>
          <p:cNvPr id="6" name="TextBox 5">
            <a:extLst>
              <a:ext uri="{FF2B5EF4-FFF2-40B4-BE49-F238E27FC236}">
                <a16:creationId xmlns:a16="http://schemas.microsoft.com/office/drawing/2014/main" id="{0A06E3E2-6B06-3957-DE8F-B4C7B3F6CF19}"/>
              </a:ext>
            </a:extLst>
          </p:cNvPr>
          <p:cNvSpPr txBox="1"/>
          <p:nvPr/>
        </p:nvSpPr>
        <p:spPr>
          <a:xfrm>
            <a:off x="1114594" y="1206580"/>
            <a:ext cx="8396609" cy="1508105"/>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The proposed 2025/26 budget reflects a proposed tax rate of $10.10/$1,000 of taxable property valuation.</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E770305-C4E7-28EE-0BF5-324D860FA6E8}"/>
              </a:ext>
            </a:extLst>
          </p:cNvPr>
          <p:cNvSpPr txBox="1"/>
          <p:nvPr/>
        </p:nvSpPr>
        <p:spPr>
          <a:xfrm>
            <a:off x="2229728" y="2501932"/>
            <a:ext cx="3200400" cy="3539430"/>
          </a:xfrm>
          <a:prstGeom prst="rect">
            <a:avLst/>
          </a:prstGeom>
          <a:noFill/>
        </p:spPr>
        <p:txBody>
          <a:bodyPr wrap="square" rtlCol="0">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2010/11	9.86</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2011/12	9.80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2012/13	9.80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2013/14	9.75</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2014/15	10.10</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2015/16	10.10</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2016/17	10.00</a:t>
            </a:r>
          </a:p>
          <a:p>
            <a:pPr marL="0" marR="0">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2017/18	10.00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E409BB2-0E6E-AEB5-4819-8749955299A2}"/>
              </a:ext>
            </a:extLst>
          </p:cNvPr>
          <p:cNvSpPr txBox="1"/>
          <p:nvPr/>
        </p:nvSpPr>
        <p:spPr>
          <a:xfrm>
            <a:off x="5870465" y="2542877"/>
            <a:ext cx="3200400" cy="3108543"/>
          </a:xfrm>
          <a:prstGeom prst="rect">
            <a:avLst/>
          </a:prstGeom>
          <a:noFill/>
        </p:spPr>
        <p:txBody>
          <a:bodyPr wrap="square" rtlCol="0">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2018/19	10.00</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2019/20	10.00</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2020/21	10.00</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2021/22	9.65</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2022/23 	10.00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2023/24 	10.00</a:t>
            </a:r>
          </a:p>
          <a:p>
            <a:pPr marL="0" marR="0">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2024/25	10.10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449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A34FAAF-4E5B-49D1-A844-B428DAC9494B}"/>
              </a:ext>
            </a:extLst>
          </p:cNvPr>
          <p:cNvSpPr>
            <a:spLocks noGrp="1"/>
          </p:cNvSpPr>
          <p:nvPr>
            <p:ph type="title"/>
          </p:nvPr>
        </p:nvSpPr>
        <p:spPr>
          <a:xfrm>
            <a:off x="1296011" y="2435867"/>
            <a:ext cx="7576947" cy="1154000"/>
          </a:xfrm>
        </p:spPr>
        <p:txBody>
          <a:bodyPr vert="horz" lIns="91440" tIns="45720" rIns="91440" bIns="45720" rtlCol="0" anchor="b">
            <a:normAutofit/>
          </a:bodyPr>
          <a:lstStyle/>
          <a:p>
            <a:pPr algn="ctr"/>
            <a:r>
              <a:rPr lang="en-US" sz="5400" b="1" dirty="0">
                <a:latin typeface="Calibri" panose="020F0502020204030204" pitchFamily="34" charset="0"/>
                <a:ea typeface="Calibri" panose="020F0502020204030204" pitchFamily="34" charset="0"/>
                <a:cs typeface="Calibri" panose="020F0502020204030204" pitchFamily="34" charset="0"/>
              </a:rPr>
              <a:t>Road Use Tax Fund</a:t>
            </a:r>
          </a:p>
        </p:txBody>
      </p:sp>
      <p:sp>
        <p:nvSpPr>
          <p:cNvPr id="3" name="Slide Number Placeholder 2">
            <a:extLst>
              <a:ext uri="{FF2B5EF4-FFF2-40B4-BE49-F238E27FC236}">
                <a16:creationId xmlns:a16="http://schemas.microsoft.com/office/drawing/2014/main" id="{F99C206D-FE1A-4D3C-89E0-A43805D622FE}"/>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defRPr/>
            </a:pPr>
            <a:fld id="{1F8DCCDB-82FC-4F4C-8AA4-E86C19ABBF26}" type="slidenum">
              <a:rPr lang="en-US" smtClean="0"/>
              <a:pPr defTabSz="914400">
                <a:spcAft>
                  <a:spcPts val="600"/>
                </a:spcAft>
                <a:defRPr/>
              </a:pPr>
              <a:t>40</a:t>
            </a:fld>
            <a:endParaRPr lang="en-US"/>
          </a:p>
        </p:txBody>
      </p:sp>
    </p:spTree>
    <p:extLst>
      <p:ext uri="{BB962C8B-B14F-4D97-AF65-F5344CB8AC3E}">
        <p14:creationId xmlns:p14="http://schemas.microsoft.com/office/powerpoint/2010/main" val="44893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EA5F-D6B7-4E23-B797-A5B78B4898BD}"/>
              </a:ext>
            </a:extLst>
          </p:cNvPr>
          <p:cNvSpPr>
            <a:spLocks noGrp="1"/>
          </p:cNvSpPr>
          <p:nvPr>
            <p:ph type="title"/>
          </p:nvPr>
        </p:nvSpPr>
        <p:spPr>
          <a:xfrm>
            <a:off x="1139396" y="451513"/>
            <a:ext cx="7886700" cy="701674"/>
          </a:xfrm>
        </p:spPr>
        <p:txBody>
          <a:bodyPr>
            <a:noAutofit/>
          </a:bodyPr>
          <a:lstStyle/>
          <a:p>
            <a:pPr algn="ctr"/>
            <a:r>
              <a:rPr lang="en-US" sz="4400" b="1" dirty="0">
                <a:latin typeface="Calibri" panose="020F0502020204030204" pitchFamily="34" charset="0"/>
                <a:cs typeface="Calibri" panose="020F0502020204030204" pitchFamily="34" charset="0"/>
              </a:rPr>
              <a:t>Road Use Tax Fund (RUTF)</a:t>
            </a:r>
          </a:p>
        </p:txBody>
      </p:sp>
      <p:sp>
        <p:nvSpPr>
          <p:cNvPr id="3" name="Slide Number Placeholder 2">
            <a:extLst>
              <a:ext uri="{FF2B5EF4-FFF2-40B4-BE49-F238E27FC236}">
                <a16:creationId xmlns:a16="http://schemas.microsoft.com/office/drawing/2014/main" id="{EB524469-DDC8-4AEC-AE7E-7716563FEB14}"/>
              </a:ext>
            </a:extLst>
          </p:cNvPr>
          <p:cNvSpPr>
            <a:spLocks noGrp="1"/>
          </p:cNvSpPr>
          <p:nvPr>
            <p:ph type="sldNum" sz="quarter" idx="12"/>
          </p:nvPr>
        </p:nvSpPr>
        <p:spPr/>
        <p:txBody>
          <a:bodyPr/>
          <a:lstStyle/>
          <a:p>
            <a:pPr>
              <a:defRPr/>
            </a:pPr>
            <a:fld id="{1F8DCCDB-82FC-4F4C-8AA4-E86C19ABBF26}" type="slidenum">
              <a:rPr lang="en-US" smtClean="0"/>
              <a:pPr>
                <a:defRPr/>
              </a:pPr>
              <a:t>41</a:t>
            </a:fld>
            <a:endParaRPr lang="en-US" dirty="0"/>
          </a:p>
        </p:txBody>
      </p:sp>
      <p:sp>
        <p:nvSpPr>
          <p:cNvPr id="5" name="TextBox 4">
            <a:extLst>
              <a:ext uri="{FF2B5EF4-FFF2-40B4-BE49-F238E27FC236}">
                <a16:creationId xmlns:a16="http://schemas.microsoft.com/office/drawing/2014/main" id="{14B857D6-60B7-4F28-BEFD-4BDE23BA6566}"/>
              </a:ext>
            </a:extLst>
          </p:cNvPr>
          <p:cNvSpPr txBox="1"/>
          <p:nvPr/>
        </p:nvSpPr>
        <p:spPr>
          <a:xfrm>
            <a:off x="263611" y="1322353"/>
            <a:ext cx="9638270" cy="4832092"/>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The Road Use Tax Fund comes from vehicle registration fees, motor vehicle fuel taxes, an excise tax imposed on the rental of automobiles, and a use tax on trailers. Distribution is based on population.  </a:t>
            </a:r>
          </a:p>
          <a:p>
            <a:pPr marL="285750" indent="-28575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The amount estimated by the state for FY 25/26 is a distribution rate of $140.50 per capita. Economic instability and fluctuating fuel costs can result in changes in the fund. In FY 14/15 the State increased the gas tax by ten cents per gallon which resulted in an annual increase of approximately $50,000.</a:t>
            </a:r>
          </a:p>
          <a:p>
            <a:pPr marL="285750" indent="-28575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The City budgeted to receive $460,000 from Road Use taxes and $248,600 in other revenue sources totaling $708,600 in revenue and expenditures of $764,850. The expenditures include $37,500 in Capital Outlay – Major Equipment, $40,000 for Traffic Signal Camera Replacement, and $97,700 for HMA crack fill.</a:t>
            </a:r>
          </a:p>
        </p:txBody>
      </p:sp>
    </p:spTree>
    <p:extLst>
      <p:ext uri="{BB962C8B-B14F-4D97-AF65-F5344CB8AC3E}">
        <p14:creationId xmlns:p14="http://schemas.microsoft.com/office/powerpoint/2010/main" val="3308541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91C7-9129-4AED-A1FA-8D267A943A6A}"/>
              </a:ext>
            </a:extLst>
          </p:cNvPr>
          <p:cNvSpPr>
            <a:spLocks noGrp="1"/>
          </p:cNvSpPr>
          <p:nvPr>
            <p:ph type="title"/>
          </p:nvPr>
        </p:nvSpPr>
        <p:spPr>
          <a:xfrm>
            <a:off x="1089721" y="385128"/>
            <a:ext cx="7158115" cy="763138"/>
          </a:xfrm>
        </p:spPr>
        <p:txBody>
          <a:bodyPr>
            <a:norm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Road Use Tax Revenues</a:t>
            </a:r>
          </a:p>
        </p:txBody>
      </p:sp>
      <p:graphicFrame>
        <p:nvGraphicFramePr>
          <p:cNvPr id="5" name="Table 5">
            <a:extLst>
              <a:ext uri="{FF2B5EF4-FFF2-40B4-BE49-F238E27FC236}">
                <a16:creationId xmlns:a16="http://schemas.microsoft.com/office/drawing/2014/main" id="{DD34D744-3AC8-44F0-964C-B4E40E4C5F0C}"/>
              </a:ext>
            </a:extLst>
          </p:cNvPr>
          <p:cNvGraphicFramePr>
            <a:graphicFrameLocks noGrp="1"/>
          </p:cNvGraphicFramePr>
          <p:nvPr>
            <p:ph idx="1"/>
            <p:extLst>
              <p:ext uri="{D42A27DB-BD31-4B8C-83A1-F6EECF244321}">
                <p14:modId xmlns:p14="http://schemas.microsoft.com/office/powerpoint/2010/main" val="3604304994"/>
              </p:ext>
            </p:extLst>
          </p:nvPr>
        </p:nvGraphicFramePr>
        <p:xfrm>
          <a:off x="1628565" y="1341826"/>
          <a:ext cx="6080428" cy="4638483"/>
        </p:xfrm>
        <a:graphic>
          <a:graphicData uri="http://schemas.openxmlformats.org/drawingml/2006/table">
            <a:tbl>
              <a:tblPr firstRow="1" bandRow="1">
                <a:tableStyleId>{93296810-A885-4BE3-A3E7-6D5BEEA58F35}</a:tableStyleId>
              </a:tblPr>
              <a:tblGrid>
                <a:gridCol w="1313348">
                  <a:extLst>
                    <a:ext uri="{9D8B030D-6E8A-4147-A177-3AD203B41FA5}">
                      <a16:colId xmlns:a16="http://schemas.microsoft.com/office/drawing/2014/main" val="1749560590"/>
                    </a:ext>
                  </a:extLst>
                </a:gridCol>
                <a:gridCol w="1756902">
                  <a:extLst>
                    <a:ext uri="{9D8B030D-6E8A-4147-A177-3AD203B41FA5}">
                      <a16:colId xmlns:a16="http://schemas.microsoft.com/office/drawing/2014/main" val="1744639466"/>
                    </a:ext>
                  </a:extLst>
                </a:gridCol>
                <a:gridCol w="3010178">
                  <a:extLst>
                    <a:ext uri="{9D8B030D-6E8A-4147-A177-3AD203B41FA5}">
                      <a16:colId xmlns:a16="http://schemas.microsoft.com/office/drawing/2014/main" val="3443258622"/>
                    </a:ext>
                  </a:extLst>
                </a:gridCol>
              </a:tblGrid>
              <a:tr h="575296">
                <a:tc>
                  <a:txBody>
                    <a:bodyPr/>
                    <a:lstStyle/>
                    <a:p>
                      <a:r>
                        <a:rPr lang="en-US" dirty="0"/>
                        <a:t>FY</a:t>
                      </a:r>
                    </a:p>
                  </a:txBody>
                  <a:tcPr/>
                </a:tc>
                <a:tc>
                  <a:txBody>
                    <a:bodyPr/>
                    <a:lstStyle/>
                    <a:p>
                      <a:pPr algn="r"/>
                      <a:r>
                        <a:rPr lang="en-US" dirty="0"/>
                        <a:t>Amount</a:t>
                      </a:r>
                    </a:p>
                  </a:txBody>
                  <a:tcPr/>
                </a:tc>
                <a:tc>
                  <a:txBody>
                    <a:bodyPr/>
                    <a:lstStyle/>
                    <a:p>
                      <a:pPr algn="r"/>
                      <a:r>
                        <a:rPr lang="en-US" dirty="0"/>
                        <a:t>% Increase/Decrease</a:t>
                      </a:r>
                    </a:p>
                  </a:txBody>
                  <a:tcPr/>
                </a:tc>
                <a:extLst>
                  <a:ext uri="{0D108BD9-81ED-4DB2-BD59-A6C34878D82A}">
                    <a16:rowId xmlns:a16="http://schemas.microsoft.com/office/drawing/2014/main" val="2595533620"/>
                  </a:ext>
                </a:extLst>
              </a:tr>
              <a:tr h="692589">
                <a:tc>
                  <a:txBody>
                    <a:bodyPr/>
                    <a:lstStyle/>
                    <a:p>
                      <a:r>
                        <a:rPr lang="en-US" dirty="0"/>
                        <a:t>17/18</a:t>
                      </a:r>
                    </a:p>
                  </a:txBody>
                  <a:tcPr/>
                </a:tc>
                <a:tc>
                  <a:txBody>
                    <a:bodyPr/>
                    <a:lstStyle/>
                    <a:p>
                      <a:pPr algn="r"/>
                      <a:r>
                        <a:rPr lang="en-US" dirty="0"/>
                        <a:t>384,301.51</a:t>
                      </a:r>
                    </a:p>
                  </a:txBody>
                  <a:tcPr/>
                </a:tc>
                <a:tc>
                  <a:txBody>
                    <a:bodyPr/>
                    <a:lstStyle/>
                    <a:p>
                      <a:pPr algn="r"/>
                      <a:r>
                        <a:rPr lang="en-US" dirty="0"/>
                        <a:t>2.8%</a:t>
                      </a:r>
                    </a:p>
                  </a:txBody>
                  <a:tcPr/>
                </a:tc>
                <a:extLst>
                  <a:ext uri="{0D108BD9-81ED-4DB2-BD59-A6C34878D82A}">
                    <a16:rowId xmlns:a16="http://schemas.microsoft.com/office/drawing/2014/main" val="4242172103"/>
                  </a:ext>
                </a:extLst>
              </a:tr>
              <a:tr h="577157">
                <a:tc>
                  <a:txBody>
                    <a:bodyPr/>
                    <a:lstStyle/>
                    <a:p>
                      <a:r>
                        <a:rPr lang="en-US" dirty="0"/>
                        <a:t>18/19</a:t>
                      </a:r>
                    </a:p>
                  </a:txBody>
                  <a:tcPr/>
                </a:tc>
                <a:tc>
                  <a:txBody>
                    <a:bodyPr/>
                    <a:lstStyle/>
                    <a:p>
                      <a:pPr algn="r"/>
                      <a:r>
                        <a:rPr lang="en-US" dirty="0"/>
                        <a:t>389,107.38</a:t>
                      </a:r>
                    </a:p>
                  </a:txBody>
                  <a:tcPr/>
                </a:tc>
                <a:tc>
                  <a:txBody>
                    <a:bodyPr/>
                    <a:lstStyle/>
                    <a:p>
                      <a:pPr algn="r"/>
                      <a:r>
                        <a:rPr lang="en-US" dirty="0"/>
                        <a:t>1.2%</a:t>
                      </a:r>
                    </a:p>
                  </a:txBody>
                  <a:tcPr/>
                </a:tc>
                <a:extLst>
                  <a:ext uri="{0D108BD9-81ED-4DB2-BD59-A6C34878D82A}">
                    <a16:rowId xmlns:a16="http://schemas.microsoft.com/office/drawing/2014/main" val="1342285559"/>
                  </a:ext>
                </a:extLst>
              </a:tr>
              <a:tr h="577157">
                <a:tc>
                  <a:txBody>
                    <a:bodyPr/>
                    <a:lstStyle/>
                    <a:p>
                      <a:r>
                        <a:rPr lang="en-US" dirty="0"/>
                        <a:t>19/20</a:t>
                      </a:r>
                    </a:p>
                  </a:txBody>
                  <a:tcPr/>
                </a:tc>
                <a:tc>
                  <a:txBody>
                    <a:bodyPr/>
                    <a:lstStyle/>
                    <a:p>
                      <a:pPr algn="r"/>
                      <a:r>
                        <a:rPr lang="en-US" dirty="0"/>
                        <a:t>387,157.58</a:t>
                      </a:r>
                    </a:p>
                  </a:txBody>
                  <a:tcPr/>
                </a:tc>
                <a:tc>
                  <a:txBody>
                    <a:bodyPr/>
                    <a:lstStyle/>
                    <a:p>
                      <a:pPr algn="r"/>
                      <a:r>
                        <a:rPr lang="en-US" dirty="0"/>
                        <a:t>-0.5%</a:t>
                      </a:r>
                    </a:p>
                  </a:txBody>
                  <a:tcPr/>
                </a:tc>
                <a:extLst>
                  <a:ext uri="{0D108BD9-81ED-4DB2-BD59-A6C34878D82A}">
                    <a16:rowId xmlns:a16="http://schemas.microsoft.com/office/drawing/2014/main" val="1637147405"/>
                  </a:ext>
                </a:extLst>
              </a:tr>
              <a:tr h="554071">
                <a:tc>
                  <a:txBody>
                    <a:bodyPr/>
                    <a:lstStyle/>
                    <a:p>
                      <a:r>
                        <a:rPr lang="en-US" dirty="0"/>
                        <a:t>20/21</a:t>
                      </a:r>
                    </a:p>
                  </a:txBody>
                  <a:tcPr/>
                </a:tc>
                <a:tc>
                  <a:txBody>
                    <a:bodyPr/>
                    <a:lstStyle/>
                    <a:p>
                      <a:pPr algn="r"/>
                      <a:r>
                        <a:rPr lang="en-US" dirty="0"/>
                        <a:t>450,782.67</a:t>
                      </a:r>
                    </a:p>
                  </a:txBody>
                  <a:tcPr/>
                </a:tc>
                <a:tc>
                  <a:txBody>
                    <a:bodyPr/>
                    <a:lstStyle/>
                    <a:p>
                      <a:pPr algn="r"/>
                      <a:r>
                        <a:rPr lang="en-US" dirty="0"/>
                        <a:t>16.4%</a:t>
                      </a:r>
                    </a:p>
                  </a:txBody>
                  <a:tcPr/>
                </a:tc>
                <a:extLst>
                  <a:ext uri="{0D108BD9-81ED-4DB2-BD59-A6C34878D82A}">
                    <a16:rowId xmlns:a16="http://schemas.microsoft.com/office/drawing/2014/main" val="2275138561"/>
                  </a:ext>
                </a:extLst>
              </a:tr>
              <a:tr h="554071">
                <a:tc>
                  <a:txBody>
                    <a:bodyPr/>
                    <a:lstStyle/>
                    <a:p>
                      <a:r>
                        <a:rPr lang="en-US" dirty="0"/>
                        <a:t>21/22</a:t>
                      </a:r>
                    </a:p>
                  </a:txBody>
                  <a:tcPr/>
                </a:tc>
                <a:tc>
                  <a:txBody>
                    <a:bodyPr/>
                    <a:lstStyle/>
                    <a:p>
                      <a:pPr algn="r"/>
                      <a:r>
                        <a:rPr lang="en-US" dirty="0"/>
                        <a:t>437,320.40</a:t>
                      </a:r>
                    </a:p>
                  </a:txBody>
                  <a:tcPr/>
                </a:tc>
                <a:tc>
                  <a:txBody>
                    <a:bodyPr/>
                    <a:lstStyle/>
                    <a:p>
                      <a:pPr algn="r"/>
                      <a:r>
                        <a:rPr lang="en-US" dirty="0"/>
                        <a:t>-3.1%</a:t>
                      </a:r>
                    </a:p>
                  </a:txBody>
                  <a:tcPr/>
                </a:tc>
                <a:extLst>
                  <a:ext uri="{0D108BD9-81ED-4DB2-BD59-A6C34878D82A}">
                    <a16:rowId xmlns:a16="http://schemas.microsoft.com/office/drawing/2014/main" val="1142252964"/>
                  </a:ext>
                </a:extLst>
              </a:tr>
              <a:tr h="554071">
                <a:tc>
                  <a:txBody>
                    <a:bodyPr/>
                    <a:lstStyle/>
                    <a:p>
                      <a:r>
                        <a:rPr lang="en-US" dirty="0"/>
                        <a:t>22/23</a:t>
                      </a:r>
                    </a:p>
                  </a:txBody>
                  <a:tcPr/>
                </a:tc>
                <a:tc>
                  <a:txBody>
                    <a:bodyPr/>
                    <a:lstStyle/>
                    <a:p>
                      <a:pPr algn="r"/>
                      <a:r>
                        <a:rPr lang="en-US" dirty="0"/>
                        <a:t>445,384.30</a:t>
                      </a:r>
                    </a:p>
                  </a:txBody>
                  <a:tcPr/>
                </a:tc>
                <a:tc>
                  <a:txBody>
                    <a:bodyPr/>
                    <a:lstStyle/>
                    <a:p>
                      <a:pPr algn="r"/>
                      <a:r>
                        <a:rPr lang="en-US" dirty="0"/>
                        <a:t>1.8%</a:t>
                      </a:r>
                    </a:p>
                  </a:txBody>
                  <a:tcPr/>
                </a:tc>
                <a:extLst>
                  <a:ext uri="{0D108BD9-81ED-4DB2-BD59-A6C34878D82A}">
                    <a16:rowId xmlns:a16="http://schemas.microsoft.com/office/drawing/2014/main" val="2292002843"/>
                  </a:ext>
                </a:extLst>
              </a:tr>
              <a:tr h="554071">
                <a:tc>
                  <a:txBody>
                    <a:bodyPr/>
                    <a:lstStyle/>
                    <a:p>
                      <a:r>
                        <a:rPr lang="en-US" dirty="0"/>
                        <a:t>23/24</a:t>
                      </a:r>
                    </a:p>
                  </a:txBody>
                  <a:tcPr/>
                </a:tc>
                <a:tc>
                  <a:txBody>
                    <a:bodyPr/>
                    <a:lstStyle/>
                    <a:p>
                      <a:pPr algn="r"/>
                      <a:r>
                        <a:rPr lang="en-US" dirty="0"/>
                        <a:t>451,623.03</a:t>
                      </a:r>
                    </a:p>
                  </a:txBody>
                  <a:tcPr/>
                </a:tc>
                <a:tc>
                  <a:txBody>
                    <a:bodyPr/>
                    <a:lstStyle/>
                    <a:p>
                      <a:pPr algn="r"/>
                      <a:r>
                        <a:rPr lang="en-US" dirty="0"/>
                        <a:t>1.4%</a:t>
                      </a:r>
                    </a:p>
                  </a:txBody>
                  <a:tcPr/>
                </a:tc>
                <a:extLst>
                  <a:ext uri="{0D108BD9-81ED-4DB2-BD59-A6C34878D82A}">
                    <a16:rowId xmlns:a16="http://schemas.microsoft.com/office/drawing/2014/main" val="2443361795"/>
                  </a:ext>
                </a:extLst>
              </a:tr>
            </a:tbl>
          </a:graphicData>
        </a:graphic>
      </p:graphicFrame>
      <p:sp>
        <p:nvSpPr>
          <p:cNvPr id="4" name="Slide Number Placeholder 3">
            <a:extLst>
              <a:ext uri="{FF2B5EF4-FFF2-40B4-BE49-F238E27FC236}">
                <a16:creationId xmlns:a16="http://schemas.microsoft.com/office/drawing/2014/main" id="{C7C464F2-97B6-42C2-B732-125E935E3940}"/>
              </a:ext>
            </a:extLst>
          </p:cNvPr>
          <p:cNvSpPr>
            <a:spLocks noGrp="1"/>
          </p:cNvSpPr>
          <p:nvPr>
            <p:ph type="sldNum" sz="quarter" idx="12"/>
          </p:nvPr>
        </p:nvSpPr>
        <p:spPr/>
        <p:txBody>
          <a:bodyPr/>
          <a:lstStyle/>
          <a:p>
            <a:pPr>
              <a:defRPr/>
            </a:pPr>
            <a:fld id="{80814E69-42A8-420E-9226-039D8B6CD93C}" type="slidenum">
              <a:rPr lang="en-US" smtClean="0"/>
              <a:pPr>
                <a:defRPr/>
              </a:pPr>
              <a:t>42</a:t>
            </a:fld>
            <a:endParaRPr lang="en-US" dirty="0"/>
          </a:p>
        </p:txBody>
      </p:sp>
    </p:spTree>
    <p:extLst>
      <p:ext uri="{BB962C8B-B14F-4D97-AF65-F5344CB8AC3E}">
        <p14:creationId xmlns:p14="http://schemas.microsoft.com/office/powerpoint/2010/main" val="1353281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6F868B0-7697-47F5-9772-6B419779B2B1}"/>
              </a:ext>
            </a:extLst>
          </p:cNvPr>
          <p:cNvSpPr>
            <a:spLocks noGrp="1"/>
          </p:cNvSpPr>
          <p:nvPr>
            <p:ph type="title"/>
          </p:nvPr>
        </p:nvSpPr>
        <p:spPr>
          <a:xfrm>
            <a:off x="1268952" y="2388559"/>
            <a:ext cx="7892390" cy="889035"/>
          </a:xfrm>
        </p:spPr>
        <p:txBody>
          <a:bodyPr vert="horz" lIns="91440" tIns="45720" rIns="91440" bIns="45720" rtlCol="0" anchor="b">
            <a:normAutofit/>
          </a:bodyPr>
          <a:lstStyle/>
          <a:p>
            <a:pPr algn="ctr"/>
            <a:r>
              <a:rPr lang="en-US" sz="4400" b="1" kern="1200" dirty="0">
                <a:latin typeface="Calibri" panose="020F0502020204030204" pitchFamily="34" charset="0"/>
                <a:ea typeface="Calibri" panose="020F0502020204030204" pitchFamily="34" charset="0"/>
                <a:cs typeface="Calibri" panose="020F0502020204030204" pitchFamily="34" charset="0"/>
              </a:rPr>
              <a:t>Local Option Sales Tax</a:t>
            </a: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F4DF412A-2302-4609-A41E-A339F2968AD0}"/>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defRPr/>
            </a:pPr>
            <a:fld id="{1F8DCCDB-82FC-4F4C-8AA4-E86C19ABBF26}" type="slidenum">
              <a:rPr lang="en-US" smtClean="0"/>
              <a:pPr defTabSz="914400">
                <a:spcAft>
                  <a:spcPts val="600"/>
                </a:spcAft>
                <a:defRPr/>
              </a:pPr>
              <a:t>43</a:t>
            </a:fld>
            <a:endParaRPr lang="en-US"/>
          </a:p>
        </p:txBody>
      </p:sp>
    </p:spTree>
    <p:extLst>
      <p:ext uri="{BB962C8B-B14F-4D97-AF65-F5344CB8AC3E}">
        <p14:creationId xmlns:p14="http://schemas.microsoft.com/office/powerpoint/2010/main" val="4206874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E2623F-42F9-4A19-9C2D-9D2E05699666}"/>
              </a:ext>
            </a:extLst>
          </p:cNvPr>
          <p:cNvSpPr>
            <a:spLocks noGrp="1"/>
          </p:cNvSpPr>
          <p:nvPr>
            <p:ph type="title"/>
          </p:nvPr>
        </p:nvSpPr>
        <p:spPr>
          <a:xfrm>
            <a:off x="865569" y="356148"/>
            <a:ext cx="7886700" cy="626906"/>
          </a:xfrm>
        </p:spPr>
        <p:txBody>
          <a:bodyPr>
            <a:noAutofit/>
          </a:bodyPr>
          <a:lstStyle/>
          <a:p>
            <a:pPr algn="ctr"/>
            <a:r>
              <a:rPr lang="en-US" sz="4400" b="1" dirty="0">
                <a:latin typeface="Calibri" panose="020F0502020204030204" pitchFamily="34" charset="0"/>
                <a:cs typeface="Calibri" panose="020F0502020204030204" pitchFamily="34" charset="0"/>
              </a:rPr>
              <a:t>Local Option Sales Tax Revenues</a:t>
            </a:r>
          </a:p>
        </p:txBody>
      </p:sp>
      <p:sp>
        <p:nvSpPr>
          <p:cNvPr id="3" name="Text Placeholder 2"/>
          <p:cNvSpPr>
            <a:spLocks noGrp="1"/>
          </p:cNvSpPr>
          <p:nvPr>
            <p:ph type="body" idx="1"/>
          </p:nvPr>
        </p:nvSpPr>
        <p:spPr>
          <a:xfrm>
            <a:off x="327204" y="1104201"/>
            <a:ext cx="8963429" cy="1161764"/>
          </a:xfrm>
          <a:solidFill>
            <a:schemeClr val="bg1">
              <a:lumMod val="65000"/>
              <a:lumOff val="35000"/>
            </a:schemeClr>
          </a:solidFill>
        </p:spPr>
        <p:txBody>
          <a:bodyPr>
            <a:normAutofit lnSpcReduction="10000"/>
          </a:bodyPr>
          <a:lstStyle/>
          <a:p>
            <a:r>
              <a:rPr lang="en-US" sz="1800" b="1" dirty="0">
                <a:solidFill>
                  <a:schemeClr val="tx1"/>
                </a:solidFill>
                <a:latin typeface="Calibri" panose="020F0502020204030204" pitchFamily="34" charset="0"/>
                <a:cs typeface="Calibri" panose="020F0502020204030204" pitchFamily="34" charset="0"/>
              </a:rPr>
              <a:t>The City is obligated to use twenty-five percent of the proceeds for property tax relief to pay off outstanding general obligation debt.   The remainder of the proceeds shall by used for police department and fire department services, capital improvements, capital equipment or to pay off other debt obligations.  </a:t>
            </a:r>
          </a:p>
          <a:p>
            <a:endParaRPr lang="en-US" b="1" dirty="0">
              <a:solidFill>
                <a:schemeClr val="tx1"/>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F8CE899-CBAE-4C51-8CF2-1F2A12D5DCA4}" type="slidenum">
              <a:rPr lang="en-US"/>
              <a:pPr>
                <a:defRPr/>
              </a:pPr>
              <a:t>44</a:t>
            </a:fld>
            <a:endParaRPr lang="en-US" dirty="0"/>
          </a:p>
        </p:txBody>
      </p:sp>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nvGraphicFramePr>
        <p:xfrm>
          <a:off x="2438400" y="2895600"/>
          <a:ext cx="65532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000-000003000000}"/>
              </a:ext>
            </a:extLst>
          </p:cNvPr>
          <p:cNvGraphicFramePr>
            <a:graphicFrameLocks/>
          </p:cNvGraphicFramePr>
          <p:nvPr/>
        </p:nvGraphicFramePr>
        <p:xfrm>
          <a:off x="2365249" y="2895600"/>
          <a:ext cx="6553200"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4">
            <a:extLst>
              <a:ext uri="{FF2B5EF4-FFF2-40B4-BE49-F238E27FC236}">
                <a16:creationId xmlns:a16="http://schemas.microsoft.com/office/drawing/2014/main" id="{56DA8A92-A7F3-40FE-B927-29CB78BCCD5D}"/>
              </a:ext>
            </a:extLst>
          </p:cNvPr>
          <p:cNvGraphicFramePr>
            <a:graphicFrameLocks noGrp="1"/>
          </p:cNvGraphicFramePr>
          <p:nvPr>
            <p:extLst>
              <p:ext uri="{D42A27DB-BD31-4B8C-83A1-F6EECF244321}">
                <p14:modId xmlns:p14="http://schemas.microsoft.com/office/powerpoint/2010/main" val="2342245100"/>
              </p:ext>
            </p:extLst>
          </p:nvPr>
        </p:nvGraphicFramePr>
        <p:xfrm>
          <a:off x="988541" y="2387112"/>
          <a:ext cx="7640757" cy="3695194"/>
        </p:xfrm>
        <a:graphic>
          <a:graphicData uri="http://schemas.openxmlformats.org/drawingml/2006/table">
            <a:tbl>
              <a:tblPr firstRow="1" bandRow="1">
                <a:tableStyleId>{93296810-A885-4BE3-A3E7-6D5BEEA58F35}</a:tableStyleId>
              </a:tblPr>
              <a:tblGrid>
                <a:gridCol w="1272704">
                  <a:extLst>
                    <a:ext uri="{9D8B030D-6E8A-4147-A177-3AD203B41FA5}">
                      <a16:colId xmlns:a16="http://schemas.microsoft.com/office/drawing/2014/main" val="2460108092"/>
                    </a:ext>
                  </a:extLst>
                </a:gridCol>
                <a:gridCol w="3175856">
                  <a:extLst>
                    <a:ext uri="{9D8B030D-6E8A-4147-A177-3AD203B41FA5}">
                      <a16:colId xmlns:a16="http://schemas.microsoft.com/office/drawing/2014/main" val="973438854"/>
                    </a:ext>
                  </a:extLst>
                </a:gridCol>
                <a:gridCol w="3192197">
                  <a:extLst>
                    <a:ext uri="{9D8B030D-6E8A-4147-A177-3AD203B41FA5}">
                      <a16:colId xmlns:a16="http://schemas.microsoft.com/office/drawing/2014/main" val="1476495038"/>
                    </a:ext>
                  </a:extLst>
                </a:gridCol>
              </a:tblGrid>
              <a:tr h="677060">
                <a:tc>
                  <a:txBody>
                    <a:bodyPr/>
                    <a:lstStyle/>
                    <a:p>
                      <a:r>
                        <a:rPr lang="en-US" sz="2000" dirty="0">
                          <a:latin typeface="Calibri" panose="020F0502020204030204" pitchFamily="34" charset="0"/>
                          <a:cs typeface="Calibri" panose="020F0502020204030204" pitchFamily="34" charset="0"/>
                        </a:rPr>
                        <a:t>FY</a:t>
                      </a:r>
                    </a:p>
                  </a:txBody>
                  <a:tcPr>
                    <a:solidFill>
                      <a:schemeClr val="accent6">
                        <a:lumMod val="75000"/>
                      </a:schemeClr>
                    </a:solidFill>
                  </a:tcPr>
                </a:tc>
                <a:tc>
                  <a:txBody>
                    <a:bodyPr/>
                    <a:lstStyle/>
                    <a:p>
                      <a:pPr algn="ctr"/>
                      <a:r>
                        <a:rPr lang="en-US" sz="2000" dirty="0">
                          <a:latin typeface="Calibri" panose="020F0502020204030204" pitchFamily="34" charset="0"/>
                          <a:cs typeface="Calibri" panose="020F0502020204030204" pitchFamily="34" charset="0"/>
                        </a:rPr>
                        <a:t>Amount</a:t>
                      </a:r>
                    </a:p>
                  </a:txBody>
                  <a:tcPr>
                    <a:solidFill>
                      <a:schemeClr val="accent6">
                        <a:lumMod val="75000"/>
                      </a:schemeClr>
                    </a:solidFill>
                  </a:tcPr>
                </a:tc>
                <a:tc>
                  <a:txBody>
                    <a:bodyPr/>
                    <a:lstStyle/>
                    <a:p>
                      <a:r>
                        <a:rPr lang="en-US" sz="2000" dirty="0">
                          <a:latin typeface="Calibri" panose="020F0502020204030204" pitchFamily="34" charset="0"/>
                          <a:cs typeface="Calibri" panose="020F0502020204030204" pitchFamily="34" charset="0"/>
                        </a:rPr>
                        <a:t>% Increase/Decrease</a:t>
                      </a:r>
                    </a:p>
                  </a:txBody>
                  <a:tcPr>
                    <a:solidFill>
                      <a:schemeClr val="accent6">
                        <a:lumMod val="75000"/>
                      </a:schemeClr>
                    </a:solidFill>
                  </a:tcPr>
                </a:tc>
                <a:extLst>
                  <a:ext uri="{0D108BD9-81ED-4DB2-BD59-A6C34878D82A}">
                    <a16:rowId xmlns:a16="http://schemas.microsoft.com/office/drawing/2014/main" val="2698253435"/>
                  </a:ext>
                </a:extLst>
              </a:tr>
              <a:tr h="322410">
                <a:tc>
                  <a:txBody>
                    <a:bodyPr/>
                    <a:lstStyle/>
                    <a:p>
                      <a:pPr algn="l" fontAlgn="b"/>
                      <a:r>
                        <a:rPr lang="en-US" sz="2000" b="1" u="none" strike="noStrike">
                          <a:solidFill>
                            <a:srgbClr val="000000"/>
                          </a:solidFill>
                          <a:effectLst/>
                          <a:latin typeface="Calibri" panose="020F0502020204030204" pitchFamily="34" charset="0"/>
                          <a:cs typeface="Calibri" panose="020F0502020204030204" pitchFamily="34" charset="0"/>
                        </a:rPr>
                        <a:t>16/17</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    605,943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a:solidFill>
                            <a:srgbClr val="000000"/>
                          </a:solidFill>
                          <a:effectLst/>
                          <a:latin typeface="Calibri" panose="020F0502020204030204" pitchFamily="34" charset="0"/>
                          <a:cs typeface="Calibri" panose="020F0502020204030204" pitchFamily="34" charset="0"/>
                        </a:rPr>
                        <a:t>9%</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187677724"/>
                  </a:ext>
                </a:extLst>
              </a:tr>
              <a:tr h="322410">
                <a:tc>
                  <a:txBody>
                    <a:bodyPr/>
                    <a:lstStyle/>
                    <a:p>
                      <a:pPr algn="l" fontAlgn="b"/>
                      <a:r>
                        <a:rPr lang="en-US" sz="2000" b="1" u="none" strike="noStrike">
                          <a:solidFill>
                            <a:srgbClr val="000000"/>
                          </a:solidFill>
                          <a:effectLst/>
                          <a:latin typeface="Calibri" panose="020F0502020204030204" pitchFamily="34" charset="0"/>
                          <a:cs typeface="Calibri" panose="020F0502020204030204" pitchFamily="34" charset="0"/>
                        </a:rPr>
                        <a:t>17/18</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0" u="none" strike="noStrike">
                          <a:solidFill>
                            <a:srgbClr val="000000"/>
                          </a:solidFill>
                          <a:effectLst/>
                          <a:latin typeface="Calibri" panose="020F0502020204030204" pitchFamily="34" charset="0"/>
                          <a:cs typeface="Calibri" panose="020F0502020204030204" pitchFamily="34" charset="0"/>
                        </a:rPr>
                        <a:t>    496,058 </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a:solidFill>
                            <a:srgbClr val="000000"/>
                          </a:solidFill>
                          <a:effectLst/>
                          <a:latin typeface="Calibri" panose="020F0502020204030204" pitchFamily="34" charset="0"/>
                          <a:cs typeface="Calibri" panose="020F0502020204030204" pitchFamily="34" charset="0"/>
                        </a:rPr>
                        <a:t>-18%</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049700435"/>
                  </a:ext>
                </a:extLst>
              </a:tr>
              <a:tr h="322410">
                <a:tc>
                  <a:txBody>
                    <a:bodyPr/>
                    <a:lstStyle/>
                    <a:p>
                      <a:pPr algn="l" fontAlgn="b"/>
                      <a:r>
                        <a:rPr lang="en-US" sz="2000" b="1" u="none" strike="noStrike">
                          <a:solidFill>
                            <a:srgbClr val="000000"/>
                          </a:solidFill>
                          <a:effectLst/>
                          <a:latin typeface="Calibri" panose="020F0502020204030204" pitchFamily="34" charset="0"/>
                          <a:cs typeface="Calibri" panose="020F0502020204030204" pitchFamily="34" charset="0"/>
                        </a:rPr>
                        <a:t>18/19</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    482,335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a:solidFill>
                            <a:srgbClr val="000000"/>
                          </a:solidFill>
                          <a:effectLst/>
                          <a:latin typeface="Calibri" panose="020F0502020204030204" pitchFamily="34" charset="0"/>
                          <a:cs typeface="Calibri" panose="020F0502020204030204" pitchFamily="34" charset="0"/>
                        </a:rPr>
                        <a:t>-3%</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29760211"/>
                  </a:ext>
                </a:extLst>
              </a:tr>
              <a:tr h="322410">
                <a:tc>
                  <a:txBody>
                    <a:bodyPr/>
                    <a:lstStyle/>
                    <a:p>
                      <a:pPr algn="l" fontAlgn="b"/>
                      <a:r>
                        <a:rPr lang="en-US" sz="2000" b="1" u="none" strike="noStrike">
                          <a:solidFill>
                            <a:srgbClr val="000000"/>
                          </a:solidFill>
                          <a:effectLst/>
                          <a:latin typeface="Calibri" panose="020F0502020204030204" pitchFamily="34" charset="0"/>
                          <a:cs typeface="Calibri" panose="020F0502020204030204" pitchFamily="34" charset="0"/>
                        </a:rPr>
                        <a:t>19/20</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0" u="none" strike="noStrike">
                          <a:solidFill>
                            <a:srgbClr val="000000"/>
                          </a:solidFill>
                          <a:effectLst/>
                          <a:latin typeface="Calibri" panose="020F0502020204030204" pitchFamily="34" charset="0"/>
                          <a:cs typeface="Calibri" panose="020F0502020204030204" pitchFamily="34" charset="0"/>
                        </a:rPr>
                        <a:t>    520,000 </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a:solidFill>
                            <a:srgbClr val="000000"/>
                          </a:solidFill>
                          <a:effectLst/>
                          <a:latin typeface="Calibri" panose="020F0502020204030204" pitchFamily="34" charset="0"/>
                          <a:cs typeface="Calibri" panose="020F0502020204030204" pitchFamily="34" charset="0"/>
                        </a:rPr>
                        <a:t>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416014569"/>
                  </a:ext>
                </a:extLst>
              </a:tr>
              <a:tr h="322410">
                <a:tc>
                  <a:txBody>
                    <a:bodyPr/>
                    <a:lstStyle/>
                    <a:p>
                      <a:pPr algn="l" fontAlgn="b"/>
                      <a:r>
                        <a:rPr lang="en-US" sz="2000" b="1" u="none" strike="noStrike">
                          <a:solidFill>
                            <a:srgbClr val="000000"/>
                          </a:solidFill>
                          <a:effectLst/>
                          <a:latin typeface="Calibri" panose="020F0502020204030204" pitchFamily="34" charset="0"/>
                          <a:cs typeface="Calibri" panose="020F0502020204030204" pitchFamily="34" charset="0"/>
                        </a:rPr>
                        <a:t>20/21</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0" u="none" strike="noStrike">
                          <a:solidFill>
                            <a:srgbClr val="000000"/>
                          </a:solidFill>
                          <a:effectLst/>
                          <a:latin typeface="Calibri" panose="020F0502020204030204" pitchFamily="34" charset="0"/>
                          <a:cs typeface="Calibri" panose="020F0502020204030204" pitchFamily="34" charset="0"/>
                        </a:rPr>
                        <a:t>    642,593 </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a:solidFill>
                            <a:srgbClr val="000000"/>
                          </a:solidFill>
                          <a:effectLst/>
                          <a:latin typeface="Calibri" panose="020F0502020204030204" pitchFamily="34" charset="0"/>
                          <a:cs typeface="Calibri" panose="020F0502020204030204" pitchFamily="34" charset="0"/>
                        </a:rPr>
                        <a:t>19%</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270286278"/>
                  </a:ext>
                </a:extLst>
              </a:tr>
              <a:tr h="351521">
                <a:tc>
                  <a:txBody>
                    <a:bodyPr/>
                    <a:lstStyle/>
                    <a:p>
                      <a:pPr algn="l" fontAlgn="b"/>
                      <a:r>
                        <a:rPr lang="en-US" sz="2000" b="1" u="none" strike="noStrike" dirty="0">
                          <a:solidFill>
                            <a:srgbClr val="000000"/>
                          </a:solidFill>
                          <a:effectLst/>
                          <a:latin typeface="Calibri" panose="020F0502020204030204" pitchFamily="34" charset="0"/>
                          <a:cs typeface="Calibri" panose="020F0502020204030204" pitchFamily="34" charset="0"/>
                        </a:rPr>
                        <a:t>21/22</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    535,000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a:solidFill>
                            <a:srgbClr val="000000"/>
                          </a:solidFill>
                          <a:effectLst/>
                          <a:latin typeface="Calibri" panose="020F0502020204030204" pitchFamily="34" charset="0"/>
                          <a:cs typeface="Calibri" panose="020F0502020204030204" pitchFamily="34" charset="0"/>
                        </a:rPr>
                        <a:t>-17%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727530744"/>
                  </a:ext>
                </a:extLst>
              </a:tr>
              <a:tr h="351521">
                <a:tc>
                  <a:txBody>
                    <a:bodyPr/>
                    <a:lstStyle/>
                    <a:p>
                      <a:pPr algn="l" fontAlgn="b"/>
                      <a:r>
                        <a:rPr lang="en-US" sz="2000" b="1" u="none" strike="noStrike" dirty="0">
                          <a:solidFill>
                            <a:srgbClr val="000000"/>
                          </a:solidFill>
                          <a:effectLst/>
                          <a:latin typeface="Calibri" panose="020F0502020204030204" pitchFamily="34" charset="0"/>
                          <a:cs typeface="Calibri" panose="020F0502020204030204" pitchFamily="34" charset="0"/>
                        </a:rPr>
                        <a:t>22/23</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Calibri" panose="020F0502020204030204" pitchFamily="34" charset="0"/>
                          <a:cs typeface="Calibri" panose="020F0502020204030204" pitchFamily="34" charset="0"/>
                        </a:rPr>
                        <a:t>     667,830</a:t>
                      </a:r>
                      <a:endParaRPr lang="en-US" sz="2000" b="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b"/>
                </a:tc>
                <a:tc>
                  <a:txBody>
                    <a:bodyPr/>
                    <a:lstStyle/>
                    <a:p>
                      <a:pPr algn="r" fontAlgn="b"/>
                      <a:r>
                        <a:rPr lang="en-US" sz="2000" b="0" u="none" strike="noStrike" dirty="0">
                          <a:solidFill>
                            <a:srgbClr val="000000"/>
                          </a:solidFill>
                          <a:effectLst/>
                          <a:latin typeface="Calibri" panose="020F0502020204030204" pitchFamily="34" charset="0"/>
                          <a:cs typeface="Calibri" panose="020F0502020204030204" pitchFamily="34" charset="0"/>
                        </a:rPr>
                        <a:t>20%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082547105"/>
                  </a:ext>
                </a:extLst>
              </a:tr>
              <a:tr h="351521">
                <a:tc>
                  <a:txBody>
                    <a:bodyPr/>
                    <a:lstStyle/>
                    <a:p>
                      <a:pPr algn="l" fontAlgn="b"/>
                      <a:r>
                        <a:rPr lang="en-US" sz="2000" b="1" i="0" u="none" strike="noStrike" dirty="0">
                          <a:solidFill>
                            <a:srgbClr val="000000"/>
                          </a:solidFill>
                          <a:effectLst/>
                          <a:latin typeface="Calibri" panose="020F0502020204030204" pitchFamily="34" charset="0"/>
                          <a:cs typeface="Calibri" panose="020F0502020204030204" pitchFamily="34" charset="0"/>
                        </a:rPr>
                        <a:t>23/24</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Calibri" panose="020F0502020204030204" pitchFamily="34" charset="0"/>
                          <a:ea typeface="+mn-ea"/>
                          <a:cs typeface="Calibri" panose="020F0502020204030204" pitchFamily="34" charset="0"/>
                        </a:rPr>
                        <a:t>     650,000</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b"/>
                </a:tc>
                <a:extLst>
                  <a:ext uri="{0D108BD9-81ED-4DB2-BD59-A6C34878D82A}">
                    <a16:rowId xmlns:a16="http://schemas.microsoft.com/office/drawing/2014/main" val="2741842902"/>
                  </a:ext>
                </a:extLst>
              </a:tr>
              <a:tr h="351521">
                <a:tc>
                  <a:txBody>
                    <a:bodyPr/>
                    <a:lstStyle/>
                    <a:p>
                      <a:pPr algn="l" fontAlgn="b"/>
                      <a:r>
                        <a:rPr lang="en-US" sz="2000" b="1" i="0" u="none" strike="noStrike" dirty="0">
                          <a:solidFill>
                            <a:srgbClr val="000000"/>
                          </a:solidFill>
                          <a:effectLst/>
                          <a:latin typeface="Calibri" panose="020F0502020204030204" pitchFamily="34" charset="0"/>
                          <a:cs typeface="Calibri" panose="020F0502020204030204" pitchFamily="34" charset="0"/>
                        </a:rPr>
                        <a:t>24/25</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Calibri" panose="020F0502020204030204" pitchFamily="34" charset="0"/>
                          <a:ea typeface="+mn-ea"/>
                          <a:cs typeface="Calibri" panose="020F0502020204030204" pitchFamily="34" charset="0"/>
                        </a:rPr>
                        <a:t>    607,000</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b"/>
                </a:tc>
                <a:extLst>
                  <a:ext uri="{0D108BD9-81ED-4DB2-BD59-A6C34878D82A}">
                    <a16:rowId xmlns:a16="http://schemas.microsoft.com/office/drawing/2014/main" val="3054758188"/>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A4EAE-CB96-455E-CEB0-8E7F8E1F4E3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89FE8CA-A749-6E57-D731-4345B240C53D}"/>
              </a:ext>
            </a:extLst>
          </p:cNvPr>
          <p:cNvSpPr>
            <a:spLocks noGrp="1"/>
          </p:cNvSpPr>
          <p:nvPr>
            <p:ph type="title"/>
          </p:nvPr>
        </p:nvSpPr>
        <p:spPr>
          <a:xfrm>
            <a:off x="583573" y="148104"/>
            <a:ext cx="8596668" cy="738293"/>
          </a:xfrm>
        </p:spPr>
        <p:txBody>
          <a:bodyPr vert="horz" lIns="91440" tIns="45720" rIns="91440" bIns="45720" rtlCol="0" anchor="t">
            <a:no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Local Option Sales Tax Expenditures</a:t>
            </a:r>
          </a:p>
        </p:txBody>
      </p:sp>
      <p:sp>
        <p:nvSpPr>
          <p:cNvPr id="6" name="TextBox 5">
            <a:extLst>
              <a:ext uri="{FF2B5EF4-FFF2-40B4-BE49-F238E27FC236}">
                <a16:creationId xmlns:a16="http://schemas.microsoft.com/office/drawing/2014/main" id="{5855AAE5-D1F1-3E58-9B28-AD4CBCC83C4B}"/>
              </a:ext>
            </a:extLst>
          </p:cNvPr>
          <p:cNvSpPr txBox="1"/>
          <p:nvPr/>
        </p:nvSpPr>
        <p:spPr>
          <a:xfrm>
            <a:off x="1625941" y="886397"/>
            <a:ext cx="6964722" cy="568160"/>
          </a:xfrm>
          <a:prstGeom prst="rect">
            <a:avLst/>
          </a:prstGeom>
        </p:spPr>
        <p:txBody>
          <a:bodyPr vert="horz" lIns="91440" tIns="45720" rIns="91440" bIns="45720" rtlCol="0">
            <a:normAutofit fontScale="92500" lnSpcReduction="10000"/>
          </a:bodyPr>
          <a:lstStyle/>
          <a:p>
            <a:pPr>
              <a:spcBef>
                <a:spcPts val="1000"/>
              </a:spcBef>
              <a:buClr>
                <a:schemeClr val="accent1"/>
              </a:buClr>
              <a:buSzPct val="80000"/>
            </a:pPr>
            <a:r>
              <a:rPr lang="en-US" b="1" dirty="0">
                <a:latin typeface="Calibri" panose="020F0502020204030204" pitchFamily="34" charset="0"/>
                <a:ea typeface="Calibri" panose="020F0502020204030204" pitchFamily="34" charset="0"/>
                <a:cs typeface="Calibri" panose="020F0502020204030204" pitchFamily="34" charset="0"/>
              </a:rPr>
              <a:t>Revenues are estimated at $660,000 and expenditures are budgeted at $750,570 reducing the estimated fund balance for FY25/26.</a:t>
            </a:r>
          </a:p>
        </p:txBody>
      </p:sp>
      <p:sp>
        <p:nvSpPr>
          <p:cNvPr id="3" name="Slide Number Placeholder 2">
            <a:extLst>
              <a:ext uri="{FF2B5EF4-FFF2-40B4-BE49-F238E27FC236}">
                <a16:creationId xmlns:a16="http://schemas.microsoft.com/office/drawing/2014/main" id="{CEB67F96-9F96-AFCD-187F-F123DDBDF21A}"/>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defRPr/>
            </a:pPr>
            <a:fld id="{1F8DCCDB-82FC-4F4C-8AA4-E86C19ABBF26}" type="slidenum">
              <a:rPr lang="en-US"/>
              <a:pPr defTabSz="914400">
                <a:spcAft>
                  <a:spcPts val="600"/>
                </a:spcAft>
                <a:defRPr/>
              </a:pPr>
              <a:t>45</a:t>
            </a:fld>
            <a:endParaRPr lang="en-US"/>
          </a:p>
        </p:txBody>
      </p:sp>
      <p:graphicFrame>
        <p:nvGraphicFramePr>
          <p:cNvPr id="4" name="Table 3">
            <a:extLst>
              <a:ext uri="{FF2B5EF4-FFF2-40B4-BE49-F238E27FC236}">
                <a16:creationId xmlns:a16="http://schemas.microsoft.com/office/drawing/2014/main" id="{A1EB47A7-AA9A-6012-6C15-582436BFC913}"/>
              </a:ext>
            </a:extLst>
          </p:cNvPr>
          <p:cNvGraphicFramePr>
            <a:graphicFrameLocks noGrp="1"/>
          </p:cNvGraphicFramePr>
          <p:nvPr>
            <p:extLst>
              <p:ext uri="{D42A27DB-BD31-4B8C-83A1-F6EECF244321}">
                <p14:modId xmlns:p14="http://schemas.microsoft.com/office/powerpoint/2010/main" val="2702389182"/>
              </p:ext>
            </p:extLst>
          </p:nvPr>
        </p:nvGraphicFramePr>
        <p:xfrm>
          <a:off x="1468129" y="1454557"/>
          <a:ext cx="6827556" cy="5149707"/>
        </p:xfrm>
        <a:graphic>
          <a:graphicData uri="http://schemas.openxmlformats.org/drawingml/2006/table">
            <a:tbl>
              <a:tblPr firstRow="1" bandRow="1">
                <a:tableStyleId>{93296810-A885-4BE3-A3E7-6D5BEEA58F35}</a:tableStyleId>
              </a:tblPr>
              <a:tblGrid>
                <a:gridCol w="4204305">
                  <a:extLst>
                    <a:ext uri="{9D8B030D-6E8A-4147-A177-3AD203B41FA5}">
                      <a16:colId xmlns:a16="http://schemas.microsoft.com/office/drawing/2014/main" val="3364884710"/>
                    </a:ext>
                  </a:extLst>
                </a:gridCol>
                <a:gridCol w="2623251">
                  <a:extLst>
                    <a:ext uri="{9D8B030D-6E8A-4147-A177-3AD203B41FA5}">
                      <a16:colId xmlns:a16="http://schemas.microsoft.com/office/drawing/2014/main" val="4126783949"/>
                    </a:ext>
                  </a:extLst>
                </a:gridCol>
              </a:tblGrid>
              <a:tr h="279705">
                <a:tc>
                  <a:txBody>
                    <a:bodyPr/>
                    <a:lstStyle/>
                    <a:p>
                      <a:pPr algn="ctr"/>
                      <a:r>
                        <a:rPr lang="en-US" sz="1800" b="0" cap="none" spc="0" dirty="0">
                          <a:solidFill>
                            <a:schemeClr val="tx1"/>
                          </a:solidFill>
                        </a:rPr>
                        <a:t>Budgeted Expenditure</a:t>
                      </a:r>
                    </a:p>
                  </a:txBody>
                  <a:tcPr marL="0" marR="57973" marT="11594" marB="57973" anchor="b"/>
                </a:tc>
                <a:tc>
                  <a:txBody>
                    <a:bodyPr/>
                    <a:lstStyle/>
                    <a:p>
                      <a:pPr algn="ctr"/>
                      <a:r>
                        <a:rPr lang="en-US" sz="1800" b="0" cap="none" spc="0">
                          <a:solidFill>
                            <a:schemeClr val="tx1"/>
                          </a:solidFill>
                        </a:rPr>
                        <a:t>Amount Budgeted</a:t>
                      </a:r>
                    </a:p>
                  </a:txBody>
                  <a:tcPr marL="0" marR="57973" marT="11594" marB="57973" anchor="b"/>
                </a:tc>
                <a:extLst>
                  <a:ext uri="{0D108BD9-81ED-4DB2-BD59-A6C34878D82A}">
                    <a16:rowId xmlns:a16="http://schemas.microsoft.com/office/drawing/2014/main" val="3989119564"/>
                  </a:ext>
                </a:extLst>
              </a:tr>
              <a:tr h="284420">
                <a:tc>
                  <a:txBody>
                    <a:bodyPr/>
                    <a:lstStyle/>
                    <a:p>
                      <a:pPr algn="l"/>
                      <a:r>
                        <a:rPr lang="en-US" sz="1800" b="1" cap="none" spc="0" dirty="0">
                          <a:solidFill>
                            <a:schemeClr val="tx1"/>
                          </a:solidFill>
                        </a:rPr>
                        <a:t>Police and Fire Expenditures</a:t>
                      </a:r>
                    </a:p>
                  </a:txBody>
                  <a:tcPr marL="0" marR="57973" marT="17392" marB="57973"/>
                </a:tc>
                <a:tc>
                  <a:txBody>
                    <a:bodyPr/>
                    <a:lstStyle/>
                    <a:p>
                      <a:pPr algn="ctr"/>
                      <a:r>
                        <a:rPr lang="en-US" sz="1800" b="1" cap="none" spc="0" dirty="0">
                          <a:solidFill>
                            <a:schemeClr val="tx1"/>
                          </a:solidFill>
                        </a:rPr>
                        <a:t>225,500</a:t>
                      </a:r>
                    </a:p>
                  </a:txBody>
                  <a:tcPr marL="0" marR="57973" marT="17392" marB="57973" anchor="ctr"/>
                </a:tc>
                <a:extLst>
                  <a:ext uri="{0D108BD9-81ED-4DB2-BD59-A6C34878D82A}">
                    <a16:rowId xmlns:a16="http://schemas.microsoft.com/office/drawing/2014/main" val="2243419053"/>
                  </a:ext>
                </a:extLst>
              </a:tr>
              <a:tr h="408377">
                <a:tc>
                  <a:txBody>
                    <a:bodyPr/>
                    <a:lstStyle/>
                    <a:p>
                      <a:pPr algn="l"/>
                      <a:r>
                        <a:rPr lang="en-US" sz="1800" b="1" cap="none" spc="0" dirty="0">
                          <a:solidFill>
                            <a:schemeClr val="tx1"/>
                          </a:solidFill>
                        </a:rPr>
                        <a:t>Debt Service Payments</a:t>
                      </a:r>
                    </a:p>
                    <a:p>
                      <a:pPr algn="l"/>
                      <a:r>
                        <a:rPr lang="en-US" sz="1000" b="1" cap="none" spc="0" dirty="0">
                          <a:solidFill>
                            <a:schemeClr val="tx1"/>
                          </a:solidFill>
                        </a:rPr>
                        <a:t>  SRF Water Loan </a:t>
                      </a:r>
                    </a:p>
                  </a:txBody>
                  <a:tcPr marL="0" marR="57973" marT="17392" marB="57973"/>
                </a:tc>
                <a:tc>
                  <a:txBody>
                    <a:bodyPr/>
                    <a:lstStyle/>
                    <a:p>
                      <a:pPr algn="ctr"/>
                      <a:r>
                        <a:rPr lang="en-US" sz="1800" b="1" cap="none" spc="0" dirty="0">
                          <a:solidFill>
                            <a:schemeClr val="tx1"/>
                          </a:solidFill>
                        </a:rPr>
                        <a:t>26,650</a:t>
                      </a:r>
                    </a:p>
                  </a:txBody>
                  <a:tcPr marL="0" marR="57973" marT="17392" marB="57973" anchor="ctr"/>
                </a:tc>
                <a:extLst>
                  <a:ext uri="{0D108BD9-81ED-4DB2-BD59-A6C34878D82A}">
                    <a16:rowId xmlns:a16="http://schemas.microsoft.com/office/drawing/2014/main" val="2396296012"/>
                  </a:ext>
                </a:extLst>
              </a:tr>
              <a:tr h="284420">
                <a:tc>
                  <a:txBody>
                    <a:bodyPr/>
                    <a:lstStyle/>
                    <a:p>
                      <a:pPr algn="l"/>
                      <a:r>
                        <a:rPr lang="en-US" sz="1800" b="1" cap="none" spc="0" dirty="0">
                          <a:solidFill>
                            <a:schemeClr val="tx1"/>
                          </a:solidFill>
                        </a:rPr>
                        <a:t>Internal Loan</a:t>
                      </a:r>
                      <a:br>
                        <a:rPr lang="en-US" sz="1000" b="1" cap="none" spc="0" dirty="0">
                          <a:solidFill>
                            <a:schemeClr val="tx1"/>
                          </a:solidFill>
                        </a:rPr>
                      </a:br>
                      <a:r>
                        <a:rPr lang="en-US" sz="1000" b="1" cap="none" spc="0" dirty="0">
                          <a:solidFill>
                            <a:schemeClr val="tx1"/>
                          </a:solidFill>
                        </a:rPr>
                        <a:t>  Sewer Jet Truck</a:t>
                      </a:r>
                      <a:endParaRPr lang="en-US" sz="1800" b="1" cap="none" spc="0" dirty="0">
                        <a:solidFill>
                          <a:schemeClr val="tx1"/>
                        </a:solidFill>
                      </a:endParaRPr>
                    </a:p>
                  </a:txBody>
                  <a:tcPr marL="0" marR="57973" marT="17392" marB="57973"/>
                </a:tc>
                <a:tc>
                  <a:txBody>
                    <a:bodyPr/>
                    <a:lstStyle/>
                    <a:p>
                      <a:pPr algn="ctr"/>
                      <a:r>
                        <a:rPr lang="en-US" sz="1800" b="1" cap="none" spc="0" dirty="0">
                          <a:solidFill>
                            <a:schemeClr val="tx1"/>
                          </a:solidFill>
                        </a:rPr>
                        <a:t>25,000</a:t>
                      </a:r>
                    </a:p>
                  </a:txBody>
                  <a:tcPr marL="0" marR="57973" marT="17392" marB="57973" anchor="ctr"/>
                </a:tc>
                <a:extLst>
                  <a:ext uri="{0D108BD9-81ED-4DB2-BD59-A6C34878D82A}">
                    <a16:rowId xmlns:a16="http://schemas.microsoft.com/office/drawing/2014/main" val="627693855"/>
                  </a:ext>
                </a:extLst>
              </a:tr>
              <a:tr h="0">
                <a:tc>
                  <a:txBody>
                    <a:bodyPr/>
                    <a:lstStyle/>
                    <a:p>
                      <a:pPr algn="l"/>
                      <a:r>
                        <a:rPr lang="en-US" sz="1800" b="1" cap="none" spc="0" dirty="0">
                          <a:solidFill>
                            <a:schemeClr val="tx1"/>
                          </a:solidFill>
                        </a:rPr>
                        <a:t>Capital Street Projects &amp; Equipment</a:t>
                      </a:r>
                      <a:br>
                        <a:rPr lang="en-US" sz="1000" b="1" cap="none" spc="0" dirty="0">
                          <a:solidFill>
                            <a:schemeClr val="tx1"/>
                          </a:solidFill>
                        </a:rPr>
                      </a:br>
                      <a:r>
                        <a:rPr lang="en-US" sz="1000" b="1" cap="none" spc="0" dirty="0">
                          <a:solidFill>
                            <a:schemeClr val="tx1"/>
                          </a:solidFill>
                        </a:rPr>
                        <a:t>  HMA </a:t>
                      </a:r>
                      <a:r>
                        <a:rPr lang="en-US" sz="1000" b="1" cap="none" spc="0" dirty="0" err="1">
                          <a:solidFill>
                            <a:schemeClr val="tx1"/>
                          </a:solidFill>
                        </a:rPr>
                        <a:t>Crackfill</a:t>
                      </a:r>
                      <a:r>
                        <a:rPr lang="en-US" sz="1000" b="1" cap="none" spc="0" dirty="0">
                          <a:solidFill>
                            <a:schemeClr val="tx1"/>
                          </a:solidFill>
                        </a:rPr>
                        <a:t> $97,700</a:t>
                      </a:r>
                      <a:br>
                        <a:rPr lang="en-US" sz="1000" b="1" cap="none" spc="0" dirty="0">
                          <a:solidFill>
                            <a:schemeClr val="tx1"/>
                          </a:solidFill>
                        </a:rPr>
                      </a:br>
                      <a:r>
                        <a:rPr lang="en-US" sz="1000" b="1" cap="none" spc="0" dirty="0">
                          <a:solidFill>
                            <a:schemeClr val="tx1"/>
                          </a:solidFill>
                        </a:rPr>
                        <a:t>  Traffic Signal Camera Replacement $40,000</a:t>
                      </a:r>
                      <a:endParaRPr lang="en-US" sz="1800" b="1" cap="none" spc="0" dirty="0">
                        <a:solidFill>
                          <a:schemeClr val="tx1"/>
                        </a:solidFill>
                      </a:endParaRPr>
                    </a:p>
                  </a:txBody>
                  <a:tcPr marL="0" marR="57973" marT="17392" marB="57973"/>
                </a:tc>
                <a:tc>
                  <a:txBody>
                    <a:bodyPr/>
                    <a:lstStyle/>
                    <a:p>
                      <a:pPr algn="ctr"/>
                      <a:r>
                        <a:rPr lang="en-US" sz="1800" b="1" cap="none" spc="0" dirty="0">
                          <a:solidFill>
                            <a:schemeClr val="tx1"/>
                          </a:solidFill>
                        </a:rPr>
                        <a:t>137,700</a:t>
                      </a:r>
                    </a:p>
                  </a:txBody>
                  <a:tcPr marL="0" marR="57973" marT="17392" marB="57973" anchor="ctr"/>
                </a:tc>
                <a:extLst>
                  <a:ext uri="{0D108BD9-81ED-4DB2-BD59-A6C34878D82A}">
                    <a16:rowId xmlns:a16="http://schemas.microsoft.com/office/drawing/2014/main" val="2666745204"/>
                  </a:ext>
                </a:extLst>
              </a:tr>
              <a:tr h="284420">
                <a:tc>
                  <a:txBody>
                    <a:bodyPr/>
                    <a:lstStyle/>
                    <a:p>
                      <a:pPr algn="l"/>
                      <a:r>
                        <a:rPr lang="en-US" sz="1800" b="1" cap="none" spc="0" dirty="0">
                          <a:solidFill>
                            <a:schemeClr val="tx1"/>
                          </a:solidFill>
                        </a:rPr>
                        <a:t>Capital Project – Sidewalks</a:t>
                      </a:r>
                    </a:p>
                  </a:txBody>
                  <a:tcPr marL="0" marR="57973" marT="17392" marB="57973"/>
                </a:tc>
                <a:tc>
                  <a:txBody>
                    <a:bodyPr/>
                    <a:lstStyle/>
                    <a:p>
                      <a:pPr algn="ctr"/>
                      <a:r>
                        <a:rPr lang="en-US" sz="1800" b="1" cap="none" spc="0" dirty="0">
                          <a:solidFill>
                            <a:schemeClr val="tx1"/>
                          </a:solidFill>
                        </a:rPr>
                        <a:t>35,000</a:t>
                      </a:r>
                    </a:p>
                  </a:txBody>
                  <a:tcPr marL="0" marR="57973" marT="17392" marB="57973" anchor="ctr"/>
                </a:tc>
                <a:extLst>
                  <a:ext uri="{0D108BD9-81ED-4DB2-BD59-A6C34878D82A}">
                    <a16:rowId xmlns:a16="http://schemas.microsoft.com/office/drawing/2014/main" val="3258166364"/>
                  </a:ext>
                </a:extLst>
              </a:tr>
              <a:tr h="284420">
                <a:tc>
                  <a:txBody>
                    <a:bodyPr/>
                    <a:lstStyle/>
                    <a:p>
                      <a:pPr algn="l"/>
                      <a:r>
                        <a:rPr lang="en-US" sz="1800" b="1" cap="none" spc="0" dirty="0">
                          <a:solidFill>
                            <a:schemeClr val="tx1"/>
                          </a:solidFill>
                        </a:rPr>
                        <a:t>Road Use – Shortage</a:t>
                      </a:r>
                    </a:p>
                  </a:txBody>
                  <a:tcPr marL="0" marR="57973" marT="17392" marB="57973"/>
                </a:tc>
                <a:tc>
                  <a:txBody>
                    <a:bodyPr/>
                    <a:lstStyle/>
                    <a:p>
                      <a:pPr algn="ctr"/>
                      <a:r>
                        <a:rPr lang="en-US" sz="1800" b="1" cap="none" spc="0" dirty="0">
                          <a:solidFill>
                            <a:schemeClr val="tx1"/>
                          </a:solidFill>
                        </a:rPr>
                        <a:t>15,000</a:t>
                      </a:r>
                    </a:p>
                  </a:txBody>
                  <a:tcPr marL="0" marR="57973" marT="17392" marB="57973" anchor="ctr"/>
                </a:tc>
                <a:extLst>
                  <a:ext uri="{0D108BD9-81ED-4DB2-BD59-A6C34878D82A}">
                    <a16:rowId xmlns:a16="http://schemas.microsoft.com/office/drawing/2014/main" val="2677245751"/>
                  </a:ext>
                </a:extLst>
              </a:tr>
              <a:tr h="284420">
                <a:tc>
                  <a:txBody>
                    <a:bodyPr/>
                    <a:lstStyle/>
                    <a:p>
                      <a:pPr algn="l"/>
                      <a:r>
                        <a:rPr lang="en-US" sz="1800" b="1" cap="none" spc="0" dirty="0">
                          <a:solidFill>
                            <a:schemeClr val="tx1"/>
                          </a:solidFill>
                        </a:rPr>
                        <a:t>Ambulance</a:t>
                      </a:r>
                    </a:p>
                  </a:txBody>
                  <a:tcPr marL="0" marR="57973" marT="17392" marB="57973"/>
                </a:tc>
                <a:tc>
                  <a:txBody>
                    <a:bodyPr/>
                    <a:lstStyle/>
                    <a:p>
                      <a:pPr algn="ctr"/>
                      <a:r>
                        <a:rPr lang="en-US" sz="1800" b="1" cap="none" spc="0" dirty="0">
                          <a:solidFill>
                            <a:schemeClr val="tx1"/>
                          </a:solidFill>
                        </a:rPr>
                        <a:t>22,400</a:t>
                      </a:r>
                    </a:p>
                  </a:txBody>
                  <a:tcPr marL="0" marR="57973" marT="17392" marB="57973" anchor="ctr"/>
                </a:tc>
                <a:extLst>
                  <a:ext uri="{0D108BD9-81ED-4DB2-BD59-A6C34878D82A}">
                    <a16:rowId xmlns:a16="http://schemas.microsoft.com/office/drawing/2014/main" val="2596267823"/>
                  </a:ext>
                </a:extLst>
              </a:tr>
              <a:tr h="284420">
                <a:tc>
                  <a:txBody>
                    <a:bodyPr/>
                    <a:lstStyle/>
                    <a:p>
                      <a:pPr algn="l"/>
                      <a:r>
                        <a:rPr lang="en-US" sz="1800" b="1" cap="none" spc="0">
                          <a:solidFill>
                            <a:schemeClr val="tx1"/>
                          </a:solidFill>
                        </a:rPr>
                        <a:t>Library </a:t>
                      </a:r>
                    </a:p>
                  </a:txBody>
                  <a:tcPr marL="0" marR="57973" marT="17392" marB="57973"/>
                </a:tc>
                <a:tc>
                  <a:txBody>
                    <a:bodyPr/>
                    <a:lstStyle/>
                    <a:p>
                      <a:pPr algn="ctr"/>
                      <a:r>
                        <a:rPr lang="en-US" sz="1800" b="1" cap="none" spc="0" dirty="0">
                          <a:solidFill>
                            <a:schemeClr val="tx1"/>
                          </a:solidFill>
                        </a:rPr>
                        <a:t>52,600</a:t>
                      </a:r>
                    </a:p>
                  </a:txBody>
                  <a:tcPr marL="0" marR="57973" marT="17392" marB="57973" anchor="ctr"/>
                </a:tc>
                <a:extLst>
                  <a:ext uri="{0D108BD9-81ED-4DB2-BD59-A6C34878D82A}">
                    <a16:rowId xmlns:a16="http://schemas.microsoft.com/office/drawing/2014/main" val="1984818645"/>
                  </a:ext>
                </a:extLst>
              </a:tr>
              <a:tr h="284420">
                <a:tc>
                  <a:txBody>
                    <a:bodyPr/>
                    <a:lstStyle/>
                    <a:p>
                      <a:pPr algn="l"/>
                      <a:r>
                        <a:rPr lang="en-US" sz="1800" b="1" cap="none" spc="0">
                          <a:solidFill>
                            <a:schemeClr val="tx1"/>
                          </a:solidFill>
                        </a:rPr>
                        <a:t>Airport</a:t>
                      </a:r>
                    </a:p>
                  </a:txBody>
                  <a:tcPr marL="0" marR="57973" marT="17392" marB="57973"/>
                </a:tc>
                <a:tc>
                  <a:txBody>
                    <a:bodyPr/>
                    <a:lstStyle/>
                    <a:p>
                      <a:pPr algn="ctr"/>
                      <a:r>
                        <a:rPr lang="en-US" sz="1800" b="1" cap="none" spc="0" dirty="0">
                          <a:solidFill>
                            <a:schemeClr val="tx1"/>
                          </a:solidFill>
                        </a:rPr>
                        <a:t>23,220</a:t>
                      </a:r>
                    </a:p>
                  </a:txBody>
                  <a:tcPr marL="0" marR="57973" marT="17392" marB="57973" anchor="ctr"/>
                </a:tc>
                <a:extLst>
                  <a:ext uri="{0D108BD9-81ED-4DB2-BD59-A6C34878D82A}">
                    <a16:rowId xmlns:a16="http://schemas.microsoft.com/office/drawing/2014/main" val="576323889"/>
                  </a:ext>
                </a:extLst>
              </a:tr>
              <a:tr h="284420">
                <a:tc>
                  <a:txBody>
                    <a:bodyPr/>
                    <a:lstStyle/>
                    <a:p>
                      <a:pPr algn="l"/>
                      <a:r>
                        <a:rPr lang="en-US" sz="1800" b="1" cap="none" spc="0">
                          <a:solidFill>
                            <a:schemeClr val="tx1"/>
                          </a:solidFill>
                        </a:rPr>
                        <a:t>Streets Capital Outlay – Equipment </a:t>
                      </a:r>
                    </a:p>
                  </a:txBody>
                  <a:tcPr marL="0" marR="57973" marT="17392" marB="57973"/>
                </a:tc>
                <a:tc>
                  <a:txBody>
                    <a:bodyPr/>
                    <a:lstStyle/>
                    <a:p>
                      <a:pPr algn="ctr"/>
                      <a:r>
                        <a:rPr lang="en-US" sz="1800" b="1" cap="none" spc="0" dirty="0">
                          <a:solidFill>
                            <a:schemeClr val="tx1"/>
                          </a:solidFill>
                        </a:rPr>
                        <a:t>37,500</a:t>
                      </a:r>
                    </a:p>
                  </a:txBody>
                  <a:tcPr marL="0" marR="57973" marT="17392" marB="57973" anchor="ctr"/>
                </a:tc>
                <a:extLst>
                  <a:ext uri="{0D108BD9-81ED-4DB2-BD59-A6C34878D82A}">
                    <a16:rowId xmlns:a16="http://schemas.microsoft.com/office/drawing/2014/main" val="3787374476"/>
                  </a:ext>
                </a:extLst>
              </a:tr>
              <a:tr h="284420">
                <a:tc>
                  <a:txBody>
                    <a:bodyPr/>
                    <a:lstStyle/>
                    <a:p>
                      <a:pPr algn="l"/>
                      <a:r>
                        <a:rPr lang="en-US" sz="1800" b="1" cap="none" spc="0" dirty="0">
                          <a:solidFill>
                            <a:schemeClr val="tx1"/>
                          </a:solidFill>
                        </a:rPr>
                        <a:t>Fire Capital</a:t>
                      </a:r>
                    </a:p>
                  </a:txBody>
                  <a:tcPr marL="0" marR="57973" marT="17392" marB="57973"/>
                </a:tc>
                <a:tc>
                  <a:txBody>
                    <a:bodyPr/>
                    <a:lstStyle/>
                    <a:p>
                      <a:pPr algn="ctr"/>
                      <a:r>
                        <a:rPr lang="en-US" sz="1800" b="1" cap="none" spc="0" dirty="0">
                          <a:solidFill>
                            <a:schemeClr val="tx1"/>
                          </a:solidFill>
                        </a:rPr>
                        <a:t>100,000</a:t>
                      </a:r>
                    </a:p>
                  </a:txBody>
                  <a:tcPr marL="0" marR="57973" marT="17392" marB="57973" anchor="ctr"/>
                </a:tc>
                <a:extLst>
                  <a:ext uri="{0D108BD9-81ED-4DB2-BD59-A6C34878D82A}">
                    <a16:rowId xmlns:a16="http://schemas.microsoft.com/office/drawing/2014/main" val="926413944"/>
                  </a:ext>
                </a:extLst>
              </a:tr>
              <a:tr h="284420">
                <a:tc>
                  <a:txBody>
                    <a:bodyPr/>
                    <a:lstStyle/>
                    <a:p>
                      <a:pPr algn="l"/>
                      <a:r>
                        <a:rPr lang="en-US" sz="1800" b="1" cap="none" spc="0" dirty="0">
                          <a:solidFill>
                            <a:schemeClr val="tx1"/>
                          </a:solidFill>
                        </a:rPr>
                        <a:t>Police Capital</a:t>
                      </a:r>
                    </a:p>
                  </a:txBody>
                  <a:tcPr marL="0" marR="57973" marT="17392" marB="57973"/>
                </a:tc>
                <a:tc>
                  <a:txBody>
                    <a:bodyPr/>
                    <a:lstStyle/>
                    <a:p>
                      <a:pPr algn="ctr"/>
                      <a:r>
                        <a:rPr lang="en-US" sz="1800" b="1" cap="none" spc="0" dirty="0">
                          <a:solidFill>
                            <a:schemeClr val="tx1"/>
                          </a:solidFill>
                        </a:rPr>
                        <a:t>50,000</a:t>
                      </a:r>
                    </a:p>
                  </a:txBody>
                  <a:tcPr marL="0" marR="57973" marT="17392" marB="57973" anchor="ctr"/>
                </a:tc>
                <a:extLst>
                  <a:ext uri="{0D108BD9-81ED-4DB2-BD59-A6C34878D82A}">
                    <a16:rowId xmlns:a16="http://schemas.microsoft.com/office/drawing/2014/main" val="611971982"/>
                  </a:ext>
                </a:extLst>
              </a:tr>
            </a:tbl>
          </a:graphicData>
        </a:graphic>
      </p:graphicFrame>
    </p:spTree>
    <p:extLst>
      <p:ext uri="{BB962C8B-B14F-4D97-AF65-F5344CB8AC3E}">
        <p14:creationId xmlns:p14="http://schemas.microsoft.com/office/powerpoint/2010/main" val="4189637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9942-E5C7-1D46-B58B-3AF89E7BEB00}"/>
              </a:ext>
            </a:extLst>
          </p:cNvPr>
          <p:cNvSpPr>
            <a:spLocks noGrp="1"/>
          </p:cNvSpPr>
          <p:nvPr>
            <p:ph type="title"/>
          </p:nvPr>
        </p:nvSpPr>
        <p:spPr>
          <a:xfrm>
            <a:off x="1471855" y="2609028"/>
            <a:ext cx="7886700" cy="819972"/>
          </a:xfrm>
        </p:spPr>
        <p:txBody>
          <a:bodyPr>
            <a:norm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Revenues &amp; Expenditures</a:t>
            </a:r>
          </a:p>
        </p:txBody>
      </p:sp>
      <p:sp>
        <p:nvSpPr>
          <p:cNvPr id="3" name="Slide Number Placeholder 2">
            <a:extLst>
              <a:ext uri="{FF2B5EF4-FFF2-40B4-BE49-F238E27FC236}">
                <a16:creationId xmlns:a16="http://schemas.microsoft.com/office/drawing/2014/main" id="{B74EF410-5377-CE45-9D50-CE15D09B86A5}"/>
              </a:ext>
            </a:extLst>
          </p:cNvPr>
          <p:cNvSpPr>
            <a:spLocks noGrp="1"/>
          </p:cNvSpPr>
          <p:nvPr>
            <p:ph type="sldNum" sz="quarter" idx="12"/>
          </p:nvPr>
        </p:nvSpPr>
        <p:spPr/>
        <p:txBody>
          <a:bodyPr/>
          <a:lstStyle/>
          <a:p>
            <a:pPr>
              <a:defRPr/>
            </a:pPr>
            <a:fld id="{1F8DCCDB-82FC-4F4C-8AA4-E86C19ABBF26}" type="slidenum">
              <a:rPr lang="en-US" smtClean="0"/>
              <a:pPr>
                <a:defRPr/>
              </a:pPr>
              <a:t>46</a:t>
            </a:fld>
            <a:endParaRPr lang="en-US" dirty="0"/>
          </a:p>
        </p:txBody>
      </p:sp>
    </p:spTree>
    <p:extLst>
      <p:ext uri="{BB962C8B-B14F-4D97-AF65-F5344CB8AC3E}">
        <p14:creationId xmlns:p14="http://schemas.microsoft.com/office/powerpoint/2010/main" val="3268361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A05EF4-FBEC-4A42-8CF3-670138E4CF50}"/>
              </a:ext>
            </a:extLst>
          </p:cNvPr>
          <p:cNvSpPr>
            <a:spLocks noGrp="1"/>
          </p:cNvSpPr>
          <p:nvPr>
            <p:ph type="title"/>
          </p:nvPr>
        </p:nvSpPr>
        <p:spPr>
          <a:xfrm>
            <a:off x="1209744" y="252389"/>
            <a:ext cx="7886700" cy="1325563"/>
          </a:xfrm>
        </p:spPr>
        <p:txBody>
          <a:bodyPr>
            <a:normAutofit fontScale="90000"/>
          </a:bodyPr>
          <a:lstStyle/>
          <a:p>
            <a:pPr algn="ctr"/>
            <a:r>
              <a:rPr lang="en-US" sz="4900" b="1" dirty="0">
                <a:latin typeface="Calibri" panose="020F0502020204030204" pitchFamily="34" charset="0"/>
                <a:ea typeface="Calibri" panose="020F0502020204030204" pitchFamily="34" charset="0"/>
                <a:cs typeface="Calibri" panose="020F0502020204030204" pitchFamily="34" charset="0"/>
              </a:rPr>
              <a:t>Revenues by Source</a:t>
            </a:r>
            <a:br>
              <a:rPr lang="en-US" dirty="0"/>
            </a:b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city has budgeted to receive $9,796,782 in revenues excluding transfers of $4,234,580.</a:t>
            </a:r>
            <a:br>
              <a:rPr lang="en-US" dirty="0"/>
            </a:br>
            <a:endParaRPr lang="en-US" dirty="0"/>
          </a:p>
        </p:txBody>
      </p:sp>
      <p:sp>
        <p:nvSpPr>
          <p:cNvPr id="12290" name="Slide Number Placeholder 5"/>
          <p:cNvSpPr>
            <a:spLocks noGrp="1"/>
          </p:cNvSpPr>
          <p:nvPr>
            <p:ph type="sldNum" sz="quarter" idx="12"/>
          </p:nvPr>
        </p:nvSpPr>
        <p:spPr>
          <a:noFill/>
        </p:spPr>
        <p:txBody>
          <a:bodyPr>
            <a:normAutofit/>
          </a:bodyPr>
          <a:lstStyle/>
          <a:p>
            <a:fld id="{0415358A-47F8-4382-B226-2CADDF3D6F84}" type="slidenum">
              <a:rPr lang="en-US"/>
              <a:pPr/>
              <a:t>47</a:t>
            </a:fld>
            <a:endParaRPr lang="en-US" dirty="0"/>
          </a:p>
        </p:txBody>
      </p:sp>
      <p:graphicFrame>
        <p:nvGraphicFramePr>
          <p:cNvPr id="6" name="Chart 5">
            <a:extLst>
              <a:ext uri="{FF2B5EF4-FFF2-40B4-BE49-F238E27FC236}">
                <a16:creationId xmlns:a16="http://schemas.microsoft.com/office/drawing/2014/main" id="{101B607B-5CDF-49D6-8310-1593A83B4FCE}"/>
              </a:ext>
            </a:extLst>
          </p:cNvPr>
          <p:cNvGraphicFramePr>
            <a:graphicFrameLocks/>
          </p:cNvGraphicFramePr>
          <p:nvPr/>
        </p:nvGraphicFramePr>
        <p:xfrm>
          <a:off x="2209800" y="1828800"/>
          <a:ext cx="792480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C5406B1-99A8-4DFC-8033-28767185B1EC}"/>
              </a:ext>
            </a:extLst>
          </p:cNvPr>
          <p:cNvGraphicFramePr>
            <a:graphicFrameLocks/>
          </p:cNvGraphicFramePr>
          <p:nvPr>
            <p:extLst>
              <p:ext uri="{D42A27DB-BD31-4B8C-83A1-F6EECF244321}">
                <p14:modId xmlns:p14="http://schemas.microsoft.com/office/powerpoint/2010/main" val="2428631636"/>
              </p:ext>
            </p:extLst>
          </p:nvPr>
        </p:nvGraphicFramePr>
        <p:xfrm>
          <a:off x="6827964" y="6041362"/>
          <a:ext cx="3306635" cy="1121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E0F0AC4-ACFD-43E2-8AD9-1DA947FFACB0}"/>
              </a:ext>
            </a:extLst>
          </p:cNvPr>
          <p:cNvGraphicFramePr>
            <a:graphicFrameLocks/>
          </p:cNvGraphicFramePr>
          <p:nvPr>
            <p:extLst>
              <p:ext uri="{D42A27DB-BD31-4B8C-83A1-F6EECF244321}">
                <p14:modId xmlns:p14="http://schemas.microsoft.com/office/powerpoint/2010/main" val="1381274610"/>
              </p:ext>
            </p:extLst>
          </p:nvPr>
        </p:nvGraphicFramePr>
        <p:xfrm>
          <a:off x="685800" y="1447801"/>
          <a:ext cx="6684264" cy="494690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A81267-F8BA-42E1-9138-50AC6B5CD174}"/>
              </a:ext>
            </a:extLst>
          </p:cNvPr>
          <p:cNvSpPr>
            <a:spLocks noGrp="1"/>
          </p:cNvSpPr>
          <p:nvPr>
            <p:ph type="title"/>
          </p:nvPr>
        </p:nvSpPr>
        <p:spPr>
          <a:xfrm>
            <a:off x="2098999" y="232466"/>
            <a:ext cx="6381750" cy="593722"/>
          </a:xfrm>
        </p:spPr>
        <p:txBody>
          <a:bodyPr>
            <a:no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Tax Revenue Breakdown</a:t>
            </a:r>
          </a:p>
        </p:txBody>
      </p:sp>
      <p:sp>
        <p:nvSpPr>
          <p:cNvPr id="13314" name="Slide Number Placeholder 5"/>
          <p:cNvSpPr>
            <a:spLocks noGrp="1"/>
          </p:cNvSpPr>
          <p:nvPr>
            <p:ph type="sldNum" sz="quarter" idx="12"/>
          </p:nvPr>
        </p:nvSpPr>
        <p:spPr>
          <a:noFill/>
        </p:spPr>
        <p:txBody>
          <a:bodyPr>
            <a:normAutofit/>
          </a:bodyPr>
          <a:lstStyle/>
          <a:p>
            <a:fld id="{D96662FD-F7D4-4F6C-A2DE-4A925AB8E14A}" type="slidenum">
              <a:rPr lang="en-US"/>
              <a:pPr/>
              <a:t>48</a:t>
            </a:fld>
            <a:endParaRPr lang="en-US" dirty="0"/>
          </a:p>
        </p:txBody>
      </p:sp>
      <p:sp>
        <p:nvSpPr>
          <p:cNvPr id="13316" name="Text Box 10"/>
          <p:cNvSpPr txBox="1">
            <a:spLocks noChangeArrowheads="1"/>
          </p:cNvSpPr>
          <p:nvPr/>
        </p:nvSpPr>
        <p:spPr bwMode="auto">
          <a:xfrm>
            <a:off x="2385382" y="930963"/>
            <a:ext cx="6326626" cy="584775"/>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n-US" sz="1600" dirty="0">
                <a:latin typeface="Calibri" panose="020F0502020204030204" pitchFamily="34" charset="0"/>
                <a:ea typeface="Calibri" panose="020F0502020204030204" pitchFamily="34" charset="0"/>
                <a:cs typeface="Calibri" panose="020F0502020204030204" pitchFamily="34" charset="0"/>
              </a:rPr>
              <a:t>The City receives approximately 3.5 million of its revenue from taxes.  The breakdown of where those taxes come from is shown below.</a:t>
            </a:r>
          </a:p>
        </p:txBody>
      </p:sp>
      <p:graphicFrame>
        <p:nvGraphicFramePr>
          <p:cNvPr id="7" name="Chart 6">
            <a:extLst>
              <a:ext uri="{FF2B5EF4-FFF2-40B4-BE49-F238E27FC236}">
                <a16:creationId xmlns:a16="http://schemas.microsoft.com/office/drawing/2014/main" id="{65BF9286-EBE2-4596-BC2C-C29A47342474}"/>
              </a:ext>
            </a:extLst>
          </p:cNvPr>
          <p:cNvGraphicFramePr>
            <a:graphicFrameLocks/>
          </p:cNvGraphicFramePr>
          <p:nvPr/>
        </p:nvGraphicFramePr>
        <p:xfrm>
          <a:off x="1676400" y="1781175"/>
          <a:ext cx="8362950" cy="4467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04538C7-FE8B-4546-B9CB-BE8479DB88CB}"/>
              </a:ext>
            </a:extLst>
          </p:cNvPr>
          <p:cNvGraphicFramePr>
            <a:graphicFrameLocks/>
          </p:cNvGraphicFramePr>
          <p:nvPr>
            <p:extLst>
              <p:ext uri="{D42A27DB-BD31-4B8C-83A1-F6EECF244321}">
                <p14:modId xmlns:p14="http://schemas.microsoft.com/office/powerpoint/2010/main" val="3707058947"/>
              </p:ext>
            </p:extLst>
          </p:nvPr>
        </p:nvGraphicFramePr>
        <p:xfrm>
          <a:off x="1491696" y="1681134"/>
          <a:ext cx="6882581"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E8B882E-527E-421D-A526-0486FC501223}"/>
              </a:ext>
            </a:extLst>
          </p:cNvPr>
          <p:cNvGraphicFramePr>
            <a:graphicFrameLocks/>
          </p:cNvGraphicFramePr>
          <p:nvPr>
            <p:extLst>
              <p:ext uri="{D42A27DB-BD31-4B8C-83A1-F6EECF244321}">
                <p14:modId xmlns:p14="http://schemas.microsoft.com/office/powerpoint/2010/main" val="1594841625"/>
              </p:ext>
            </p:extLst>
          </p:nvPr>
        </p:nvGraphicFramePr>
        <p:xfrm>
          <a:off x="1491696" y="1681134"/>
          <a:ext cx="6236459" cy="436022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6D69B-7527-4FE8-8E61-82A73091A75E}"/>
              </a:ext>
            </a:extLst>
          </p:cNvPr>
          <p:cNvSpPr>
            <a:spLocks noGrp="1"/>
          </p:cNvSpPr>
          <p:nvPr>
            <p:ph type="title"/>
          </p:nvPr>
        </p:nvSpPr>
        <p:spPr>
          <a:xfrm>
            <a:off x="1045632" y="123176"/>
            <a:ext cx="7886700" cy="1325563"/>
          </a:xfrm>
        </p:spPr>
        <p:txBody>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Expenditures</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b="1" dirty="0">
                <a:latin typeface="Calibri" panose="020F0502020204030204" pitchFamily="34" charset="0"/>
                <a:ea typeface="Calibri" panose="020F0502020204030204" pitchFamily="34" charset="0"/>
                <a:cs typeface="Calibri" panose="020F0502020204030204" pitchFamily="34" charset="0"/>
              </a:rPr>
              <a:t>by Function </a:t>
            </a:r>
            <a:br>
              <a:rPr lang="en-US" dirty="0"/>
            </a:b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Excluding Transfers</a:t>
            </a:r>
          </a:p>
        </p:txBody>
      </p:sp>
      <p:sp>
        <p:nvSpPr>
          <p:cNvPr id="14338" name="Slide Number Placeholder 5"/>
          <p:cNvSpPr>
            <a:spLocks noGrp="1"/>
          </p:cNvSpPr>
          <p:nvPr>
            <p:ph type="sldNum" sz="quarter" idx="12"/>
          </p:nvPr>
        </p:nvSpPr>
        <p:spPr/>
        <p:txBody>
          <a:bodyPr/>
          <a:lstStyle/>
          <a:p>
            <a:fld id="{16B10F0F-C82E-4DDA-A5E4-C9DA657A2D24}" type="slidenum">
              <a:rPr lang="en-US"/>
              <a:pPr/>
              <a:t>49</a:t>
            </a:fld>
            <a:endParaRPr lang="en-US" dirty="0"/>
          </a:p>
        </p:txBody>
      </p:sp>
      <p:graphicFrame>
        <p:nvGraphicFramePr>
          <p:cNvPr id="8" name="Chart 7">
            <a:extLst>
              <a:ext uri="{FF2B5EF4-FFF2-40B4-BE49-F238E27FC236}">
                <a16:creationId xmlns:a16="http://schemas.microsoft.com/office/drawing/2014/main" id="{A1BD88C0-BD89-4D69-8EDA-6C34CE8AE3B6}"/>
              </a:ext>
            </a:extLst>
          </p:cNvPr>
          <p:cNvGraphicFramePr>
            <a:graphicFrameLocks/>
          </p:cNvGraphicFramePr>
          <p:nvPr>
            <p:extLst>
              <p:ext uri="{D42A27DB-BD31-4B8C-83A1-F6EECF244321}">
                <p14:modId xmlns:p14="http://schemas.microsoft.com/office/powerpoint/2010/main" val="1617258199"/>
              </p:ext>
            </p:extLst>
          </p:nvPr>
        </p:nvGraphicFramePr>
        <p:xfrm>
          <a:off x="1327355" y="929149"/>
          <a:ext cx="6831748" cy="55675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16D6-8C08-4B96-A376-BCB97F82A78B}"/>
              </a:ext>
            </a:extLst>
          </p:cNvPr>
          <p:cNvSpPr>
            <a:spLocks noGrp="1"/>
          </p:cNvSpPr>
          <p:nvPr>
            <p:ph type="title"/>
          </p:nvPr>
        </p:nvSpPr>
        <p:spPr>
          <a:xfrm>
            <a:off x="2883779" y="451513"/>
            <a:ext cx="6424440" cy="792035"/>
          </a:xfrm>
        </p:spPr>
        <p:txBody>
          <a:bodyPr>
            <a:norm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General Fund Balance</a:t>
            </a:r>
          </a:p>
        </p:txBody>
      </p:sp>
      <p:pic>
        <p:nvPicPr>
          <p:cNvPr id="15" name="Picture 14" descr="A vintage weighing scales">
            <a:extLst>
              <a:ext uri="{FF2B5EF4-FFF2-40B4-BE49-F238E27FC236}">
                <a16:creationId xmlns:a16="http://schemas.microsoft.com/office/drawing/2014/main" id="{8C2CF7FA-BF5B-2CDF-00DB-563C0AE13AE8}"/>
              </a:ext>
            </a:extLst>
          </p:cNvPr>
          <p:cNvPicPr>
            <a:picLocks noChangeAspect="1"/>
          </p:cNvPicPr>
          <p:nvPr/>
        </p:nvPicPr>
        <p:blipFill>
          <a:blip r:embed="rId2"/>
          <a:srcRect l="29739" r="16042" b="9090"/>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1" name="Isosceles Triangle 3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9D27940-2620-47CD-954E-6EB87F42F43B}"/>
              </a:ext>
            </a:extLst>
          </p:cNvPr>
          <p:cNvSpPr>
            <a:spLocks noGrp="1"/>
          </p:cNvSpPr>
          <p:nvPr>
            <p:ph idx="1"/>
          </p:nvPr>
        </p:nvSpPr>
        <p:spPr>
          <a:xfrm>
            <a:off x="2496966" y="1581306"/>
            <a:ext cx="7198067" cy="4256912"/>
          </a:xfrm>
        </p:spPr>
        <p:txBody>
          <a:bodyPr vert="horz" lIns="91440" tIns="45720" rIns="91440" bIns="45720" rtlCol="0">
            <a:normAutofit lnSpcReduction="10000"/>
          </a:bodyPr>
          <a:lstStyle/>
          <a:p>
            <a:r>
              <a:rPr lang="en-US" sz="2400" dirty="0">
                <a:latin typeface="Calibri" panose="020F0502020204030204" pitchFamily="34" charset="0"/>
                <a:cs typeface="Calibri" panose="020F0502020204030204" pitchFamily="34" charset="0"/>
              </a:rPr>
              <a:t>The proposed budget decreases the General Fund Balance from </a:t>
            </a:r>
            <a:r>
              <a:rPr lang="en-US" sz="2400" i="1" dirty="0">
                <a:solidFill>
                  <a:srgbClr val="FF0000"/>
                </a:solidFill>
                <a:latin typeface="Calibri" panose="020F0502020204030204" pitchFamily="34" charset="0"/>
                <a:cs typeface="Calibri" panose="020F0502020204030204" pitchFamily="34" charset="0"/>
              </a:rPr>
              <a:t>21.22% to 20.90%</a:t>
            </a:r>
            <a:r>
              <a:rPr lang="en-US" sz="2400" dirty="0">
                <a:solidFill>
                  <a:srgbClr val="FF000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Bringing the GF to $724,240.57 v. $754,350.49.</a:t>
            </a:r>
          </a:p>
          <a:p>
            <a:r>
              <a:rPr lang="en-US" sz="2400" dirty="0">
                <a:latin typeface="Calibri" panose="020F0502020204030204" pitchFamily="34" charset="0"/>
                <a:cs typeface="Calibri" panose="020F0502020204030204" pitchFamily="34" charset="0"/>
              </a:rPr>
              <a:t>The budget designates $200,000 in a one-time transfer for watermain projects in FY 2025-2026 and a one-time transfer to a general undesignated capital project fund.</a:t>
            </a:r>
          </a:p>
          <a:p>
            <a:r>
              <a:rPr lang="en-US" sz="2400" dirty="0">
                <a:latin typeface="Calibri" panose="020F0502020204030204" pitchFamily="34" charset="0"/>
                <a:cs typeface="Calibri" panose="020F0502020204030204" pitchFamily="34" charset="0"/>
              </a:rPr>
              <a:t>Having a strong General Fund balance and a Fund Balance Policy in place will allow time for staff and City Council to plan for how to address revenue reductions or emergencies should they occur. </a:t>
            </a:r>
          </a:p>
          <a:p>
            <a:pPr marL="0" indent="0">
              <a:buNone/>
            </a:pPr>
            <a:endParaRPr lang="en-US" dirty="0">
              <a:highlight>
                <a:srgbClr val="FFFF00"/>
              </a:highlight>
            </a:endParaRPr>
          </a:p>
        </p:txBody>
      </p:sp>
      <p:sp>
        <p:nvSpPr>
          <p:cNvPr id="4" name="Slide Number Placeholder 3">
            <a:extLst>
              <a:ext uri="{FF2B5EF4-FFF2-40B4-BE49-F238E27FC236}">
                <a16:creationId xmlns:a16="http://schemas.microsoft.com/office/drawing/2014/main" id="{EEF38106-B717-BA61-7080-F6A78E024914}"/>
              </a:ext>
            </a:extLst>
          </p:cNvPr>
          <p:cNvSpPr>
            <a:spLocks noGrp="1"/>
          </p:cNvSpPr>
          <p:nvPr>
            <p:ph type="sldNum" sz="quarter" idx="12"/>
          </p:nvPr>
        </p:nvSpPr>
        <p:spPr>
          <a:xfrm>
            <a:off x="8590663" y="6041362"/>
            <a:ext cx="683339" cy="365125"/>
          </a:xfrm>
        </p:spPr>
        <p:txBody>
          <a:bodyPr>
            <a:normAutofit/>
          </a:bodyPr>
          <a:lstStyle/>
          <a:p>
            <a:pPr>
              <a:spcAft>
                <a:spcPts val="600"/>
              </a:spcAft>
            </a:pPr>
            <a:fld id="{E41BBBA9-243A-4541-A8DE-2BCFB8E90ADA}" type="slidenum">
              <a:rPr lang="en-US"/>
              <a:pPr>
                <a:spcAft>
                  <a:spcPts val="600"/>
                </a:spcAft>
              </a:pPr>
              <a:t>5</a:t>
            </a:fld>
            <a:endParaRPr lang="en-US"/>
          </a:p>
        </p:txBody>
      </p:sp>
    </p:spTree>
    <p:extLst>
      <p:ext uri="{BB962C8B-B14F-4D97-AF65-F5344CB8AC3E}">
        <p14:creationId xmlns:p14="http://schemas.microsoft.com/office/powerpoint/2010/main" val="3484890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59B0-172F-4409-8551-A8E04269E78F}"/>
              </a:ext>
            </a:extLst>
          </p:cNvPr>
          <p:cNvSpPr>
            <a:spLocks noGrp="1"/>
          </p:cNvSpPr>
          <p:nvPr>
            <p:ph type="title"/>
          </p:nvPr>
        </p:nvSpPr>
        <p:spPr>
          <a:xfrm>
            <a:off x="2589687" y="2510921"/>
            <a:ext cx="5109144" cy="918079"/>
          </a:xfrm>
        </p:spPr>
        <p:txBody>
          <a:bodyPr>
            <a:norm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Hotel Motel Taxes</a:t>
            </a:r>
          </a:p>
        </p:txBody>
      </p:sp>
      <p:sp>
        <p:nvSpPr>
          <p:cNvPr id="3" name="Slide Number Placeholder 2">
            <a:extLst>
              <a:ext uri="{FF2B5EF4-FFF2-40B4-BE49-F238E27FC236}">
                <a16:creationId xmlns:a16="http://schemas.microsoft.com/office/drawing/2014/main" id="{23DAF70E-EB78-45EE-BB5A-17F609B573DE}"/>
              </a:ext>
            </a:extLst>
          </p:cNvPr>
          <p:cNvSpPr>
            <a:spLocks noGrp="1"/>
          </p:cNvSpPr>
          <p:nvPr>
            <p:ph type="sldNum" sz="quarter" idx="12"/>
          </p:nvPr>
        </p:nvSpPr>
        <p:spPr/>
        <p:txBody>
          <a:bodyPr/>
          <a:lstStyle/>
          <a:p>
            <a:pPr>
              <a:defRPr/>
            </a:pPr>
            <a:fld id="{1F8DCCDB-82FC-4F4C-8AA4-E86C19ABBF26}" type="slidenum">
              <a:rPr lang="en-US" smtClean="0"/>
              <a:pPr>
                <a:defRPr/>
              </a:pPr>
              <a:t>50</a:t>
            </a:fld>
            <a:endParaRPr lang="en-US" dirty="0"/>
          </a:p>
        </p:txBody>
      </p:sp>
    </p:spTree>
    <p:extLst>
      <p:ext uri="{BB962C8B-B14F-4D97-AF65-F5344CB8AC3E}">
        <p14:creationId xmlns:p14="http://schemas.microsoft.com/office/powerpoint/2010/main" val="2312848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9744-59BD-E749-8AC1-D5B70A0C0039}"/>
              </a:ext>
            </a:extLst>
          </p:cNvPr>
          <p:cNvSpPr>
            <a:spLocks noGrp="1"/>
          </p:cNvSpPr>
          <p:nvPr>
            <p:ph type="title"/>
          </p:nvPr>
        </p:nvSpPr>
        <p:spPr>
          <a:xfrm>
            <a:off x="2238715" y="576785"/>
            <a:ext cx="5647149" cy="881061"/>
          </a:xfrm>
        </p:spPr>
        <p:txBody>
          <a:bodyPr>
            <a:norm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Hotel Motel Taxes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9B3EA6F-6A33-A049-81A1-5E82D3D0510D}"/>
              </a:ext>
            </a:extLst>
          </p:cNvPr>
          <p:cNvSpPr>
            <a:spLocks noGrp="1"/>
          </p:cNvSpPr>
          <p:nvPr>
            <p:ph type="body" idx="1"/>
          </p:nvPr>
        </p:nvSpPr>
        <p:spPr>
          <a:xfrm>
            <a:off x="613487" y="2061850"/>
            <a:ext cx="8897607" cy="3124200"/>
          </a:xfrm>
        </p:spPr>
        <p:txBody>
          <a:bodyPr>
            <a:normAutofit fontScale="25000" lnSpcReduction="20000"/>
          </a:bodyPr>
          <a:lstStyle/>
          <a:p>
            <a:br>
              <a:rPr lang="en-US" b="1" dirty="0">
                <a:solidFill>
                  <a:schemeClr val="accent6">
                    <a:lumMod val="75000"/>
                  </a:schemeClr>
                </a:solidFill>
              </a:rPr>
            </a:br>
            <a:br>
              <a:rPr lang="en-US" b="1" dirty="0">
                <a:solidFill>
                  <a:schemeClr val="accent6">
                    <a:lumMod val="75000"/>
                  </a:schemeClr>
                </a:solidFill>
              </a:rPr>
            </a:br>
            <a:r>
              <a:rPr lang="en-US" sz="11600" dirty="0">
                <a:solidFill>
                  <a:schemeClr val="tx1"/>
                </a:solidFill>
                <a:latin typeface="Calibri" panose="020F0502020204030204" pitchFamily="34" charset="0"/>
                <a:ea typeface="Calibri" panose="020F0502020204030204" pitchFamily="34" charset="0"/>
                <a:cs typeface="Calibri" panose="020F0502020204030204" pitchFamily="34" charset="0"/>
              </a:rPr>
              <a:t>Revenues are estimated at $80,000 for FY 2025/2026 and expenditures and budgeted at $148,000.  </a:t>
            </a:r>
            <a:r>
              <a:rPr lang="en-US" sz="11600" u="sng" dirty="0">
                <a:solidFill>
                  <a:schemeClr val="tx1"/>
                </a:solidFill>
                <a:latin typeface="Calibri" panose="020F0502020204030204" pitchFamily="34" charset="0"/>
                <a:ea typeface="Calibri" panose="020F0502020204030204" pitchFamily="34" charset="0"/>
                <a:cs typeface="Calibri" panose="020F0502020204030204" pitchFamily="34" charset="0"/>
              </a:rPr>
              <a:t>51% of the revenue is allocated to the City and 49% of the revenue is allocated to the CVB</a:t>
            </a:r>
            <a:r>
              <a:rPr lang="en-US" sz="11600" dirty="0">
                <a:solidFill>
                  <a:schemeClr val="tx1"/>
                </a:solidFill>
                <a:latin typeface="Calibri" panose="020F0502020204030204" pitchFamily="34" charset="0"/>
                <a:ea typeface="Calibri" panose="020F0502020204030204" pitchFamily="34" charset="0"/>
                <a:cs typeface="Calibri" panose="020F0502020204030204" pitchFamily="34" charset="0"/>
              </a:rPr>
              <a:t>.  The estimated year-end fund balance is $78,447.</a:t>
            </a:r>
          </a:p>
          <a:p>
            <a:endParaRPr lang="en-US" sz="4200" dirty="0">
              <a:solidFill>
                <a:schemeClr val="accent6">
                  <a:lumMod val="75000"/>
                </a:schemeClr>
              </a:solidFill>
            </a:endParaRPr>
          </a:p>
          <a:p>
            <a:r>
              <a:rPr lang="en-US" sz="4200" dirty="0">
                <a:solidFill>
                  <a:srgbClr val="FF0000"/>
                </a:solidFill>
              </a:rPr>
              <a:t>This is a decrease of 48.9% from FY 2024/2025.</a:t>
            </a:r>
            <a:br>
              <a:rPr lang="en-US" sz="4200" dirty="0">
                <a:solidFill>
                  <a:srgbClr val="FF0000"/>
                </a:solidFill>
              </a:rPr>
            </a:br>
            <a:endParaRPr lang="en-US" sz="4200" dirty="0">
              <a:solidFill>
                <a:srgbClr val="FF0000"/>
              </a:solidFill>
            </a:endParaRPr>
          </a:p>
        </p:txBody>
      </p:sp>
      <p:sp>
        <p:nvSpPr>
          <p:cNvPr id="4" name="Slide Number Placeholder 3">
            <a:extLst>
              <a:ext uri="{FF2B5EF4-FFF2-40B4-BE49-F238E27FC236}">
                <a16:creationId xmlns:a16="http://schemas.microsoft.com/office/drawing/2014/main" id="{A2D79C30-FC9C-3A4F-9976-EE6662BBE47D}"/>
              </a:ext>
            </a:extLst>
          </p:cNvPr>
          <p:cNvSpPr>
            <a:spLocks noGrp="1"/>
          </p:cNvSpPr>
          <p:nvPr>
            <p:ph type="sldNum" sz="quarter" idx="12"/>
          </p:nvPr>
        </p:nvSpPr>
        <p:spPr/>
        <p:txBody>
          <a:bodyPr/>
          <a:lstStyle/>
          <a:p>
            <a:pPr>
              <a:defRPr/>
            </a:pPr>
            <a:fld id="{6F8CE899-CBAE-4C51-8CF2-1F2A12D5DCA4}" type="slidenum">
              <a:rPr lang="en-US" smtClean="0"/>
              <a:pPr>
                <a:defRPr/>
              </a:pPr>
              <a:t>51</a:t>
            </a:fld>
            <a:endParaRPr lang="en-US" dirty="0"/>
          </a:p>
        </p:txBody>
      </p:sp>
    </p:spTree>
    <p:extLst>
      <p:ext uri="{BB962C8B-B14F-4D97-AF65-F5344CB8AC3E}">
        <p14:creationId xmlns:p14="http://schemas.microsoft.com/office/powerpoint/2010/main" val="390437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3D21-904F-441A-9BDA-9F960320F4D1}"/>
              </a:ext>
            </a:extLst>
          </p:cNvPr>
          <p:cNvSpPr>
            <a:spLocks noGrp="1"/>
          </p:cNvSpPr>
          <p:nvPr>
            <p:ph type="title"/>
          </p:nvPr>
        </p:nvSpPr>
        <p:spPr>
          <a:xfrm>
            <a:off x="3660937" y="320930"/>
            <a:ext cx="4870126" cy="827076"/>
          </a:xfrm>
        </p:spPr>
        <p:txBody>
          <a:bodyPr>
            <a:norm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Hotel Motel Tax</a:t>
            </a:r>
          </a:p>
        </p:txBody>
      </p:sp>
      <p:graphicFrame>
        <p:nvGraphicFramePr>
          <p:cNvPr id="7" name="Table 7">
            <a:extLst>
              <a:ext uri="{FF2B5EF4-FFF2-40B4-BE49-F238E27FC236}">
                <a16:creationId xmlns:a16="http://schemas.microsoft.com/office/drawing/2014/main" id="{639D7F10-424C-4AA2-982D-1D11AEE94F4D}"/>
              </a:ext>
            </a:extLst>
          </p:cNvPr>
          <p:cNvGraphicFramePr>
            <a:graphicFrameLocks noGrp="1"/>
          </p:cNvGraphicFramePr>
          <p:nvPr>
            <p:ph type="tbl" idx="1"/>
            <p:extLst>
              <p:ext uri="{D42A27DB-BD31-4B8C-83A1-F6EECF244321}">
                <p14:modId xmlns:p14="http://schemas.microsoft.com/office/powerpoint/2010/main" val="718775284"/>
              </p:ext>
            </p:extLst>
          </p:nvPr>
        </p:nvGraphicFramePr>
        <p:xfrm>
          <a:off x="875270" y="1408671"/>
          <a:ext cx="10441460" cy="4374288"/>
        </p:xfrm>
        <a:graphic>
          <a:graphicData uri="http://schemas.openxmlformats.org/drawingml/2006/table">
            <a:tbl>
              <a:tblPr firstRow="1" bandRow="1">
                <a:tableStyleId>{93296810-A885-4BE3-A3E7-6D5BEEA58F35}</a:tableStyleId>
              </a:tblPr>
              <a:tblGrid>
                <a:gridCol w="2414220">
                  <a:extLst>
                    <a:ext uri="{9D8B030D-6E8A-4147-A177-3AD203B41FA5}">
                      <a16:colId xmlns:a16="http://schemas.microsoft.com/office/drawing/2014/main" val="4159928875"/>
                    </a:ext>
                  </a:extLst>
                </a:gridCol>
                <a:gridCol w="3958318">
                  <a:extLst>
                    <a:ext uri="{9D8B030D-6E8A-4147-A177-3AD203B41FA5}">
                      <a16:colId xmlns:a16="http://schemas.microsoft.com/office/drawing/2014/main" val="480420254"/>
                    </a:ext>
                  </a:extLst>
                </a:gridCol>
                <a:gridCol w="4068922">
                  <a:extLst>
                    <a:ext uri="{9D8B030D-6E8A-4147-A177-3AD203B41FA5}">
                      <a16:colId xmlns:a16="http://schemas.microsoft.com/office/drawing/2014/main" val="2074342598"/>
                    </a:ext>
                  </a:extLst>
                </a:gridCol>
              </a:tblGrid>
              <a:tr h="486032">
                <a:tc>
                  <a:txBody>
                    <a:bodyPr/>
                    <a:lstStyle/>
                    <a:p>
                      <a:r>
                        <a:rPr lang="en-US" dirty="0"/>
                        <a:t>FY</a:t>
                      </a:r>
                    </a:p>
                  </a:txBody>
                  <a:tcPr/>
                </a:tc>
                <a:tc>
                  <a:txBody>
                    <a:bodyPr/>
                    <a:lstStyle/>
                    <a:p>
                      <a:pPr algn="r"/>
                      <a:r>
                        <a:rPr lang="en-US" dirty="0"/>
                        <a:t>Amount</a:t>
                      </a:r>
                    </a:p>
                  </a:txBody>
                  <a:tcPr/>
                </a:tc>
                <a:tc>
                  <a:txBody>
                    <a:bodyPr/>
                    <a:lstStyle/>
                    <a:p>
                      <a:pPr algn="r"/>
                      <a:r>
                        <a:rPr lang="en-US" dirty="0"/>
                        <a:t>% Increase/Decrease</a:t>
                      </a:r>
                    </a:p>
                  </a:txBody>
                  <a:tcPr/>
                </a:tc>
                <a:extLst>
                  <a:ext uri="{0D108BD9-81ED-4DB2-BD59-A6C34878D82A}">
                    <a16:rowId xmlns:a16="http://schemas.microsoft.com/office/drawing/2014/main" val="3748285255"/>
                  </a:ext>
                </a:extLst>
              </a:tr>
              <a:tr h="486032">
                <a:tc>
                  <a:txBody>
                    <a:bodyPr/>
                    <a:lstStyle/>
                    <a:p>
                      <a:r>
                        <a:rPr lang="en-US" dirty="0"/>
                        <a:t>16/17</a:t>
                      </a:r>
                    </a:p>
                  </a:txBody>
                  <a:tcPr/>
                </a:tc>
                <a:tc>
                  <a:txBody>
                    <a:bodyPr/>
                    <a:lstStyle/>
                    <a:p>
                      <a:pPr algn="r"/>
                      <a:r>
                        <a:rPr lang="en-US" dirty="0"/>
                        <a:t>43,749.16</a:t>
                      </a:r>
                    </a:p>
                  </a:txBody>
                  <a:tcPr/>
                </a:tc>
                <a:tc>
                  <a:txBody>
                    <a:bodyPr/>
                    <a:lstStyle/>
                    <a:p>
                      <a:pPr algn="r"/>
                      <a:r>
                        <a:rPr lang="en-US" dirty="0"/>
                        <a:t>-2%</a:t>
                      </a:r>
                    </a:p>
                  </a:txBody>
                  <a:tcPr/>
                </a:tc>
                <a:extLst>
                  <a:ext uri="{0D108BD9-81ED-4DB2-BD59-A6C34878D82A}">
                    <a16:rowId xmlns:a16="http://schemas.microsoft.com/office/drawing/2014/main" val="2431595903"/>
                  </a:ext>
                </a:extLst>
              </a:tr>
              <a:tr h="486032">
                <a:tc>
                  <a:txBody>
                    <a:bodyPr/>
                    <a:lstStyle/>
                    <a:p>
                      <a:r>
                        <a:rPr lang="en-US" dirty="0"/>
                        <a:t>17/18</a:t>
                      </a:r>
                    </a:p>
                  </a:txBody>
                  <a:tcPr/>
                </a:tc>
                <a:tc>
                  <a:txBody>
                    <a:bodyPr/>
                    <a:lstStyle/>
                    <a:p>
                      <a:pPr algn="r"/>
                      <a:r>
                        <a:rPr lang="en-US" dirty="0"/>
                        <a:t>30,115.36</a:t>
                      </a:r>
                    </a:p>
                  </a:txBody>
                  <a:tcPr/>
                </a:tc>
                <a:tc>
                  <a:txBody>
                    <a:bodyPr/>
                    <a:lstStyle/>
                    <a:p>
                      <a:pPr algn="r"/>
                      <a:r>
                        <a:rPr lang="en-US" dirty="0"/>
                        <a:t>-31%</a:t>
                      </a:r>
                    </a:p>
                  </a:txBody>
                  <a:tcPr/>
                </a:tc>
                <a:extLst>
                  <a:ext uri="{0D108BD9-81ED-4DB2-BD59-A6C34878D82A}">
                    <a16:rowId xmlns:a16="http://schemas.microsoft.com/office/drawing/2014/main" val="2996561269"/>
                  </a:ext>
                </a:extLst>
              </a:tr>
              <a:tr h="486032">
                <a:tc>
                  <a:txBody>
                    <a:bodyPr/>
                    <a:lstStyle/>
                    <a:p>
                      <a:r>
                        <a:rPr lang="en-US" dirty="0"/>
                        <a:t>18/19</a:t>
                      </a:r>
                    </a:p>
                  </a:txBody>
                  <a:tcPr/>
                </a:tc>
                <a:tc>
                  <a:txBody>
                    <a:bodyPr/>
                    <a:lstStyle/>
                    <a:p>
                      <a:pPr algn="r"/>
                      <a:r>
                        <a:rPr lang="en-US" dirty="0"/>
                        <a:t>45,482.64</a:t>
                      </a:r>
                    </a:p>
                  </a:txBody>
                  <a:tcPr/>
                </a:tc>
                <a:tc>
                  <a:txBody>
                    <a:bodyPr/>
                    <a:lstStyle/>
                    <a:p>
                      <a:pPr algn="r"/>
                      <a:r>
                        <a:rPr lang="en-US" dirty="0"/>
                        <a:t>34%</a:t>
                      </a:r>
                    </a:p>
                  </a:txBody>
                  <a:tcPr/>
                </a:tc>
                <a:extLst>
                  <a:ext uri="{0D108BD9-81ED-4DB2-BD59-A6C34878D82A}">
                    <a16:rowId xmlns:a16="http://schemas.microsoft.com/office/drawing/2014/main" val="3630150980"/>
                  </a:ext>
                </a:extLst>
              </a:tr>
              <a:tr h="486032">
                <a:tc>
                  <a:txBody>
                    <a:bodyPr/>
                    <a:lstStyle/>
                    <a:p>
                      <a:r>
                        <a:rPr lang="en-US" dirty="0"/>
                        <a:t>19/20</a:t>
                      </a:r>
                    </a:p>
                  </a:txBody>
                  <a:tcPr/>
                </a:tc>
                <a:tc>
                  <a:txBody>
                    <a:bodyPr/>
                    <a:lstStyle/>
                    <a:p>
                      <a:pPr algn="r"/>
                      <a:r>
                        <a:rPr lang="en-US" dirty="0"/>
                        <a:t>55,904.80</a:t>
                      </a:r>
                    </a:p>
                  </a:txBody>
                  <a:tcPr/>
                </a:tc>
                <a:tc>
                  <a:txBody>
                    <a:bodyPr/>
                    <a:lstStyle/>
                    <a:p>
                      <a:pPr algn="r"/>
                      <a:r>
                        <a:rPr lang="en-US" dirty="0"/>
                        <a:t>19%</a:t>
                      </a:r>
                    </a:p>
                  </a:txBody>
                  <a:tcPr/>
                </a:tc>
                <a:extLst>
                  <a:ext uri="{0D108BD9-81ED-4DB2-BD59-A6C34878D82A}">
                    <a16:rowId xmlns:a16="http://schemas.microsoft.com/office/drawing/2014/main" val="269494013"/>
                  </a:ext>
                </a:extLst>
              </a:tr>
              <a:tr h="486032">
                <a:tc>
                  <a:txBody>
                    <a:bodyPr/>
                    <a:lstStyle/>
                    <a:p>
                      <a:r>
                        <a:rPr lang="en-US" dirty="0"/>
                        <a:t>20/21</a:t>
                      </a:r>
                    </a:p>
                  </a:txBody>
                  <a:tcPr/>
                </a:tc>
                <a:tc>
                  <a:txBody>
                    <a:bodyPr/>
                    <a:lstStyle/>
                    <a:p>
                      <a:pPr algn="r"/>
                      <a:r>
                        <a:rPr lang="en-US" dirty="0"/>
                        <a:t>51,861.46</a:t>
                      </a:r>
                    </a:p>
                  </a:txBody>
                  <a:tcPr/>
                </a:tc>
                <a:tc>
                  <a:txBody>
                    <a:bodyPr/>
                    <a:lstStyle/>
                    <a:p>
                      <a:pPr algn="r"/>
                      <a:r>
                        <a:rPr lang="en-US" dirty="0"/>
                        <a:t>-7%</a:t>
                      </a:r>
                    </a:p>
                  </a:txBody>
                  <a:tcPr/>
                </a:tc>
                <a:extLst>
                  <a:ext uri="{0D108BD9-81ED-4DB2-BD59-A6C34878D82A}">
                    <a16:rowId xmlns:a16="http://schemas.microsoft.com/office/drawing/2014/main" val="2239538856"/>
                  </a:ext>
                </a:extLst>
              </a:tr>
              <a:tr h="486032">
                <a:tc>
                  <a:txBody>
                    <a:bodyPr/>
                    <a:lstStyle/>
                    <a:p>
                      <a:r>
                        <a:rPr lang="en-US" dirty="0"/>
                        <a:t>21/22</a:t>
                      </a:r>
                    </a:p>
                  </a:txBody>
                  <a:tcPr/>
                </a:tc>
                <a:tc>
                  <a:txBody>
                    <a:bodyPr/>
                    <a:lstStyle/>
                    <a:p>
                      <a:pPr algn="r"/>
                      <a:r>
                        <a:rPr lang="en-US" dirty="0"/>
                        <a:t>75,519.52</a:t>
                      </a:r>
                    </a:p>
                  </a:txBody>
                  <a:tcPr/>
                </a:tc>
                <a:tc>
                  <a:txBody>
                    <a:bodyPr/>
                    <a:lstStyle/>
                    <a:p>
                      <a:pPr algn="r"/>
                      <a:r>
                        <a:rPr lang="en-US" dirty="0"/>
                        <a:t>46%</a:t>
                      </a:r>
                    </a:p>
                  </a:txBody>
                  <a:tcPr/>
                </a:tc>
                <a:extLst>
                  <a:ext uri="{0D108BD9-81ED-4DB2-BD59-A6C34878D82A}">
                    <a16:rowId xmlns:a16="http://schemas.microsoft.com/office/drawing/2014/main" val="3748475719"/>
                  </a:ext>
                </a:extLst>
              </a:tr>
              <a:tr h="486032">
                <a:tc>
                  <a:txBody>
                    <a:bodyPr/>
                    <a:lstStyle/>
                    <a:p>
                      <a:r>
                        <a:rPr lang="en-US" dirty="0"/>
                        <a:t>22/23</a:t>
                      </a:r>
                    </a:p>
                  </a:txBody>
                  <a:tcPr/>
                </a:tc>
                <a:tc>
                  <a:txBody>
                    <a:bodyPr/>
                    <a:lstStyle/>
                    <a:p>
                      <a:pPr algn="r"/>
                      <a:r>
                        <a:rPr lang="en-US" dirty="0"/>
                        <a:t>82,648.44</a:t>
                      </a:r>
                    </a:p>
                  </a:txBody>
                  <a:tcPr/>
                </a:tc>
                <a:tc>
                  <a:txBody>
                    <a:bodyPr/>
                    <a:lstStyle/>
                    <a:p>
                      <a:pPr algn="r"/>
                      <a:r>
                        <a:rPr lang="en-US" dirty="0"/>
                        <a:t>9%</a:t>
                      </a:r>
                    </a:p>
                  </a:txBody>
                  <a:tcPr/>
                </a:tc>
                <a:extLst>
                  <a:ext uri="{0D108BD9-81ED-4DB2-BD59-A6C34878D82A}">
                    <a16:rowId xmlns:a16="http://schemas.microsoft.com/office/drawing/2014/main" val="896800349"/>
                  </a:ext>
                </a:extLst>
              </a:tr>
              <a:tr h="486032">
                <a:tc>
                  <a:txBody>
                    <a:bodyPr/>
                    <a:lstStyle/>
                    <a:p>
                      <a:r>
                        <a:rPr lang="en-US" dirty="0"/>
                        <a:t>23/24</a:t>
                      </a:r>
                    </a:p>
                  </a:txBody>
                  <a:tcPr/>
                </a:tc>
                <a:tc>
                  <a:txBody>
                    <a:bodyPr/>
                    <a:lstStyle/>
                    <a:p>
                      <a:pPr algn="r"/>
                      <a:r>
                        <a:rPr lang="en-US" dirty="0"/>
                        <a:t>73,057.14</a:t>
                      </a:r>
                    </a:p>
                  </a:txBody>
                  <a:tcPr/>
                </a:tc>
                <a:tc>
                  <a:txBody>
                    <a:bodyPr/>
                    <a:lstStyle/>
                    <a:p>
                      <a:pPr algn="r"/>
                      <a:r>
                        <a:rPr lang="en-US" dirty="0"/>
                        <a:t>-12%</a:t>
                      </a:r>
                    </a:p>
                  </a:txBody>
                  <a:tcPr/>
                </a:tc>
                <a:extLst>
                  <a:ext uri="{0D108BD9-81ED-4DB2-BD59-A6C34878D82A}">
                    <a16:rowId xmlns:a16="http://schemas.microsoft.com/office/drawing/2014/main" val="2026230108"/>
                  </a:ext>
                </a:extLst>
              </a:tr>
            </a:tbl>
          </a:graphicData>
        </a:graphic>
      </p:graphicFrame>
      <p:sp>
        <p:nvSpPr>
          <p:cNvPr id="4" name="Slide Number Placeholder 3">
            <a:extLst>
              <a:ext uri="{FF2B5EF4-FFF2-40B4-BE49-F238E27FC236}">
                <a16:creationId xmlns:a16="http://schemas.microsoft.com/office/drawing/2014/main" id="{B42DCCCD-7974-41D4-A669-C5CD600B64AB}"/>
              </a:ext>
            </a:extLst>
          </p:cNvPr>
          <p:cNvSpPr>
            <a:spLocks noGrp="1"/>
          </p:cNvSpPr>
          <p:nvPr>
            <p:ph type="sldNum" sz="quarter" idx="12"/>
          </p:nvPr>
        </p:nvSpPr>
        <p:spPr/>
        <p:txBody>
          <a:bodyPr/>
          <a:lstStyle/>
          <a:p>
            <a:pPr>
              <a:defRPr/>
            </a:pPr>
            <a:fld id="{80814E69-42A8-420E-9226-039D8B6CD93C}" type="slidenum">
              <a:rPr lang="en-US" smtClean="0"/>
              <a:pPr>
                <a:defRPr/>
              </a:pPr>
              <a:t>52</a:t>
            </a:fld>
            <a:endParaRPr lang="en-US" dirty="0"/>
          </a:p>
        </p:txBody>
      </p:sp>
    </p:spTree>
    <p:extLst>
      <p:ext uri="{BB962C8B-B14F-4D97-AF65-F5344CB8AC3E}">
        <p14:creationId xmlns:p14="http://schemas.microsoft.com/office/powerpoint/2010/main" val="331644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7009-FC32-4C37-9063-5CD927ECB141}"/>
              </a:ext>
            </a:extLst>
          </p:cNvPr>
          <p:cNvSpPr>
            <a:spLocks noGrp="1"/>
          </p:cNvSpPr>
          <p:nvPr>
            <p:ph type="title"/>
          </p:nvPr>
        </p:nvSpPr>
        <p:spPr>
          <a:xfrm>
            <a:off x="2152650" y="2095663"/>
            <a:ext cx="7886700" cy="1333337"/>
          </a:xfrm>
        </p:spPr>
        <p:txBody>
          <a:bodyPr>
            <a:no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Capital Projects and Capital Equipment Reserves</a:t>
            </a:r>
          </a:p>
        </p:txBody>
      </p:sp>
      <p:sp>
        <p:nvSpPr>
          <p:cNvPr id="3" name="Slide Number Placeholder 2">
            <a:extLst>
              <a:ext uri="{FF2B5EF4-FFF2-40B4-BE49-F238E27FC236}">
                <a16:creationId xmlns:a16="http://schemas.microsoft.com/office/drawing/2014/main" id="{A2568A65-FAF9-4315-A9A5-4D8F6A101332}"/>
              </a:ext>
            </a:extLst>
          </p:cNvPr>
          <p:cNvSpPr>
            <a:spLocks noGrp="1"/>
          </p:cNvSpPr>
          <p:nvPr>
            <p:ph type="sldNum" sz="quarter" idx="12"/>
          </p:nvPr>
        </p:nvSpPr>
        <p:spPr/>
        <p:txBody>
          <a:bodyPr/>
          <a:lstStyle/>
          <a:p>
            <a:pPr>
              <a:defRPr/>
            </a:pPr>
            <a:fld id="{1F8DCCDB-82FC-4F4C-8AA4-E86C19ABBF26}" type="slidenum">
              <a:rPr lang="en-US" smtClean="0"/>
              <a:pPr>
                <a:defRPr/>
              </a:pPr>
              <a:t>53</a:t>
            </a:fld>
            <a:endParaRPr lang="en-US" dirty="0"/>
          </a:p>
        </p:txBody>
      </p:sp>
    </p:spTree>
    <p:extLst>
      <p:ext uri="{BB962C8B-B14F-4D97-AF65-F5344CB8AC3E}">
        <p14:creationId xmlns:p14="http://schemas.microsoft.com/office/powerpoint/2010/main" val="2148148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31DA31-A06E-436E-AFEF-71DEA4E1CDC0}"/>
              </a:ext>
            </a:extLst>
          </p:cNvPr>
          <p:cNvSpPr>
            <a:spLocks noGrp="1"/>
          </p:cNvSpPr>
          <p:nvPr>
            <p:ph type="title"/>
          </p:nvPr>
        </p:nvSpPr>
        <p:spPr>
          <a:xfrm>
            <a:off x="2209800" y="0"/>
            <a:ext cx="7772400" cy="838200"/>
          </a:xfrm>
        </p:spPr>
        <p:txBody>
          <a:bodyPr>
            <a:norm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Capital Projects &amp; Equipment</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908625023"/>
              </p:ext>
            </p:extLst>
          </p:nvPr>
        </p:nvGraphicFramePr>
        <p:xfrm>
          <a:off x="2149432" y="730165"/>
          <a:ext cx="7893136" cy="5371600"/>
        </p:xfrm>
        <a:graphic>
          <a:graphicData uri="http://schemas.openxmlformats.org/drawingml/2006/table">
            <a:tbl>
              <a:tblPr firstRow="1" bandRow="1">
                <a:tableStyleId>{93296810-A885-4BE3-A3E7-6D5BEEA58F35}</a:tableStyleId>
              </a:tblPr>
              <a:tblGrid>
                <a:gridCol w="3313258">
                  <a:extLst>
                    <a:ext uri="{9D8B030D-6E8A-4147-A177-3AD203B41FA5}">
                      <a16:colId xmlns:a16="http://schemas.microsoft.com/office/drawing/2014/main" val="20000"/>
                    </a:ext>
                  </a:extLst>
                </a:gridCol>
                <a:gridCol w="1594517">
                  <a:extLst>
                    <a:ext uri="{9D8B030D-6E8A-4147-A177-3AD203B41FA5}">
                      <a16:colId xmlns:a16="http://schemas.microsoft.com/office/drawing/2014/main" val="20001"/>
                    </a:ext>
                  </a:extLst>
                </a:gridCol>
                <a:gridCol w="2985361">
                  <a:extLst>
                    <a:ext uri="{9D8B030D-6E8A-4147-A177-3AD203B41FA5}">
                      <a16:colId xmlns:a16="http://schemas.microsoft.com/office/drawing/2014/main" val="20002"/>
                    </a:ext>
                  </a:extLst>
                </a:gridCol>
              </a:tblGrid>
              <a:tr h="319960">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Project</a:t>
                      </a:r>
                    </a:p>
                  </a:txBody>
                  <a:tcPr>
                    <a:solidFill>
                      <a:schemeClr val="tx1">
                        <a:lumMod val="50000"/>
                        <a:lumOff val="50000"/>
                      </a:schemeClr>
                    </a:solid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Amount</a:t>
                      </a:r>
                    </a:p>
                  </a:txBody>
                  <a:tcPr>
                    <a:solidFill>
                      <a:schemeClr val="tx1">
                        <a:lumMod val="50000"/>
                        <a:lumOff val="50000"/>
                      </a:schemeClr>
                    </a:solid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Funding</a:t>
                      </a:r>
                      <a:endParaRPr lang="en-US" sz="1600" baseline="0" dirty="0">
                        <a:latin typeface="Calibri" panose="020F0502020204030204" pitchFamily="34" charset="0"/>
                        <a:ea typeface="Calibri" panose="020F0502020204030204" pitchFamily="34" charset="0"/>
                        <a:cs typeface="Calibri" panose="020F0502020204030204" pitchFamily="34" charset="0"/>
                      </a:endParaRPr>
                    </a:p>
                  </a:txBody>
                  <a:tcPr>
                    <a:solidFill>
                      <a:schemeClr val="tx1">
                        <a:lumMod val="50000"/>
                        <a:lumOff val="50000"/>
                      </a:schemeClr>
                    </a:solidFill>
                  </a:tcPr>
                </a:tc>
                <a:extLst>
                  <a:ext uri="{0D108BD9-81ED-4DB2-BD59-A6C34878D82A}">
                    <a16:rowId xmlns:a16="http://schemas.microsoft.com/office/drawing/2014/main" val="10000"/>
                  </a:ext>
                </a:extLst>
              </a:tr>
              <a:tr h="261785">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Sidewalks</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$35,000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LOST</a:t>
                      </a:r>
                    </a:p>
                  </a:txBody>
                  <a:tcPr>
                    <a:solidFill>
                      <a:schemeClr val="bg2"/>
                    </a:solidFill>
                  </a:tcPr>
                </a:tc>
                <a:extLst>
                  <a:ext uri="{0D108BD9-81ED-4DB2-BD59-A6C34878D82A}">
                    <a16:rowId xmlns:a16="http://schemas.microsoft.com/office/drawing/2014/main" val="10001"/>
                  </a:ext>
                </a:extLst>
              </a:tr>
              <a:tr h="261785">
                <a:tc>
                  <a:txBody>
                    <a:bodyPr/>
                    <a:lstStyle/>
                    <a:p>
                      <a:pPr algn="ctr"/>
                      <a:r>
                        <a:rPr lang="en-US" sz="1200"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Fire Dept. – Building Repairs </a:t>
                      </a:r>
                      <a:r>
                        <a:rPr lang="en-US" sz="900"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900" b="1" dirty="0">
                          <a:solidFill>
                            <a:schemeClr val="tx1"/>
                          </a:solidFill>
                          <a:latin typeface="Calibri" panose="020F0502020204030204" pitchFamily="34" charset="0"/>
                          <a:ea typeface="Calibri" panose="020F0502020204030204" pitchFamily="34" charset="0"/>
                          <a:cs typeface="Calibri" panose="020F0502020204030204" pitchFamily="34" charset="0"/>
                        </a:rPr>
                        <a:t>Roof &amp; Wall Repair)</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$41,000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General Fund</a:t>
                      </a:r>
                    </a:p>
                  </a:txBody>
                  <a:tcPr>
                    <a:solidFill>
                      <a:schemeClr val="bg2"/>
                    </a:solidFill>
                  </a:tcPr>
                </a:tc>
                <a:extLst>
                  <a:ext uri="{0D108BD9-81ED-4DB2-BD59-A6C34878D82A}">
                    <a16:rowId xmlns:a16="http://schemas.microsoft.com/office/drawing/2014/main" val="10002"/>
                  </a:ext>
                </a:extLst>
              </a:tr>
              <a:tr h="261785">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Police Department – New Tahoe</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$77,000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Capital Reserve - Police</a:t>
                      </a:r>
                    </a:p>
                  </a:txBody>
                  <a:tcPr>
                    <a:solidFill>
                      <a:schemeClr val="bg2"/>
                    </a:solidFill>
                  </a:tcPr>
                </a:tc>
                <a:extLst>
                  <a:ext uri="{0D108BD9-81ED-4DB2-BD59-A6C34878D82A}">
                    <a16:rowId xmlns:a16="http://schemas.microsoft.com/office/drawing/2014/main" val="10003"/>
                  </a:ext>
                </a:extLst>
              </a:tr>
              <a:tr h="261785">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HMA </a:t>
                      </a: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Crackfill</a:t>
                      </a:r>
                      <a:endPar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solidFill>
                      <a:schemeClr val="bg2"/>
                    </a:solidFill>
                  </a:tcPr>
                </a:tc>
                <a:tc>
                  <a:txBody>
                    <a:bodyPr/>
                    <a:lstStyle/>
                    <a:p>
                      <a:pPr marL="0" algn="ctr" defTabSz="914400" rtl="0" eaLnBrk="1" latinLnBrk="0" hangingPunct="1"/>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$97,700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LOST</a:t>
                      </a:r>
                    </a:p>
                  </a:txBody>
                  <a:tcPr>
                    <a:solidFill>
                      <a:schemeClr val="bg2"/>
                    </a:solidFill>
                  </a:tcPr>
                </a:tc>
                <a:extLst>
                  <a:ext uri="{0D108BD9-81ED-4DB2-BD59-A6C34878D82A}">
                    <a16:rowId xmlns:a16="http://schemas.microsoft.com/office/drawing/2014/main" val="10004"/>
                  </a:ext>
                </a:extLst>
              </a:tr>
              <a:tr h="290357">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IT Department – Microsoft Server Updates</a:t>
                      </a:r>
                    </a:p>
                  </a:txBody>
                  <a:tcPr>
                    <a:solidFill>
                      <a:schemeClr val="bg2"/>
                    </a:solidFill>
                  </a:tcPr>
                </a:tc>
                <a:tc>
                  <a:txBody>
                    <a:bodyPr/>
                    <a:lstStyle/>
                    <a:p>
                      <a:pPr marL="0" algn="ctr" defTabSz="457200" rtl="0" eaLnBrk="1" latinLnBrk="0" hangingPunct="1"/>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$48,000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General Fund</a:t>
                      </a:r>
                    </a:p>
                  </a:txBody>
                  <a:tcPr>
                    <a:solidFill>
                      <a:schemeClr val="bg2"/>
                    </a:solidFill>
                  </a:tcPr>
                </a:tc>
                <a:extLst>
                  <a:ext uri="{0D108BD9-81ED-4DB2-BD59-A6C34878D82A}">
                    <a16:rowId xmlns:a16="http://schemas.microsoft.com/office/drawing/2014/main" val="3585483027"/>
                  </a:ext>
                </a:extLst>
              </a:tr>
              <a:tr h="290357">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Parks – Playground Repairs &amp; Slides</a:t>
                      </a:r>
                    </a:p>
                  </a:txBody>
                  <a:tcPr>
                    <a:solidFill>
                      <a:schemeClr val="bg2"/>
                    </a:solidFill>
                  </a:tcPr>
                </a:tc>
                <a:tc>
                  <a:txBody>
                    <a:bodyPr/>
                    <a:lstStyle/>
                    <a:p>
                      <a:pPr marL="0" algn="ctr" defTabSz="457200" rtl="0" eaLnBrk="1" latinLnBrk="0" hangingPunct="1"/>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$20,000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Capital Reserve - Parks</a:t>
                      </a:r>
                    </a:p>
                  </a:txBody>
                  <a:tcPr>
                    <a:solidFill>
                      <a:schemeClr val="bg2"/>
                    </a:solidFill>
                  </a:tcPr>
                </a:tc>
                <a:extLst>
                  <a:ext uri="{0D108BD9-81ED-4DB2-BD59-A6C34878D82A}">
                    <a16:rowId xmlns:a16="http://schemas.microsoft.com/office/drawing/2014/main" val="503305864"/>
                  </a:ext>
                </a:extLst>
              </a:tr>
              <a:tr h="304561">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Street Dept. – 2025 JI Case Backhoe</a:t>
                      </a:r>
                    </a:p>
                  </a:txBody>
                  <a:tcPr>
                    <a:solidFill>
                      <a:schemeClr val="bg2"/>
                    </a:solidFill>
                  </a:tcPr>
                </a:tc>
                <a:tc>
                  <a:txBody>
                    <a:bodyPr/>
                    <a:lstStyle/>
                    <a:p>
                      <a:pPr marL="0" algn="ctr" defTabSz="457200" rtl="0" eaLnBrk="1" latinLnBrk="0" hangingPunct="1"/>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$37,500</a:t>
                      </a:r>
                    </a:p>
                  </a:txBody>
                  <a:tcPr>
                    <a:solidFill>
                      <a:schemeClr val="bg2"/>
                    </a:solidFill>
                  </a:tcPr>
                </a:tc>
                <a:tc>
                  <a:txBody>
                    <a:bodyPr/>
                    <a:lstStyle/>
                    <a:p>
                      <a:pPr algn="ctr"/>
                      <a:r>
                        <a:rPr lang="en-US" sz="1100" b="1" dirty="0">
                          <a:solidFill>
                            <a:schemeClr val="tx1"/>
                          </a:solidFill>
                          <a:latin typeface="Calibri" panose="020F0502020204030204" pitchFamily="34" charset="0"/>
                          <a:ea typeface="Calibri" panose="020F0502020204030204" pitchFamily="34" charset="0"/>
                          <a:cs typeface="Calibri" panose="020F0502020204030204" pitchFamily="34" charset="0"/>
                        </a:rPr>
                        <a:t>LOST $37,500</a:t>
                      </a:r>
                    </a:p>
                  </a:txBody>
                  <a:tcPr>
                    <a:solidFill>
                      <a:schemeClr val="bg2"/>
                    </a:solidFill>
                  </a:tcPr>
                </a:tc>
                <a:extLst>
                  <a:ext uri="{0D108BD9-81ED-4DB2-BD59-A6C34878D82A}">
                    <a16:rowId xmlns:a16="http://schemas.microsoft.com/office/drawing/2014/main" val="3441681018"/>
                  </a:ext>
                </a:extLst>
              </a:tr>
              <a:tr h="277145">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Traffic Signal Camera Replacement</a:t>
                      </a:r>
                    </a:p>
                  </a:txBody>
                  <a:tcPr>
                    <a:solidFill>
                      <a:schemeClr val="bg2"/>
                    </a:solidFill>
                  </a:tcPr>
                </a:tc>
                <a:tc>
                  <a:txBody>
                    <a:bodyPr/>
                    <a:lstStyle/>
                    <a:p>
                      <a:pPr marL="0" algn="ctr" defTabSz="457200" rtl="0" eaLnBrk="1" latinLnBrk="0" hangingPunct="1"/>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$40,000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LOST</a:t>
                      </a:r>
                    </a:p>
                  </a:txBody>
                  <a:tcPr>
                    <a:solidFill>
                      <a:schemeClr val="bg2"/>
                    </a:solidFill>
                  </a:tcPr>
                </a:tc>
                <a:extLst>
                  <a:ext uri="{0D108BD9-81ED-4DB2-BD59-A6C34878D82A}">
                    <a16:rowId xmlns:a16="http://schemas.microsoft.com/office/drawing/2014/main" val="3971279745"/>
                  </a:ext>
                </a:extLst>
              </a:tr>
              <a:tr h="290357">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Water Dept. – 2025 JI Case Backhoe</a:t>
                      </a:r>
                    </a:p>
                  </a:txBody>
                  <a:tcPr>
                    <a:solidFill>
                      <a:schemeClr val="bg2"/>
                    </a:solidFill>
                  </a:tcPr>
                </a:tc>
                <a:tc>
                  <a:txBody>
                    <a:bodyPr/>
                    <a:lstStyle/>
                    <a:p>
                      <a:pPr marL="0" algn="ctr" defTabSz="457200" rtl="0" eaLnBrk="1" latinLnBrk="0" hangingPunct="1"/>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$37,500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Capital Reserve - Water</a:t>
                      </a:r>
                    </a:p>
                  </a:txBody>
                  <a:tcPr>
                    <a:solidFill>
                      <a:schemeClr val="bg2"/>
                    </a:solidFill>
                  </a:tcPr>
                </a:tc>
                <a:extLst>
                  <a:ext uri="{0D108BD9-81ED-4DB2-BD59-A6C34878D82A}">
                    <a16:rowId xmlns:a16="http://schemas.microsoft.com/office/drawing/2014/main" val="1479563777"/>
                  </a:ext>
                </a:extLst>
              </a:tr>
              <a:tr h="407221">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Water Main Repair</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$204,000</a:t>
                      </a:r>
                    </a:p>
                  </a:txBody>
                  <a:tcPr>
                    <a:solidFill>
                      <a:schemeClr val="bg2"/>
                    </a:solidFill>
                  </a:tcPr>
                </a:tc>
                <a:tc>
                  <a:txBody>
                    <a:bodyPr/>
                    <a:lstStyle/>
                    <a:p>
                      <a:pPr algn="ctr"/>
                      <a:r>
                        <a:rPr lang="en-US" sz="1100" b="1" dirty="0">
                          <a:solidFill>
                            <a:schemeClr val="tx1"/>
                          </a:solidFill>
                          <a:latin typeface="Calibri" panose="020F0502020204030204" pitchFamily="34" charset="0"/>
                          <a:ea typeface="Calibri" panose="020F0502020204030204" pitchFamily="34" charset="0"/>
                          <a:cs typeface="Calibri" panose="020F0502020204030204" pitchFamily="34" charset="0"/>
                        </a:rPr>
                        <a:t>Water Fund $144,000</a:t>
                      </a:r>
                    </a:p>
                    <a:p>
                      <a:pPr algn="ctr"/>
                      <a:r>
                        <a:rPr lang="en-US" sz="1100" b="1" dirty="0">
                          <a:solidFill>
                            <a:schemeClr val="tx1"/>
                          </a:solidFill>
                          <a:latin typeface="Calibri" panose="020F0502020204030204" pitchFamily="34" charset="0"/>
                          <a:ea typeface="Calibri" panose="020F0502020204030204" pitchFamily="34" charset="0"/>
                          <a:cs typeface="Calibri" panose="020F0502020204030204" pitchFamily="34" charset="0"/>
                        </a:rPr>
                        <a:t>Capital Reserve – Water $60,000</a:t>
                      </a:r>
                    </a:p>
                  </a:txBody>
                  <a:tcPr>
                    <a:solidFill>
                      <a:schemeClr val="bg2"/>
                    </a:solidFill>
                  </a:tcPr>
                </a:tc>
                <a:extLst>
                  <a:ext uri="{0D108BD9-81ED-4DB2-BD59-A6C34878D82A}">
                    <a16:rowId xmlns:a16="http://schemas.microsoft.com/office/drawing/2014/main" val="27816334"/>
                  </a:ext>
                </a:extLst>
              </a:tr>
              <a:tr h="288023">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Sewer Dept. – 2025 JI Case Backhoe</a:t>
                      </a:r>
                    </a:p>
                  </a:txBody>
                  <a:tcPr>
                    <a:solidFill>
                      <a:schemeClr val="bg2"/>
                    </a:solidFill>
                  </a:tcPr>
                </a:tc>
                <a:tc>
                  <a:txBody>
                    <a:bodyPr/>
                    <a:lstStyle/>
                    <a:p>
                      <a:pPr marL="0" algn="ctr" defTabSz="457200" rtl="0" eaLnBrk="1" latinLnBrk="0" hangingPunct="1"/>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$37,500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Sewer Fund</a:t>
                      </a:r>
                    </a:p>
                  </a:txBody>
                  <a:tcPr>
                    <a:solidFill>
                      <a:schemeClr val="bg2"/>
                    </a:solidFill>
                  </a:tcPr>
                </a:tc>
                <a:extLst>
                  <a:ext uri="{0D108BD9-81ED-4DB2-BD59-A6C34878D82A}">
                    <a16:rowId xmlns:a16="http://schemas.microsoft.com/office/drawing/2014/main" val="1257058590"/>
                  </a:ext>
                </a:extLst>
              </a:tr>
              <a:tr h="261785">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Stormwater Project</a:t>
                      </a:r>
                    </a:p>
                  </a:txBody>
                  <a:tcPr>
                    <a:solidFill>
                      <a:schemeClr val="bg2"/>
                    </a:solidFill>
                  </a:tcPr>
                </a:tc>
                <a:tc>
                  <a:txBody>
                    <a:bodyPr/>
                    <a:lstStyle/>
                    <a:p>
                      <a:pPr marL="0" algn="ctr" defTabSz="457200" rtl="0" eaLnBrk="1" latinLnBrk="0" hangingPunct="1"/>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$107,500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BRIC Grant</a:t>
                      </a:r>
                    </a:p>
                  </a:txBody>
                  <a:tcPr>
                    <a:solidFill>
                      <a:schemeClr val="bg2"/>
                    </a:solidFill>
                  </a:tcPr>
                </a:tc>
                <a:extLst>
                  <a:ext uri="{0D108BD9-81ED-4DB2-BD59-A6C34878D82A}">
                    <a16:rowId xmlns:a16="http://schemas.microsoft.com/office/drawing/2014/main" val="118057272"/>
                  </a:ext>
                </a:extLst>
              </a:tr>
              <a:tr h="271624">
                <a:tc>
                  <a:txBody>
                    <a:bodyPr/>
                    <a:lstStyle/>
                    <a:p>
                      <a:pPr algn="ct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Forcemain</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Project</a:t>
                      </a:r>
                    </a:p>
                  </a:txBody>
                  <a:tcPr>
                    <a:solidFill>
                      <a:schemeClr val="bg2"/>
                    </a:solidFill>
                  </a:tcPr>
                </a:tc>
                <a:tc>
                  <a:txBody>
                    <a:bodyPr/>
                    <a:lstStyle/>
                    <a:p>
                      <a:pPr marL="0" algn="ctr" defTabSz="457200" rtl="0" eaLnBrk="1" latinLnBrk="0" hangingPunct="1"/>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$700,000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Franchise Fee </a:t>
                      </a:r>
                    </a:p>
                  </a:txBody>
                  <a:tcPr>
                    <a:solidFill>
                      <a:schemeClr val="bg2"/>
                    </a:solidFill>
                  </a:tcPr>
                </a:tc>
                <a:extLst>
                  <a:ext uri="{0D108BD9-81ED-4DB2-BD59-A6C34878D82A}">
                    <a16:rowId xmlns:a16="http://schemas.microsoft.com/office/drawing/2014/main" val="4077633831"/>
                  </a:ext>
                </a:extLst>
              </a:tr>
              <a:tr h="284058">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Mall Ring Road</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$100,000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TIF or GO</a:t>
                      </a:r>
                    </a:p>
                  </a:txBody>
                  <a:tcPr>
                    <a:solidFill>
                      <a:schemeClr val="bg2"/>
                    </a:solidFill>
                  </a:tcPr>
                </a:tc>
                <a:extLst>
                  <a:ext uri="{0D108BD9-81ED-4DB2-BD59-A6C34878D82A}">
                    <a16:rowId xmlns:a16="http://schemas.microsoft.com/office/drawing/2014/main" val="392254273"/>
                  </a:ext>
                </a:extLst>
              </a:tr>
              <a:tr h="291536">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Mt Pleasant St Phase 3 &amp; 4 Final Design</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$150,000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TIF or GO</a:t>
                      </a:r>
                    </a:p>
                  </a:txBody>
                  <a:tcPr>
                    <a:solidFill>
                      <a:schemeClr val="bg2"/>
                    </a:solidFill>
                  </a:tcPr>
                </a:tc>
                <a:extLst>
                  <a:ext uri="{0D108BD9-81ED-4DB2-BD59-A6C34878D82A}">
                    <a16:rowId xmlns:a16="http://schemas.microsoft.com/office/drawing/2014/main" val="1317498954"/>
                  </a:ext>
                </a:extLst>
              </a:tr>
              <a:tr h="265642">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Agency Trail</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$50,000</a:t>
                      </a:r>
                    </a:p>
                  </a:txBody>
                  <a:tcPr>
                    <a:solidFill>
                      <a:schemeClr val="bg2"/>
                    </a:solidFill>
                  </a:tcPr>
                </a:tc>
                <a:tc>
                  <a:txBody>
                    <a:bodyPr/>
                    <a:lstStyle/>
                    <a:p>
                      <a:pPr algn="ct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Hotel Motel</a:t>
                      </a:r>
                    </a:p>
                  </a:txBody>
                  <a:tcPr>
                    <a:solidFill>
                      <a:schemeClr val="bg2"/>
                    </a:solidFill>
                  </a:tcPr>
                </a:tc>
                <a:extLst>
                  <a:ext uri="{0D108BD9-81ED-4DB2-BD59-A6C34878D82A}">
                    <a16:rowId xmlns:a16="http://schemas.microsoft.com/office/drawing/2014/main" val="4071844674"/>
                  </a:ext>
                </a:extLst>
              </a:tr>
              <a:tr h="372966">
                <a:tc>
                  <a:txBody>
                    <a:bodyPr/>
                    <a:lstStyle/>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Projects &amp; Equipment</a:t>
                      </a:r>
                    </a:p>
                  </a:txBody>
                  <a:tcPr>
                    <a:solidFill>
                      <a:schemeClr val="bg2"/>
                    </a:solidFill>
                  </a:tcPr>
                </a:tc>
                <a:tc>
                  <a:txBody>
                    <a:bodyPr/>
                    <a:lstStyle/>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$1,782,700</a:t>
                      </a:r>
                    </a:p>
                  </a:txBody>
                  <a:tcPr>
                    <a:solidFill>
                      <a:schemeClr val="bg2"/>
                    </a:solidFill>
                  </a:tcPr>
                </a:tc>
                <a:tc>
                  <a:txBody>
                    <a:bodyPr/>
                    <a:lstStyle/>
                    <a:p>
                      <a:pPr algn="ctr"/>
                      <a:endParaRPr lang="en-US" sz="13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1635522548"/>
                  </a:ext>
                </a:extLst>
              </a:tr>
            </a:tbl>
          </a:graphicData>
        </a:graphic>
      </p:graphicFrame>
      <p:sp>
        <p:nvSpPr>
          <p:cNvPr id="4" name="Slide Number Placeholder 3"/>
          <p:cNvSpPr>
            <a:spLocks noGrp="1"/>
          </p:cNvSpPr>
          <p:nvPr>
            <p:ph type="sldNum" sz="quarter" idx="12"/>
          </p:nvPr>
        </p:nvSpPr>
        <p:spPr/>
        <p:txBody>
          <a:bodyPr>
            <a:normAutofit/>
          </a:bodyPr>
          <a:lstStyle/>
          <a:p>
            <a:pPr>
              <a:defRPr/>
            </a:pPr>
            <a:fld id="{80814E69-42A8-420E-9226-039D8B6CD93C}" type="slidenum">
              <a:rPr lang="en-US"/>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614" y="164898"/>
            <a:ext cx="6314992" cy="685797"/>
          </a:xfrm>
        </p:spPr>
        <p:txBody>
          <a:bodyPr>
            <a:no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Transfers to Capital Funds</a:t>
            </a:r>
          </a:p>
        </p:txBody>
      </p:sp>
      <p:sp>
        <p:nvSpPr>
          <p:cNvPr id="3" name="Slide Number Placeholder 2"/>
          <p:cNvSpPr>
            <a:spLocks noGrp="1"/>
          </p:cNvSpPr>
          <p:nvPr>
            <p:ph type="sldNum" sz="quarter" idx="12"/>
          </p:nvPr>
        </p:nvSpPr>
        <p:spPr/>
        <p:txBody>
          <a:bodyPr/>
          <a:lstStyle/>
          <a:p>
            <a:pPr>
              <a:defRPr/>
            </a:pPr>
            <a:fld id="{1F8DCCDB-82FC-4F4C-8AA4-E86C19ABBF26}" type="slidenum">
              <a:rPr lang="en-US"/>
              <a:pPr>
                <a:defRPr/>
              </a:pPr>
              <a:t>55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31040440"/>
              </p:ext>
            </p:extLst>
          </p:nvPr>
        </p:nvGraphicFramePr>
        <p:xfrm>
          <a:off x="1102243" y="1129653"/>
          <a:ext cx="8021734" cy="4509544"/>
        </p:xfrm>
        <a:graphic>
          <a:graphicData uri="http://schemas.openxmlformats.org/drawingml/2006/table">
            <a:tbl>
              <a:tblPr firstRow="1" bandRow="1">
                <a:tableStyleId>{073A0DAA-6AF3-43AB-8588-CEC1D06C72B9}</a:tableStyleId>
              </a:tblPr>
              <a:tblGrid>
                <a:gridCol w="3099269">
                  <a:extLst>
                    <a:ext uri="{9D8B030D-6E8A-4147-A177-3AD203B41FA5}">
                      <a16:colId xmlns:a16="http://schemas.microsoft.com/office/drawing/2014/main" val="20000"/>
                    </a:ext>
                  </a:extLst>
                </a:gridCol>
                <a:gridCol w="1166341">
                  <a:extLst>
                    <a:ext uri="{9D8B030D-6E8A-4147-A177-3AD203B41FA5}">
                      <a16:colId xmlns:a16="http://schemas.microsoft.com/office/drawing/2014/main" val="670072420"/>
                    </a:ext>
                  </a:extLst>
                </a:gridCol>
                <a:gridCol w="1166341">
                  <a:extLst>
                    <a:ext uri="{9D8B030D-6E8A-4147-A177-3AD203B41FA5}">
                      <a16:colId xmlns:a16="http://schemas.microsoft.com/office/drawing/2014/main" val="1509177220"/>
                    </a:ext>
                  </a:extLst>
                </a:gridCol>
                <a:gridCol w="2589783">
                  <a:extLst>
                    <a:ext uri="{9D8B030D-6E8A-4147-A177-3AD203B41FA5}">
                      <a16:colId xmlns:a16="http://schemas.microsoft.com/office/drawing/2014/main" val="20002"/>
                    </a:ext>
                  </a:extLst>
                </a:gridCol>
              </a:tblGrid>
              <a:tr h="610152">
                <a:tc>
                  <a:txBody>
                    <a:bodyPr/>
                    <a:lstStyle/>
                    <a:p>
                      <a:pPr algn="ct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FY 24/25 Amount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FY 25/26 Amount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Funding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358913">
                <a:tc>
                  <a:txBody>
                    <a:bodyPr/>
                    <a:lstStyle/>
                    <a:p>
                      <a:pPr algn="ctr"/>
                      <a:r>
                        <a:rPr lang="en-US" sz="1400"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City Hall Capital Reserve</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   5,000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5,000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General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69875">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Fire Capital Equipment</a:t>
                      </a:r>
                      <a:r>
                        <a:rPr lang="en-US" sz="1400"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 Fund</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100,000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100,000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LOST </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58913">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Police Department Capital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 50,000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50,000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LOST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0075115"/>
                  </a:ext>
                </a:extLst>
              </a:tr>
              <a:tr h="358913">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Pool Capital Equipment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 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15,000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General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69188977"/>
                  </a:ext>
                </a:extLst>
              </a:tr>
              <a:tr h="320862">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IT Capital Equipment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 20,000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20,100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General Fund/Water/Sewer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055183"/>
                  </a:ext>
                </a:extLst>
              </a:tr>
              <a:tr h="337351">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Streets Capital Equipment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30,000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General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85885889"/>
                  </a:ext>
                </a:extLst>
              </a:tr>
              <a:tr h="358913">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Parks Capital Equipment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   10,000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10,000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General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58913">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Water Capital Account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 30,000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30,000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Water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2782058"/>
                  </a:ext>
                </a:extLst>
              </a:tr>
              <a:tr h="358913">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Sewer Capital Account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 25,000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Sewer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1549950"/>
                  </a:ext>
                </a:extLst>
              </a:tr>
              <a:tr h="358913">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Administrative Capital Account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5,000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General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13511989"/>
                  </a:ext>
                </a:extLst>
              </a:tr>
              <a:tr h="358913">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Future Project Capital Account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50,000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General Fund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945075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C0A4-42D2-4A5C-8041-44EADFED09D7}"/>
              </a:ext>
            </a:extLst>
          </p:cNvPr>
          <p:cNvSpPr>
            <a:spLocks noGrp="1"/>
          </p:cNvSpPr>
          <p:nvPr>
            <p:ph type="title"/>
          </p:nvPr>
        </p:nvSpPr>
        <p:spPr>
          <a:xfrm>
            <a:off x="3999249" y="2617712"/>
            <a:ext cx="2096751" cy="811288"/>
          </a:xfrm>
        </p:spPr>
        <p:txBody>
          <a:bodyPr>
            <a:norm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Debt</a:t>
            </a:r>
          </a:p>
        </p:txBody>
      </p:sp>
      <p:sp>
        <p:nvSpPr>
          <p:cNvPr id="3" name="Slide Number Placeholder 2">
            <a:extLst>
              <a:ext uri="{FF2B5EF4-FFF2-40B4-BE49-F238E27FC236}">
                <a16:creationId xmlns:a16="http://schemas.microsoft.com/office/drawing/2014/main" id="{D5291D20-977A-454B-8870-268EA02F861B}"/>
              </a:ext>
            </a:extLst>
          </p:cNvPr>
          <p:cNvSpPr>
            <a:spLocks noGrp="1"/>
          </p:cNvSpPr>
          <p:nvPr>
            <p:ph type="sldNum" sz="quarter" idx="12"/>
          </p:nvPr>
        </p:nvSpPr>
        <p:spPr/>
        <p:txBody>
          <a:bodyPr/>
          <a:lstStyle/>
          <a:p>
            <a:pPr>
              <a:defRPr/>
            </a:pPr>
            <a:fld id="{1F8DCCDB-82FC-4F4C-8AA4-E86C19ABBF26}" type="slidenum">
              <a:rPr lang="en-US" smtClean="0"/>
              <a:pPr>
                <a:defRPr/>
              </a:pPr>
              <a:t>56</a:t>
            </a:fld>
            <a:endParaRPr lang="en-US" dirty="0"/>
          </a:p>
        </p:txBody>
      </p:sp>
    </p:spTree>
    <p:extLst>
      <p:ext uri="{BB962C8B-B14F-4D97-AF65-F5344CB8AC3E}">
        <p14:creationId xmlns:p14="http://schemas.microsoft.com/office/powerpoint/2010/main" val="2125455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95500" y="176880"/>
            <a:ext cx="7772400" cy="661368"/>
          </a:xfrm>
          <a:noFill/>
        </p:spPr>
        <p:txBody>
          <a:bodyPr>
            <a:noAutofit/>
          </a:bodyPr>
          <a:lstStyle/>
          <a:p>
            <a:pPr algn="ctr" eaLnBrk="1" hangingPunct="1">
              <a:defRPr/>
            </a:pPr>
            <a:r>
              <a:rPr lang="en-US" sz="4400" b="1" dirty="0">
                <a:latin typeface="Calibri" panose="020F0502020204030204" pitchFamily="34" charset="0"/>
                <a:cs typeface="Calibri" panose="020F0502020204030204" pitchFamily="34" charset="0"/>
              </a:rPr>
              <a:t>Debt</a:t>
            </a:r>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val="3366766070"/>
              </p:ext>
            </p:extLst>
          </p:nvPr>
        </p:nvGraphicFramePr>
        <p:xfrm>
          <a:off x="862404" y="947878"/>
          <a:ext cx="10467191" cy="4508221"/>
        </p:xfrm>
        <a:graphic>
          <a:graphicData uri="http://schemas.openxmlformats.org/drawingml/2006/table">
            <a:tbl>
              <a:tblPr>
                <a:tableStyleId>{08FB837D-C827-4EFA-A057-4D05807E0F7C}</a:tableStyleId>
              </a:tblPr>
              <a:tblGrid>
                <a:gridCol w="2093440">
                  <a:extLst>
                    <a:ext uri="{9D8B030D-6E8A-4147-A177-3AD203B41FA5}">
                      <a16:colId xmlns:a16="http://schemas.microsoft.com/office/drawing/2014/main" val="20000"/>
                    </a:ext>
                  </a:extLst>
                </a:gridCol>
                <a:gridCol w="1967108">
                  <a:extLst>
                    <a:ext uri="{9D8B030D-6E8A-4147-A177-3AD203B41FA5}">
                      <a16:colId xmlns:a16="http://schemas.microsoft.com/office/drawing/2014/main" val="20001"/>
                    </a:ext>
                  </a:extLst>
                </a:gridCol>
                <a:gridCol w="1443751">
                  <a:extLst>
                    <a:ext uri="{9D8B030D-6E8A-4147-A177-3AD203B41FA5}">
                      <a16:colId xmlns:a16="http://schemas.microsoft.com/office/drawing/2014/main" val="20002"/>
                    </a:ext>
                  </a:extLst>
                </a:gridCol>
                <a:gridCol w="812110">
                  <a:extLst>
                    <a:ext uri="{9D8B030D-6E8A-4147-A177-3AD203B41FA5}">
                      <a16:colId xmlns:a16="http://schemas.microsoft.com/office/drawing/2014/main" val="20003"/>
                    </a:ext>
                  </a:extLst>
                </a:gridCol>
                <a:gridCol w="1173047">
                  <a:extLst>
                    <a:ext uri="{9D8B030D-6E8A-4147-A177-3AD203B41FA5}">
                      <a16:colId xmlns:a16="http://schemas.microsoft.com/office/drawing/2014/main" val="20004"/>
                    </a:ext>
                  </a:extLst>
                </a:gridCol>
                <a:gridCol w="992578">
                  <a:extLst>
                    <a:ext uri="{9D8B030D-6E8A-4147-A177-3AD203B41FA5}">
                      <a16:colId xmlns:a16="http://schemas.microsoft.com/office/drawing/2014/main" val="20005"/>
                    </a:ext>
                  </a:extLst>
                </a:gridCol>
                <a:gridCol w="812110">
                  <a:extLst>
                    <a:ext uri="{9D8B030D-6E8A-4147-A177-3AD203B41FA5}">
                      <a16:colId xmlns:a16="http://schemas.microsoft.com/office/drawing/2014/main" val="20006"/>
                    </a:ext>
                  </a:extLst>
                </a:gridCol>
                <a:gridCol w="1173047">
                  <a:extLst>
                    <a:ext uri="{9D8B030D-6E8A-4147-A177-3AD203B41FA5}">
                      <a16:colId xmlns:a16="http://schemas.microsoft.com/office/drawing/2014/main" val="20007"/>
                    </a:ext>
                  </a:extLst>
                </a:gridCol>
              </a:tblGrid>
              <a:tr h="471860">
                <a:tc>
                  <a:txBody>
                    <a:bodyPr/>
                    <a:lstStyle/>
                    <a:p>
                      <a:pPr algn="ctr" fontAlgn="t"/>
                      <a:r>
                        <a:rPr lang="en-US" sz="16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Issue</a:t>
                      </a:r>
                      <a:endParaRPr lang="en-US" sz="16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50000"/>
                      </a:schemeClr>
                    </a:solidFill>
                  </a:tcPr>
                </a:tc>
                <a:tc>
                  <a:txBody>
                    <a:bodyPr/>
                    <a:lstStyle/>
                    <a:p>
                      <a:pPr algn="ctr" fontAlgn="t"/>
                      <a:r>
                        <a:rPr lang="en-US" sz="16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Purpose</a:t>
                      </a:r>
                      <a:endParaRPr lang="en-US" sz="16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50000"/>
                      </a:schemeClr>
                    </a:solidFill>
                  </a:tcPr>
                </a:tc>
                <a:tc>
                  <a:txBody>
                    <a:bodyPr/>
                    <a:lstStyle/>
                    <a:p>
                      <a:pPr algn="ctr" fontAlgn="t"/>
                      <a:r>
                        <a:rPr lang="en-US" sz="16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Amt. of Issue</a:t>
                      </a:r>
                      <a:endParaRPr lang="en-US" sz="16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50000"/>
                      </a:schemeClr>
                    </a:solidFill>
                  </a:tcPr>
                </a:tc>
                <a:tc>
                  <a:txBody>
                    <a:bodyPr/>
                    <a:lstStyle/>
                    <a:p>
                      <a:pPr algn="ctr" rtl="0" fontAlgn="t"/>
                      <a:r>
                        <a:rPr lang="en-US" sz="16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Fund</a:t>
                      </a:r>
                      <a:endParaRPr lang="en-US" sz="16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50000"/>
                      </a:schemeClr>
                    </a:solidFill>
                  </a:tcPr>
                </a:tc>
                <a:tc>
                  <a:txBody>
                    <a:bodyPr/>
                    <a:lstStyle/>
                    <a:p>
                      <a:pPr algn="ctr" rtl="0" fontAlgn="t"/>
                      <a:r>
                        <a:rPr lang="en-US" sz="16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Principal</a:t>
                      </a:r>
                      <a:endParaRPr lang="en-US" sz="16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50000"/>
                      </a:schemeClr>
                    </a:solidFill>
                  </a:tcPr>
                </a:tc>
                <a:tc>
                  <a:txBody>
                    <a:bodyPr/>
                    <a:lstStyle/>
                    <a:p>
                      <a:pPr algn="ctr" rtl="0" fontAlgn="t"/>
                      <a:r>
                        <a:rPr lang="en-US" sz="16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Interest</a:t>
                      </a:r>
                      <a:endParaRPr lang="en-US" sz="16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50000"/>
                      </a:schemeClr>
                    </a:solidFill>
                  </a:tcPr>
                </a:tc>
                <a:tc>
                  <a:txBody>
                    <a:bodyPr/>
                    <a:lstStyle/>
                    <a:p>
                      <a:pPr algn="ctr" rtl="0" fontAlgn="t"/>
                      <a:r>
                        <a:rPr lang="en-US" sz="16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Fees</a:t>
                      </a:r>
                      <a:endParaRPr lang="en-US" sz="16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50000"/>
                      </a:schemeClr>
                    </a:solidFill>
                  </a:tcPr>
                </a:tc>
                <a:tc>
                  <a:txBody>
                    <a:bodyPr/>
                    <a:lstStyle/>
                    <a:p>
                      <a:pPr algn="ctr" rtl="0" fontAlgn="t"/>
                      <a:r>
                        <a:rPr lang="en-US" sz="16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Total Payment</a:t>
                      </a:r>
                      <a:endParaRPr lang="en-US" sz="16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50000"/>
                      </a:schemeClr>
                    </a:solidFill>
                  </a:tcPr>
                </a:tc>
                <a:extLst>
                  <a:ext uri="{0D108BD9-81ED-4DB2-BD59-A6C34878D82A}">
                    <a16:rowId xmlns:a16="http://schemas.microsoft.com/office/drawing/2014/main" val="10000"/>
                  </a:ext>
                </a:extLst>
              </a:tr>
              <a:tr h="443776">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2017 GO Bond</a:t>
                      </a:r>
                    </a:p>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Maturity 2026/2027</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Street Resurface/Reconstruction</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3,780,000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TIF</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555,000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33,900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500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589,400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extLst>
                  <a:ext uri="{0D108BD9-81ED-4DB2-BD59-A6C34878D82A}">
                    <a16:rowId xmlns:a16="http://schemas.microsoft.com/office/drawing/2014/main" val="256371428"/>
                  </a:ext>
                </a:extLst>
              </a:tr>
              <a:tr h="443776">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SRF GO Bond</a:t>
                      </a:r>
                    </a:p>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Maturity 2027/2028</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Water Project</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400,000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LOST</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25,000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1,330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250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26,580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extLst>
                  <a:ext uri="{0D108BD9-81ED-4DB2-BD59-A6C34878D82A}">
                    <a16:rowId xmlns:a16="http://schemas.microsoft.com/office/drawing/2014/main" val="730569807"/>
                  </a:ext>
                </a:extLst>
              </a:tr>
              <a:tr h="443776">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SRF Water Revenue Bond</a:t>
                      </a:r>
                    </a:p>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Maturity 2027/2028</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Water Project</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330,000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Water</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23,000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1,215</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175</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24,400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extLst>
                  <a:ext uri="{0D108BD9-81ED-4DB2-BD59-A6C34878D82A}">
                    <a16:rowId xmlns:a16="http://schemas.microsoft.com/office/drawing/2014/main" val="109169121"/>
                  </a:ext>
                </a:extLst>
              </a:tr>
              <a:tr h="416227">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SRF Water Revenue Bond</a:t>
                      </a:r>
                    </a:p>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Maturity 2039/2040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Water Tower Project</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5,977,000</a:t>
                      </a:r>
                    </a:p>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Water</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226,000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67,095</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9,585</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302,680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extLst>
                  <a:ext uri="{0D108BD9-81ED-4DB2-BD59-A6C34878D82A}">
                    <a16:rowId xmlns:a16="http://schemas.microsoft.com/office/drawing/2014/main" val="621435619"/>
                  </a:ext>
                </a:extLst>
              </a:tr>
              <a:tr h="589141">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SRF Sewer Revenue  Bond</a:t>
                      </a:r>
                    </a:p>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Maturity 2037/2038</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Wastewater Plant Improvement</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11,450,000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Sewer</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540,000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81,510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marL="0" algn="ctr" defTabSz="457200" rtl="0" eaLnBrk="1" fontAlgn="t" latinLnBrk="0" hangingPunct="1"/>
                      <a:r>
                        <a:rPr lang="en-US" sz="1200" b="1"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rPr>
                        <a:t>18,695</a:t>
                      </a: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640,205</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extLst>
                  <a:ext uri="{0D108BD9-81ED-4DB2-BD59-A6C34878D82A}">
                    <a16:rowId xmlns:a16="http://schemas.microsoft.com/office/drawing/2014/main" val="2326255924"/>
                  </a:ext>
                </a:extLst>
              </a:tr>
              <a:tr h="478894">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SRF Sewer Revenue Bond</a:t>
                      </a:r>
                    </a:p>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Maturity 2039/2040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South Lift Station</a:t>
                      </a:r>
                    </a:p>
                  </a:txBody>
                  <a:tcPr marL="7831" marR="7831" marT="7831" marB="0">
                    <a:solidFill>
                      <a:schemeClr val="bg1">
                        <a:lumMod val="95000"/>
                      </a:schemeClr>
                    </a:solidFill>
                  </a:tcPr>
                </a:tc>
                <a:tc>
                  <a:txBody>
                    <a:bodyPr/>
                    <a:lstStyle/>
                    <a:p>
                      <a:pPr algn="ctr" rtl="0" fontAlgn="t"/>
                      <a:r>
                        <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1,189,000</a:t>
                      </a:r>
                    </a:p>
                  </a:txBody>
                  <a:tcPr marL="7831" marR="7831" marT="7831" marB="0">
                    <a:solidFill>
                      <a:schemeClr val="bg1">
                        <a:lumMod val="95000"/>
                      </a:schemeClr>
                    </a:solidFill>
                  </a:tcPr>
                </a:tc>
                <a:tc>
                  <a:txBody>
                    <a:bodyPr/>
                    <a:lstStyle/>
                    <a:p>
                      <a:pPr algn="ctr" rtl="0" fontAlgn="t"/>
                      <a:r>
                        <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Sewer</a:t>
                      </a:r>
                    </a:p>
                  </a:txBody>
                  <a:tcPr marL="7831" marR="7831" marT="7831" marB="0">
                    <a:solidFill>
                      <a:schemeClr val="bg1">
                        <a:lumMod val="95000"/>
                      </a:schemeClr>
                    </a:solidFill>
                  </a:tcPr>
                </a:tc>
                <a:tc>
                  <a:txBody>
                    <a:bodyPr/>
                    <a:lstStyle/>
                    <a:p>
                      <a:pPr algn="ctr" rtl="0" fontAlgn="t"/>
                      <a:r>
                        <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54,000</a:t>
                      </a:r>
                    </a:p>
                  </a:txBody>
                  <a:tcPr marL="7831" marR="7831" marT="7831" marB="0">
                    <a:solidFill>
                      <a:schemeClr val="bg1">
                        <a:lumMod val="95000"/>
                      </a:schemeClr>
                    </a:solidFill>
                  </a:tcPr>
                </a:tc>
                <a:tc>
                  <a:txBody>
                    <a:bodyPr/>
                    <a:lstStyle/>
                    <a:p>
                      <a:pPr algn="ctr" rtl="0" fontAlgn="t"/>
                      <a:r>
                        <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16,293</a:t>
                      </a:r>
                    </a:p>
                  </a:txBody>
                  <a:tcPr marL="7831" marR="7831" marT="7831" marB="0">
                    <a:solidFill>
                      <a:schemeClr val="bg1">
                        <a:lumMod val="95000"/>
                      </a:schemeClr>
                    </a:solidFill>
                  </a:tcPr>
                </a:tc>
                <a:tc>
                  <a:txBody>
                    <a:bodyPr/>
                    <a:lstStyle/>
                    <a:p>
                      <a:pPr algn="ctr" rtl="0" fontAlgn="t"/>
                      <a:r>
                        <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2,328</a:t>
                      </a:r>
                    </a:p>
                  </a:txBody>
                  <a:tcPr marL="7831" marR="7831" marT="7831" marB="0">
                    <a:solidFill>
                      <a:schemeClr val="bg1">
                        <a:lumMod val="95000"/>
                      </a:schemeClr>
                    </a:solidFill>
                  </a:tcPr>
                </a:tc>
                <a:tc>
                  <a:txBody>
                    <a:bodyPr/>
                    <a:lstStyle/>
                    <a:p>
                      <a:pPr algn="ctr" rtl="0" fontAlgn="t"/>
                      <a:r>
                        <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72,621</a:t>
                      </a:r>
                    </a:p>
                  </a:txBody>
                  <a:tcPr marL="7831" marR="7831" marT="7831" marB="0">
                    <a:solidFill>
                      <a:schemeClr val="bg1">
                        <a:lumMod val="95000"/>
                      </a:schemeClr>
                    </a:solidFill>
                  </a:tcPr>
                </a:tc>
                <a:extLst>
                  <a:ext uri="{0D108BD9-81ED-4DB2-BD59-A6C34878D82A}">
                    <a16:rowId xmlns:a16="http://schemas.microsoft.com/office/drawing/2014/main" val="2899829158"/>
                  </a:ext>
                </a:extLst>
              </a:tr>
              <a:tr h="399040">
                <a:tc>
                  <a:txBody>
                    <a:bodyPr/>
                    <a:lstStyle/>
                    <a:p>
                      <a:pPr marL="0" algn="ctr" defTabSz="914400" rtl="0" eaLnBrk="1" fontAlgn="t" latinLnBrk="0" hangingPunct="1"/>
                      <a:r>
                        <a:rPr lang="en-US" sz="1200" b="1"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rPr>
                        <a:t>Campus Community Developers Rebates</a:t>
                      </a:r>
                      <a:endParaRPr lang="en-US" sz="1200" b="1" i="0"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marL="0" algn="ctr" defTabSz="914400" rtl="0" eaLnBrk="1" fontAlgn="t" latinLnBrk="0" hangingPunct="1"/>
                      <a:r>
                        <a:rPr lang="en-US" sz="1200" b="1"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rPr>
                        <a:t>Rebate Agreement</a:t>
                      </a:r>
                      <a:endParaRPr lang="en-US" sz="1200" b="1" i="0"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marL="0" algn="ctr" defTabSz="914400" rtl="0" eaLnBrk="1" fontAlgn="t" latinLnBrk="0" hangingPunct="1"/>
                      <a:endParaRPr lang="en-US" sz="1200" b="1" i="0"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marL="0" algn="ctr" defTabSz="914400" rtl="0" eaLnBrk="1" fontAlgn="t" latinLnBrk="0" hangingPunct="1"/>
                      <a:r>
                        <a:rPr lang="en-US" sz="1200" b="1"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rPr>
                        <a:t>TIF</a:t>
                      </a:r>
                      <a:endParaRPr lang="en-US" sz="1200" b="1" i="0"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marL="0" algn="ctr" defTabSz="914400" rtl="0" eaLnBrk="1" fontAlgn="t" latinLnBrk="0" hangingPunct="1"/>
                      <a:endParaRPr lang="en-US" sz="1200" b="1" i="0"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marL="0" algn="ctr" defTabSz="914400" rtl="0" eaLnBrk="1" fontAlgn="t" latinLnBrk="0" hangingPunct="1"/>
                      <a:endParaRPr lang="en-US" sz="1200" b="1" i="0"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marL="0" algn="ctr" defTabSz="914400" rtl="0" eaLnBrk="1" fontAlgn="t" latinLnBrk="0" hangingPunct="1"/>
                      <a:endParaRPr lang="en-US" sz="1200" b="1" i="0"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marL="0" algn="ctr" defTabSz="914400" rtl="0" eaLnBrk="1" fontAlgn="t" latinLnBrk="0" hangingPunct="1"/>
                      <a:r>
                        <a:rPr lang="en-US" sz="1200" b="1"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rPr>
                        <a:t>50,000</a:t>
                      </a:r>
                      <a:endParaRPr lang="en-US" sz="1200" b="1" i="0"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extLst>
                  <a:ext uri="{0D108BD9-81ED-4DB2-BD59-A6C34878D82A}">
                    <a16:rowId xmlns:a16="http://schemas.microsoft.com/office/drawing/2014/main" val="10007"/>
                  </a:ext>
                </a:extLst>
              </a:tr>
              <a:tr h="399040">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2022 GO Bond Maturity 2031/2032</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Mt. Pleasant Street Phase #2</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525,000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Debit Levy</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50,000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8,170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500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58,670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extLst>
                  <a:ext uri="{0D108BD9-81ED-4DB2-BD59-A6C34878D82A}">
                    <a16:rowId xmlns:a16="http://schemas.microsoft.com/office/drawing/2014/main" val="1304494757"/>
                  </a:ext>
                </a:extLst>
              </a:tr>
              <a:tr h="399040">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Totals</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1,473,000</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209,513</a:t>
                      </a:r>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32,033</a:t>
                      </a:r>
                    </a:p>
                    <a:p>
                      <a:pPr algn="ctr" rtl="0" fontAlgn="t"/>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tc>
                  <a:txBody>
                    <a:bodyPr/>
                    <a:lstStyle/>
                    <a:p>
                      <a:pPr algn="ctr" rtl="0" fontAlgn="t"/>
                      <a:r>
                        <a:rPr lang="en-US" sz="1200" b="1"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1,764,556</a:t>
                      </a:r>
                    </a:p>
                    <a:p>
                      <a:pPr algn="ctr" rtl="0" fontAlgn="t"/>
                      <a:endParaRPr lang="en-US" sz="1200" b="1"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31" marR="7831" marT="7831" marB="0">
                    <a:solidFill>
                      <a:schemeClr val="bg1">
                        <a:lumMod val="95000"/>
                      </a:schemeClr>
                    </a:solidFill>
                  </a:tcPr>
                </a:tc>
                <a:extLst>
                  <a:ext uri="{0D108BD9-81ED-4DB2-BD59-A6C34878D82A}">
                    <a16:rowId xmlns:a16="http://schemas.microsoft.com/office/drawing/2014/main" val="467186459"/>
                  </a:ext>
                </a:extLst>
              </a:tr>
            </a:tbl>
          </a:graphicData>
        </a:graphic>
      </p:graphicFrame>
      <p:sp>
        <p:nvSpPr>
          <p:cNvPr id="17410" name="Slide Number Placeholder 5"/>
          <p:cNvSpPr>
            <a:spLocks noGrp="1"/>
          </p:cNvSpPr>
          <p:nvPr>
            <p:ph type="sldNum" sz="quarter" idx="12"/>
          </p:nvPr>
        </p:nvSpPr>
        <p:spPr>
          <a:noFill/>
        </p:spPr>
        <p:txBody>
          <a:bodyPr>
            <a:normAutofit/>
          </a:bodyPr>
          <a:lstStyle/>
          <a:p>
            <a:fld id="{F68EE3E3-6DAC-43AB-80FC-3B5DD361DD19}" type="slidenum">
              <a:rPr lang="en-US"/>
              <a:pPr/>
              <a:t>57</a:t>
            </a:fld>
            <a:endParaRPr lang="en-US" dirty="0"/>
          </a:p>
        </p:txBody>
      </p:sp>
      <p:sp>
        <p:nvSpPr>
          <p:cNvPr id="2" name="Rectangle 1">
            <a:extLst>
              <a:ext uri="{FF2B5EF4-FFF2-40B4-BE49-F238E27FC236}">
                <a16:creationId xmlns:a16="http://schemas.microsoft.com/office/drawing/2014/main" id="{86A2FB1A-9B24-4EB8-95C5-69B0441890DC}"/>
              </a:ext>
            </a:extLst>
          </p:cNvPr>
          <p:cNvSpPr/>
          <p:nvPr/>
        </p:nvSpPr>
        <p:spPr>
          <a:xfrm>
            <a:off x="862405" y="5591984"/>
            <a:ext cx="10467190" cy="600164"/>
          </a:xfrm>
          <a:prstGeom prst="rect">
            <a:avLst/>
          </a:prstGeom>
        </p:spPr>
        <p:txBody>
          <a:bodyPr wrap="square">
            <a:spAutoFit/>
          </a:bodyPr>
          <a:lstStyle/>
          <a:p>
            <a:r>
              <a:rPr lang="en-US" sz="1100" b="1" dirty="0">
                <a:highlight>
                  <a:srgbClr val="FFFF00"/>
                </a:highlight>
                <a:latin typeface="Calibri" panose="020F0502020204030204" pitchFamily="34" charset="0"/>
                <a:cs typeface="Calibri" panose="020F0502020204030204" pitchFamily="34" charset="0"/>
              </a:rPr>
              <a:t>According to the Iowa Constitution a City’s maximum debt capacity is 5% of the City’s 100% assessed value (359,089,600) which would be a maximum debt capacity of 17,954,480.  The City will begin FY25/26 at 11.6% of debt limit capacity (2,200,000) and will end the year 8.8% (1,586,000) Water and sewer revenue debt and internal loans are not included in maximum debt capacity calculations.</a:t>
            </a:r>
          </a:p>
        </p:txBody>
      </p:sp>
      <p:sp>
        <p:nvSpPr>
          <p:cNvPr id="3" name="TextBox 2">
            <a:extLst>
              <a:ext uri="{FF2B5EF4-FFF2-40B4-BE49-F238E27FC236}">
                <a16:creationId xmlns:a16="http://schemas.microsoft.com/office/drawing/2014/main" id="{EE9D896A-CC91-40A9-8B8E-20C430100A1E}"/>
              </a:ext>
            </a:extLst>
          </p:cNvPr>
          <p:cNvSpPr txBox="1"/>
          <p:nvPr/>
        </p:nvSpPr>
        <p:spPr>
          <a:xfrm>
            <a:off x="1676400" y="6525792"/>
            <a:ext cx="8610601" cy="307777"/>
          </a:xfrm>
          <a:prstGeom prst="rect">
            <a:avLst/>
          </a:prstGeom>
          <a:noFill/>
        </p:spPr>
        <p:txBody>
          <a:bodyPr wrap="square" rtlCol="0">
            <a:spAutoFit/>
          </a:bodyPr>
          <a:lstStyle/>
          <a:p>
            <a:endParaRPr lang="en-US" sz="1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C9C4-7715-4DA1-8626-1BB6524209A5}"/>
              </a:ext>
            </a:extLst>
          </p:cNvPr>
          <p:cNvSpPr>
            <a:spLocks noGrp="1"/>
          </p:cNvSpPr>
          <p:nvPr>
            <p:ph type="ctrTitle"/>
          </p:nvPr>
        </p:nvSpPr>
        <p:spPr>
          <a:xfrm>
            <a:off x="3374316" y="434264"/>
            <a:ext cx="3429000" cy="858837"/>
          </a:xfrm>
        </p:spPr>
        <p:txBody>
          <a:bodyPr>
            <a:normAutofit/>
          </a:bodyPr>
          <a:lstStyle/>
          <a:p>
            <a:r>
              <a:rPr lang="en-US" sz="4400" b="1" dirty="0">
                <a:latin typeface="Calibri" panose="020F0502020204030204" pitchFamily="34" charset="0"/>
                <a:cs typeface="Calibri" panose="020F0502020204030204" pitchFamily="34" charset="0"/>
              </a:rPr>
              <a:t>THANK YOU</a:t>
            </a:r>
          </a:p>
        </p:txBody>
      </p:sp>
      <p:sp>
        <p:nvSpPr>
          <p:cNvPr id="3" name="Subtitle 2">
            <a:extLst>
              <a:ext uri="{FF2B5EF4-FFF2-40B4-BE49-F238E27FC236}">
                <a16:creationId xmlns:a16="http://schemas.microsoft.com/office/drawing/2014/main" id="{B3B6F39B-00F7-489F-9351-1F8EE3521F33}"/>
              </a:ext>
            </a:extLst>
          </p:cNvPr>
          <p:cNvSpPr>
            <a:spLocks noGrp="1"/>
          </p:cNvSpPr>
          <p:nvPr>
            <p:ph type="subTitle" idx="1"/>
          </p:nvPr>
        </p:nvSpPr>
        <p:spPr>
          <a:xfrm>
            <a:off x="882869" y="1605072"/>
            <a:ext cx="8422496" cy="4569817"/>
          </a:xfrm>
        </p:spPr>
        <p:txBody>
          <a:bodyPr>
            <a:normAutofit fontScale="92500" lnSpcReduction="10000"/>
          </a:bodyPr>
          <a:lstStyle/>
          <a:p>
            <a:pPr marL="342900" indent="-342900" algn="l">
              <a:buFont typeface="Wingdings" pitchFamily="2" charset="2"/>
              <a:buChar char="Ø"/>
            </a:pPr>
            <a:r>
              <a:rPr lang="en-US" sz="1900" dirty="0">
                <a:solidFill>
                  <a:schemeClr val="tx1"/>
                </a:solidFill>
                <a:latin typeface="Calibri" panose="020F0502020204030204" pitchFamily="34" charset="0"/>
                <a:cs typeface="Calibri" panose="020F0502020204030204" pitchFamily="34" charset="0"/>
              </a:rPr>
              <a:t>I would like to thank everyone involved in preparing the budget.  It was a team effort from the start working with city department heads and their staff and on through the budget presentations working with the Mayor and Council.  </a:t>
            </a:r>
          </a:p>
          <a:p>
            <a:pPr marL="342900" indent="-342900" algn="l">
              <a:buFont typeface="Wingdings" pitchFamily="2" charset="2"/>
              <a:buChar char="Ø"/>
            </a:pPr>
            <a:r>
              <a:rPr lang="en-US" sz="1900" dirty="0">
                <a:solidFill>
                  <a:schemeClr val="tx1"/>
                </a:solidFill>
                <a:latin typeface="Calibri" panose="020F0502020204030204" pitchFamily="34" charset="0"/>
                <a:cs typeface="Calibri" panose="020F0502020204030204" pitchFamily="34" charset="0"/>
              </a:rPr>
              <a:t>A </a:t>
            </a:r>
            <a:r>
              <a:rPr lang="en-US" sz="1900">
                <a:solidFill>
                  <a:schemeClr val="tx1"/>
                </a:solidFill>
                <a:latin typeface="Calibri" panose="020F0502020204030204" pitchFamily="34" charset="0"/>
                <a:cs typeface="Calibri" panose="020F0502020204030204" pitchFamily="34" charset="0"/>
              </a:rPr>
              <a:t>special thank </a:t>
            </a:r>
            <a:r>
              <a:rPr lang="en-US" sz="1900" dirty="0">
                <a:solidFill>
                  <a:schemeClr val="tx1"/>
                </a:solidFill>
                <a:latin typeface="Calibri" panose="020F0502020204030204" pitchFamily="34" charset="0"/>
                <a:cs typeface="Calibri" panose="020F0502020204030204" pitchFamily="34" charset="0"/>
              </a:rPr>
              <a:t>you to our Finance Manager Angie Moore for her many hours of work on the proposed and final budget.</a:t>
            </a:r>
          </a:p>
          <a:p>
            <a:pPr marL="342900" indent="-342900" algn="l">
              <a:buFont typeface="Wingdings" pitchFamily="2" charset="2"/>
              <a:buChar char="Ø"/>
            </a:pPr>
            <a:r>
              <a:rPr lang="en-US" sz="1900" dirty="0">
                <a:solidFill>
                  <a:schemeClr val="tx1"/>
                </a:solidFill>
                <a:latin typeface="Calibri" panose="020F0502020204030204" pitchFamily="34" charset="0"/>
                <a:cs typeface="Calibri" panose="020F0502020204030204" pitchFamily="34" charset="0"/>
              </a:rPr>
              <a:t>This is the most important policy document the City Council adopts on an annual basis and provides a road map for the coming fiscal year.  </a:t>
            </a:r>
          </a:p>
          <a:p>
            <a:pPr marL="342900" indent="-342900" algn="l">
              <a:buFont typeface="Wingdings" pitchFamily="2" charset="2"/>
              <a:buChar char="Ø"/>
            </a:pPr>
            <a:r>
              <a:rPr lang="en-US" sz="1900" dirty="0">
                <a:solidFill>
                  <a:schemeClr val="tx1"/>
                </a:solidFill>
                <a:latin typeface="Calibri" panose="020F0502020204030204" pitchFamily="34" charset="0"/>
                <a:cs typeface="Calibri" panose="020F0502020204030204" pitchFamily="34" charset="0"/>
              </a:rPr>
              <a:t>It is a living document that is a guide, but things can and do change throughout the year as do priorities and we need to have a budget that is flexible and can accommodate today’s changing municipal environment.  </a:t>
            </a:r>
          </a:p>
          <a:p>
            <a:pPr algn="l"/>
            <a:endParaRPr lang="en-US" sz="1900" dirty="0">
              <a:latin typeface="Calibri" panose="020F0502020204030204" pitchFamily="34" charset="0"/>
              <a:cs typeface="Calibri" panose="020F0502020204030204" pitchFamily="34" charset="0"/>
            </a:endParaRPr>
          </a:p>
          <a:p>
            <a:r>
              <a:rPr lang="en-US" sz="1900" dirty="0">
                <a:solidFill>
                  <a:schemeClr val="tx1"/>
                </a:solidFill>
                <a:latin typeface="Calibri" panose="020F0502020204030204" pitchFamily="34" charset="0"/>
                <a:cs typeface="Calibri" panose="020F0502020204030204" pitchFamily="34" charset="0"/>
              </a:rPr>
              <a:t>Gregg Mandsager</a:t>
            </a:r>
          </a:p>
          <a:p>
            <a:r>
              <a:rPr lang="en-US" sz="1900" dirty="0">
                <a:solidFill>
                  <a:schemeClr val="tx1"/>
                </a:solidFill>
                <a:latin typeface="Calibri" panose="020F0502020204030204" pitchFamily="34" charset="0"/>
                <a:cs typeface="Calibri" panose="020F0502020204030204" pitchFamily="34" charset="0"/>
              </a:rPr>
              <a:t>City Administrator</a:t>
            </a:r>
          </a:p>
          <a:p>
            <a:r>
              <a:rPr lang="en-US" sz="1900" dirty="0">
                <a:solidFill>
                  <a:schemeClr val="tx1"/>
                </a:solidFill>
                <a:latin typeface="Calibri" panose="020F0502020204030204" pitchFamily="34" charset="0"/>
                <a:cs typeface="Calibri" panose="020F0502020204030204" pitchFamily="34" charset="0"/>
              </a:rPr>
              <a:t>2025.04.08</a:t>
            </a:r>
          </a:p>
          <a:p>
            <a:pPr algn="l"/>
            <a:endParaRPr lang="en-US" sz="1900" dirty="0">
              <a:latin typeface="Calibri" panose="020F0502020204030204" pitchFamily="34" charset="0"/>
              <a:cs typeface="Calibri" panose="020F0502020204030204" pitchFamily="34" charset="0"/>
            </a:endParaRPr>
          </a:p>
          <a:p>
            <a:pPr algn="l"/>
            <a:endParaRPr lang="en-US" sz="1900" dirty="0">
              <a:latin typeface="Calibri" panose="020F0502020204030204" pitchFamily="34" charset="0"/>
              <a:cs typeface="Calibri" panose="020F0502020204030204" pitchFamily="34" charset="0"/>
            </a:endParaRPr>
          </a:p>
          <a:p>
            <a:pPr algn="l"/>
            <a:endParaRPr lang="en-US" dirty="0"/>
          </a:p>
        </p:txBody>
      </p:sp>
    </p:spTree>
    <p:extLst>
      <p:ext uri="{BB962C8B-B14F-4D97-AF65-F5344CB8AC3E}">
        <p14:creationId xmlns:p14="http://schemas.microsoft.com/office/powerpoint/2010/main" val="387313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00F3-A2DC-4E71-AC45-81E2102E3207}"/>
              </a:ext>
            </a:extLst>
          </p:cNvPr>
          <p:cNvSpPr>
            <a:spLocks noGrp="1"/>
          </p:cNvSpPr>
          <p:nvPr>
            <p:ph type="title"/>
          </p:nvPr>
        </p:nvSpPr>
        <p:spPr>
          <a:xfrm>
            <a:off x="1626248" y="189284"/>
            <a:ext cx="6336374" cy="792035"/>
          </a:xfrm>
        </p:spPr>
        <p:txBody>
          <a:bodyPr anchor="t">
            <a:norm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Fund Balance Comparison</a:t>
            </a:r>
          </a:p>
        </p:txBody>
      </p:sp>
      <p:sp>
        <p:nvSpPr>
          <p:cNvPr id="32" name="Content Placeholder 2">
            <a:extLst>
              <a:ext uri="{FF2B5EF4-FFF2-40B4-BE49-F238E27FC236}">
                <a16:creationId xmlns:a16="http://schemas.microsoft.com/office/drawing/2014/main" id="{F2AE661E-BF90-4671-90C2-A19A8F3906C7}"/>
              </a:ext>
            </a:extLst>
          </p:cNvPr>
          <p:cNvSpPr>
            <a:spLocks noGrp="1"/>
          </p:cNvSpPr>
          <p:nvPr>
            <p:ph idx="1"/>
          </p:nvPr>
        </p:nvSpPr>
        <p:spPr>
          <a:xfrm>
            <a:off x="692597" y="5538808"/>
            <a:ext cx="7724530" cy="867679"/>
          </a:xfrm>
        </p:spPr>
        <p:txBody>
          <a:bodyPr>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	</a:t>
            </a:r>
          </a:p>
          <a:p>
            <a:pPr marL="0" indent="0">
              <a:lnSpc>
                <a:spcPct val="90000"/>
              </a:lnSpc>
              <a:buNone/>
            </a:pPr>
            <a:r>
              <a:rPr lang="en-US" sz="1000" dirty="0"/>
              <a:t>*Water:  Property and Liability insurance increased by 26.2% and a 9% rate increase by Burlington for water.</a:t>
            </a:r>
          </a:p>
          <a:p>
            <a:pPr marL="0" indent="0">
              <a:lnSpc>
                <a:spcPct val="90000"/>
              </a:lnSpc>
              <a:buNone/>
            </a:pPr>
            <a:r>
              <a:rPr lang="en-US" sz="1000" dirty="0"/>
              <a:t>*Sewer:  Property and Liability insurance increased by 26.2%, 24” Force Main Study, sewer slip lining, sewer camera, 9% Burlington</a:t>
            </a:r>
          </a:p>
        </p:txBody>
      </p:sp>
      <p:sp>
        <p:nvSpPr>
          <p:cNvPr id="4" name="Slide Number Placeholder 3">
            <a:extLst>
              <a:ext uri="{FF2B5EF4-FFF2-40B4-BE49-F238E27FC236}">
                <a16:creationId xmlns:a16="http://schemas.microsoft.com/office/drawing/2014/main" id="{661F9880-78DF-DBF5-13EE-FAF349F33EE2}"/>
              </a:ext>
            </a:extLst>
          </p:cNvPr>
          <p:cNvSpPr>
            <a:spLocks noGrp="1"/>
          </p:cNvSpPr>
          <p:nvPr>
            <p:ph type="sldNum" sz="quarter" idx="12"/>
          </p:nvPr>
        </p:nvSpPr>
        <p:spPr>
          <a:xfrm>
            <a:off x="8590663" y="6041362"/>
            <a:ext cx="683339" cy="365125"/>
          </a:xfrm>
        </p:spPr>
        <p:txBody>
          <a:bodyPr>
            <a:normAutofit/>
          </a:bodyPr>
          <a:lstStyle/>
          <a:p>
            <a:pPr>
              <a:spcAft>
                <a:spcPts val="600"/>
              </a:spcAft>
            </a:pPr>
            <a:fld id="{E41BBBA9-243A-4541-A8DE-2BCFB8E90ADA}" type="slidenum">
              <a:rPr lang="en-US" smtClean="0"/>
              <a:pPr>
                <a:spcAft>
                  <a:spcPts val="600"/>
                </a:spcAft>
              </a:pPr>
              <a:t>6</a:t>
            </a:fld>
            <a:endParaRPr lang="en-US"/>
          </a:p>
        </p:txBody>
      </p:sp>
      <p:graphicFrame>
        <p:nvGraphicFramePr>
          <p:cNvPr id="5" name="Table 4">
            <a:extLst>
              <a:ext uri="{FF2B5EF4-FFF2-40B4-BE49-F238E27FC236}">
                <a16:creationId xmlns:a16="http://schemas.microsoft.com/office/drawing/2014/main" id="{25B6F7D3-D396-1E35-8E92-A80C4031B3C4}"/>
              </a:ext>
            </a:extLst>
          </p:cNvPr>
          <p:cNvGraphicFramePr>
            <a:graphicFrameLocks noGrp="1"/>
          </p:cNvGraphicFramePr>
          <p:nvPr>
            <p:extLst>
              <p:ext uri="{D42A27DB-BD31-4B8C-83A1-F6EECF244321}">
                <p14:modId xmlns:p14="http://schemas.microsoft.com/office/powerpoint/2010/main" val="2501605426"/>
              </p:ext>
            </p:extLst>
          </p:nvPr>
        </p:nvGraphicFramePr>
        <p:xfrm>
          <a:off x="752667" y="1181376"/>
          <a:ext cx="8521334" cy="4318373"/>
        </p:xfrm>
        <a:graphic>
          <a:graphicData uri="http://schemas.openxmlformats.org/drawingml/2006/table">
            <a:tbl>
              <a:tblPr firstRow="1" bandRow="1">
                <a:tableStyleId>{D113A9D2-9D6B-4929-AA2D-F23B5EE8CBE7}</a:tableStyleId>
              </a:tblPr>
              <a:tblGrid>
                <a:gridCol w="1609040">
                  <a:extLst>
                    <a:ext uri="{9D8B030D-6E8A-4147-A177-3AD203B41FA5}">
                      <a16:colId xmlns:a16="http://schemas.microsoft.com/office/drawing/2014/main" val="4272009649"/>
                    </a:ext>
                  </a:extLst>
                </a:gridCol>
                <a:gridCol w="1661478">
                  <a:extLst>
                    <a:ext uri="{9D8B030D-6E8A-4147-A177-3AD203B41FA5}">
                      <a16:colId xmlns:a16="http://schemas.microsoft.com/office/drawing/2014/main" val="3987357514"/>
                    </a:ext>
                  </a:extLst>
                </a:gridCol>
                <a:gridCol w="1836812">
                  <a:extLst>
                    <a:ext uri="{9D8B030D-6E8A-4147-A177-3AD203B41FA5}">
                      <a16:colId xmlns:a16="http://schemas.microsoft.com/office/drawing/2014/main" val="807337878"/>
                    </a:ext>
                  </a:extLst>
                </a:gridCol>
                <a:gridCol w="1683925">
                  <a:extLst>
                    <a:ext uri="{9D8B030D-6E8A-4147-A177-3AD203B41FA5}">
                      <a16:colId xmlns:a16="http://schemas.microsoft.com/office/drawing/2014/main" val="3306317097"/>
                    </a:ext>
                  </a:extLst>
                </a:gridCol>
                <a:gridCol w="1730079">
                  <a:extLst>
                    <a:ext uri="{9D8B030D-6E8A-4147-A177-3AD203B41FA5}">
                      <a16:colId xmlns:a16="http://schemas.microsoft.com/office/drawing/2014/main" val="2676050416"/>
                    </a:ext>
                  </a:extLst>
                </a:gridCol>
              </a:tblGrid>
              <a:tr h="656351">
                <a:tc>
                  <a:txBody>
                    <a:bodyPr/>
                    <a:lstStyle/>
                    <a:p>
                      <a:pPr algn="ctr"/>
                      <a:r>
                        <a:rPr kumimoji="0" lang="en-US" sz="1800" b="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Fund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kumimoji="0" lang="en-US" sz="1800" b="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FY 22/23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kumimoji="0" lang="en-US" sz="1800" b="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FY 23/24</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kumimoji="0" lang="en-US" sz="1800" b="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FY 24/25</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FY 25/26</a:t>
                      </a:r>
                    </a:p>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96431034"/>
                  </a:ext>
                </a:extLst>
              </a:tr>
              <a:tr h="656351">
                <a:tc>
                  <a:txBody>
                    <a:bodyPr/>
                    <a:lstStyle/>
                    <a:p>
                      <a:r>
                        <a:rPr kumimoji="0" lang="en-US" sz="1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General Fund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kumimoji="0" lang="en-US" sz="1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$847,735.71</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kumimoji="0" lang="en-US" sz="1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$782,508.68</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$754,350.49</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$724,240.57</a:t>
                      </a:r>
                    </a:p>
                  </a:txBody>
                  <a:tcPr/>
                </a:tc>
                <a:extLst>
                  <a:ext uri="{0D108BD9-81ED-4DB2-BD59-A6C34878D82A}">
                    <a16:rowId xmlns:a16="http://schemas.microsoft.com/office/drawing/2014/main" val="2107888440"/>
                  </a:ext>
                </a:extLst>
              </a:tr>
              <a:tr h="656351">
                <a:tc>
                  <a:txBody>
                    <a:bodyPr/>
                    <a:lstStyle/>
                    <a:p>
                      <a:r>
                        <a:rPr kumimoji="0" lang="en-US" sz="1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Hotel/Motel</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$146,147.53</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$147,722.00</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$129,188.19</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$78,447.33</a:t>
                      </a:r>
                    </a:p>
                  </a:txBody>
                  <a:tcPr/>
                </a:tc>
                <a:extLst>
                  <a:ext uri="{0D108BD9-81ED-4DB2-BD59-A6C34878D82A}">
                    <a16:rowId xmlns:a16="http://schemas.microsoft.com/office/drawing/2014/main" val="3628496231"/>
                  </a:ext>
                </a:extLst>
              </a:tr>
              <a:tr h="656351">
                <a:tc>
                  <a:txBody>
                    <a:bodyPr/>
                    <a:lstStyle/>
                    <a:p>
                      <a:r>
                        <a:rPr kumimoji="0" lang="en-US" sz="1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RUTF</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$135,829.16</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$55,049.16</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$8,409.44</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$984.25</a:t>
                      </a:r>
                    </a:p>
                  </a:txBody>
                  <a:tcPr/>
                </a:tc>
                <a:extLst>
                  <a:ext uri="{0D108BD9-81ED-4DB2-BD59-A6C34878D82A}">
                    <a16:rowId xmlns:a16="http://schemas.microsoft.com/office/drawing/2014/main" val="635607703"/>
                  </a:ext>
                </a:extLst>
              </a:tr>
              <a:tr h="656351">
                <a:tc>
                  <a:txBody>
                    <a:bodyPr/>
                    <a:lstStyle/>
                    <a:p>
                      <a:r>
                        <a:rPr kumimoji="0" lang="en-US" sz="1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LOST</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$513,058.42</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$744,856.56</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$579,772.56</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$520,682.89</a:t>
                      </a:r>
                    </a:p>
                  </a:txBody>
                  <a:tcPr/>
                </a:tc>
                <a:extLst>
                  <a:ext uri="{0D108BD9-81ED-4DB2-BD59-A6C34878D82A}">
                    <a16:rowId xmlns:a16="http://schemas.microsoft.com/office/drawing/2014/main" val="1134564889"/>
                  </a:ext>
                </a:extLst>
              </a:tr>
              <a:tr h="656351">
                <a:tc>
                  <a:txBody>
                    <a:bodyPr/>
                    <a:lstStyle/>
                    <a:p>
                      <a:r>
                        <a:rPr kumimoji="0" lang="en-US" sz="1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Water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$354,171.89</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$1,295,054.91</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$43,192.22</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$5,646.30</a:t>
                      </a:r>
                    </a:p>
                  </a:txBody>
                  <a:tcPr/>
                </a:tc>
                <a:extLst>
                  <a:ext uri="{0D108BD9-81ED-4DB2-BD59-A6C34878D82A}">
                    <a16:rowId xmlns:a16="http://schemas.microsoft.com/office/drawing/2014/main" val="3176298860"/>
                  </a:ext>
                </a:extLst>
              </a:tr>
              <a:tr h="380267">
                <a:tc>
                  <a:txBody>
                    <a:bodyPr/>
                    <a:lstStyle/>
                    <a:p>
                      <a:r>
                        <a:rPr kumimoji="0" lang="en-US" sz="1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Sewer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$95.193.68</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$30,115.39</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$217,240.93</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$888.97</a:t>
                      </a:r>
                    </a:p>
                  </a:txBody>
                  <a:tcPr/>
                </a:tc>
                <a:extLst>
                  <a:ext uri="{0D108BD9-81ED-4DB2-BD59-A6C34878D82A}">
                    <a16:rowId xmlns:a16="http://schemas.microsoft.com/office/drawing/2014/main" val="3584445752"/>
                  </a:ext>
                </a:extLst>
              </a:tr>
            </a:tbl>
          </a:graphicData>
        </a:graphic>
      </p:graphicFrame>
    </p:spTree>
    <p:extLst>
      <p:ext uri="{BB962C8B-B14F-4D97-AF65-F5344CB8AC3E}">
        <p14:creationId xmlns:p14="http://schemas.microsoft.com/office/powerpoint/2010/main" val="316279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4534-C569-486A-A47C-E59E0E95234D}"/>
              </a:ext>
            </a:extLst>
          </p:cNvPr>
          <p:cNvSpPr>
            <a:spLocks noGrp="1"/>
          </p:cNvSpPr>
          <p:nvPr>
            <p:ph type="title"/>
          </p:nvPr>
        </p:nvSpPr>
        <p:spPr>
          <a:xfrm>
            <a:off x="2007924" y="255854"/>
            <a:ext cx="5743489" cy="725291"/>
          </a:xfrm>
        </p:spPr>
        <p:txBody>
          <a:bodyPr anchor="t">
            <a:no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Property Valuations</a:t>
            </a:r>
          </a:p>
        </p:txBody>
      </p:sp>
      <p:sp>
        <p:nvSpPr>
          <p:cNvPr id="3" name="Content Placeholder 2">
            <a:extLst>
              <a:ext uri="{FF2B5EF4-FFF2-40B4-BE49-F238E27FC236}">
                <a16:creationId xmlns:a16="http://schemas.microsoft.com/office/drawing/2014/main" id="{456CD455-39FF-4934-9A36-F93B0D483EDD}"/>
              </a:ext>
            </a:extLst>
          </p:cNvPr>
          <p:cNvSpPr>
            <a:spLocks noGrp="1"/>
          </p:cNvSpPr>
          <p:nvPr>
            <p:ph idx="1"/>
          </p:nvPr>
        </p:nvSpPr>
        <p:spPr>
          <a:xfrm>
            <a:off x="298868" y="1174370"/>
            <a:ext cx="8838458" cy="4389120"/>
          </a:xfrm>
        </p:spPr>
        <p:txBody>
          <a:bodyPr>
            <a:normAutofit fontScale="92500" lnSpcReduction="10000"/>
          </a:bodyPr>
          <a:lstStyle/>
          <a:p>
            <a:pPr marL="0" indent="0">
              <a:lnSpc>
                <a:spcPct val="90000"/>
              </a:lnSpc>
              <a:buNone/>
            </a:pPr>
            <a:r>
              <a:rPr lang="en-US" sz="2400" b="1" dirty="0">
                <a:latin typeface="Calibri" panose="020F0502020204030204" pitchFamily="34" charset="0"/>
                <a:cs typeface="Calibri" panose="020F0502020204030204" pitchFamily="34" charset="0"/>
              </a:rPr>
              <a:t>Actual Valuations (100%) 	</a:t>
            </a:r>
          </a:p>
          <a:p>
            <a:pPr lvl="1">
              <a:lnSpc>
                <a:spcPct val="90000"/>
              </a:lnSpc>
              <a:spcBef>
                <a:spcPts val="0"/>
              </a:spcBef>
            </a:pPr>
            <a:r>
              <a:rPr lang="en-US" sz="2400" dirty="0">
                <a:latin typeface="Calibri" panose="020F0502020204030204" pitchFamily="34" charset="0"/>
                <a:cs typeface="Calibri" panose="020F0502020204030204" pitchFamily="34" charset="0"/>
              </a:rPr>
              <a:t>FY 2021/21 $308,287,791</a:t>
            </a:r>
          </a:p>
          <a:p>
            <a:pPr lvl="1">
              <a:lnSpc>
                <a:spcPct val="90000"/>
              </a:lnSpc>
              <a:spcBef>
                <a:spcPts val="0"/>
              </a:spcBef>
            </a:pPr>
            <a:r>
              <a:rPr lang="en-US" sz="2400" dirty="0">
                <a:latin typeface="Calibri" panose="020F0502020204030204" pitchFamily="34" charset="0"/>
                <a:cs typeface="Calibri" panose="020F0502020204030204" pitchFamily="34" charset="0"/>
              </a:rPr>
              <a:t>FY 2022/23 $312,315,259</a:t>
            </a:r>
            <a:r>
              <a:rPr lang="en-US" sz="2400" dirty="0">
                <a:highlight>
                  <a:srgbClr val="FFFF00"/>
                </a:highlight>
                <a:latin typeface="Calibri" panose="020F0502020204030204" pitchFamily="34" charset="0"/>
                <a:cs typeface="Calibri" panose="020F0502020204030204" pitchFamily="34" charset="0"/>
              </a:rPr>
              <a:t>	</a:t>
            </a:r>
          </a:p>
          <a:p>
            <a:pPr lvl="1">
              <a:lnSpc>
                <a:spcPct val="90000"/>
              </a:lnSpc>
              <a:spcBef>
                <a:spcPts val="0"/>
              </a:spcBef>
            </a:pPr>
            <a:r>
              <a:rPr lang="en-US" sz="2400" dirty="0">
                <a:latin typeface="Calibri" panose="020F0502020204030204" pitchFamily="34" charset="0"/>
                <a:cs typeface="Calibri" panose="020F0502020204030204" pitchFamily="34" charset="0"/>
              </a:rPr>
              <a:t>FY 2023/24 $313,186,360</a:t>
            </a:r>
          </a:p>
          <a:p>
            <a:pPr lvl="1">
              <a:lnSpc>
                <a:spcPct val="90000"/>
              </a:lnSpc>
              <a:spcBef>
                <a:spcPts val="0"/>
              </a:spcBef>
            </a:pPr>
            <a:r>
              <a:rPr lang="en-US" sz="2400" dirty="0">
                <a:latin typeface="Calibri" panose="020F0502020204030204" pitchFamily="34" charset="0"/>
                <a:cs typeface="Calibri" panose="020F0502020204030204" pitchFamily="34" charset="0"/>
              </a:rPr>
              <a:t>FY 2024/25 $382,556,691  </a:t>
            </a:r>
          </a:p>
          <a:p>
            <a:pPr lvl="1">
              <a:lnSpc>
                <a:spcPct val="90000"/>
              </a:lnSpc>
              <a:spcBef>
                <a:spcPts val="0"/>
              </a:spcBef>
            </a:pPr>
            <a:r>
              <a:rPr lang="en-US" sz="2400" dirty="0">
                <a:latin typeface="Calibri" panose="020F0502020204030204" pitchFamily="34" charset="0"/>
                <a:cs typeface="Calibri" panose="020F0502020204030204" pitchFamily="34" charset="0"/>
              </a:rPr>
              <a:t>FY 2025/26 $359,089,600 (Note that this is an estimate as the county did not provide SEIRMC 100% valuations).</a:t>
            </a:r>
          </a:p>
          <a:p>
            <a:pPr marL="0" marR="0" lvl="0" indent="0" defTabSz="457200" rtl="0" eaLnBrk="1" fontAlgn="auto" latinLnBrk="0" hangingPunct="1">
              <a:lnSpc>
                <a:spcPct val="90000"/>
              </a:lnSpc>
              <a:spcBef>
                <a:spcPts val="0"/>
              </a:spcBef>
              <a:spcAft>
                <a:spcPts val="0"/>
              </a:spcAft>
              <a:buClr>
                <a:srgbClr val="90C226"/>
              </a:buClr>
              <a:buSzPct val="80000"/>
              <a:buFont typeface="Wingdings 3" charset="2"/>
              <a:buNone/>
              <a:tabLst/>
              <a:defRPr/>
            </a:pPr>
            <a:r>
              <a:rPr lang="en-US" sz="2400" b="1" dirty="0">
                <a:latin typeface="Calibri" panose="020F0502020204030204" pitchFamily="34" charset="0"/>
                <a:cs typeface="Calibri" panose="020F0502020204030204" pitchFamily="34" charset="0"/>
              </a:rPr>
              <a:t>Taxable</a:t>
            </a:r>
            <a:r>
              <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Valuations </a:t>
            </a:r>
          </a:p>
          <a:p>
            <a:pPr marR="0" lvl="1" fontAlgn="auto">
              <a:lnSpc>
                <a:spcPct val="90000"/>
              </a:lnSpc>
              <a:spcBef>
                <a:spcPts val="0"/>
              </a:spcBef>
              <a:tabLst/>
              <a:defRPr/>
            </a:pPr>
            <a:r>
              <a:rPr lang="en-US" sz="2400" dirty="0">
                <a:latin typeface="Calibri" panose="020F0502020204030204" pitchFamily="34" charset="0"/>
                <a:cs typeface="Calibri" panose="020F0502020204030204" pitchFamily="34" charset="0"/>
              </a:rPr>
              <a:t>Increased from a total of $218,567,215 to $221,221,037 (an increase of $2,653,822)</a:t>
            </a:r>
          </a:p>
          <a:p>
            <a:pPr lvl="1">
              <a:lnSpc>
                <a:spcPct val="90000"/>
              </a:lnSpc>
              <a:spcBef>
                <a:spcPts val="0"/>
              </a:spcBef>
            </a:pPr>
            <a:r>
              <a:rPr lang="en-US" sz="2400" dirty="0">
                <a:latin typeface="Calibri" panose="020F0502020204030204" pitchFamily="34" charset="0"/>
                <a:cs typeface="Calibri" panose="020F0502020204030204" pitchFamily="34" charset="0"/>
              </a:rPr>
              <a:t>Residential Rollback went from 46.3428% compared to 47.4316%. </a:t>
            </a:r>
          </a:p>
          <a:p>
            <a:pPr lvl="1">
              <a:lnSpc>
                <a:spcPct val="90000"/>
              </a:lnSpc>
              <a:spcBef>
                <a:spcPts val="0"/>
              </a:spcBef>
            </a:pPr>
            <a:r>
              <a:rPr lang="en-US" sz="2400" dirty="0">
                <a:latin typeface="Calibri" panose="020F0502020204030204" pitchFamily="34" charset="0"/>
                <a:cs typeface="Calibri" panose="020F0502020204030204" pitchFamily="34" charset="0"/>
              </a:rPr>
              <a:t>Residential valuations  increased by $3,058,531.</a:t>
            </a:r>
          </a:p>
          <a:p>
            <a:pPr lvl="1">
              <a:lnSpc>
                <a:spcPct val="90000"/>
              </a:lnSpc>
              <a:spcBef>
                <a:spcPts val="0"/>
              </a:spcBef>
            </a:pPr>
            <a:r>
              <a:rPr lang="en-US" sz="2400" dirty="0">
                <a:latin typeface="Calibri" panose="020F0502020204030204" pitchFamily="34" charset="0"/>
                <a:cs typeface="Calibri" panose="020F0502020204030204" pitchFamily="34" charset="0"/>
              </a:rPr>
              <a:t>Commercial Property remained at the 90% rollback. Commercial valuations decreased by $774,668</a:t>
            </a:r>
          </a:p>
          <a:p>
            <a:pPr lvl="1">
              <a:lnSpc>
                <a:spcPct val="90000"/>
              </a:lnSpc>
              <a:spcBef>
                <a:spcPts val="0"/>
              </a:spcBef>
            </a:pPr>
            <a:r>
              <a:rPr lang="en-US" sz="2400" dirty="0">
                <a:latin typeface="Calibri" panose="020F0502020204030204" pitchFamily="34" charset="0"/>
                <a:cs typeface="Calibri" panose="020F0502020204030204" pitchFamily="34" charset="0"/>
              </a:rPr>
              <a:t>Industrial property remained at the 90% rollback. Industrial valuations decreased by $252,700</a:t>
            </a:r>
          </a:p>
          <a:p>
            <a:pPr marL="0" indent="0">
              <a:lnSpc>
                <a:spcPct val="90000"/>
              </a:lnSpc>
              <a:buNone/>
            </a:pPr>
            <a:endParaRPr lang="en-US" sz="1300" dirty="0"/>
          </a:p>
        </p:txBody>
      </p:sp>
      <p:sp>
        <p:nvSpPr>
          <p:cNvPr id="4" name="Slide Number Placeholder 3">
            <a:extLst>
              <a:ext uri="{FF2B5EF4-FFF2-40B4-BE49-F238E27FC236}">
                <a16:creationId xmlns:a16="http://schemas.microsoft.com/office/drawing/2014/main" id="{EB5ADBFF-C91A-4F2C-6D6B-B3847BFB5D2B}"/>
              </a:ext>
            </a:extLst>
          </p:cNvPr>
          <p:cNvSpPr>
            <a:spLocks noGrp="1"/>
          </p:cNvSpPr>
          <p:nvPr>
            <p:ph type="sldNum" sz="quarter" idx="12"/>
          </p:nvPr>
        </p:nvSpPr>
        <p:spPr>
          <a:xfrm>
            <a:off x="8590663" y="6041362"/>
            <a:ext cx="683339" cy="365125"/>
          </a:xfrm>
        </p:spPr>
        <p:txBody>
          <a:bodyPr>
            <a:normAutofit/>
          </a:bodyPr>
          <a:lstStyle/>
          <a:p>
            <a:pPr>
              <a:spcAft>
                <a:spcPts val="600"/>
              </a:spcAft>
            </a:pPr>
            <a:fld id="{E41BBBA9-243A-4541-A8DE-2BCFB8E90ADA}" type="slidenum">
              <a:rPr lang="en-US" smtClean="0"/>
              <a:pPr>
                <a:spcAft>
                  <a:spcPts val="600"/>
                </a:spcAft>
              </a:pPr>
              <a:t>7</a:t>
            </a:fld>
            <a:endParaRPr lang="en-US"/>
          </a:p>
        </p:txBody>
      </p:sp>
      <p:sp>
        <p:nvSpPr>
          <p:cNvPr id="6" name="TextBox 5">
            <a:extLst>
              <a:ext uri="{FF2B5EF4-FFF2-40B4-BE49-F238E27FC236}">
                <a16:creationId xmlns:a16="http://schemas.microsoft.com/office/drawing/2014/main" id="{222446C6-8B40-4458-4A97-DFDEB1764C7A}"/>
              </a:ext>
            </a:extLst>
          </p:cNvPr>
          <p:cNvSpPr txBox="1"/>
          <p:nvPr/>
        </p:nvSpPr>
        <p:spPr>
          <a:xfrm>
            <a:off x="298868" y="5928458"/>
            <a:ext cx="8838458" cy="590931"/>
          </a:xfrm>
          <a:prstGeom prst="rect">
            <a:avLst/>
          </a:prstGeom>
          <a:noFill/>
        </p:spPr>
        <p:txBody>
          <a:bodyPr wrap="square">
            <a:spAutoFit/>
          </a:bodyPr>
          <a:lstStyle/>
          <a:p>
            <a:pPr marL="0" indent="0">
              <a:lnSpc>
                <a:spcPct val="90000"/>
              </a:lnSpc>
              <a:spcBef>
                <a:spcPts val="0"/>
              </a:spcBef>
              <a:buNone/>
            </a:pPr>
            <a:r>
              <a:rPr lang="en-US" sz="1200" dirty="0"/>
              <a:t>Note:  New in FY 2023/24 year is an automatic Business Property Tax Credit that makes the first $150,000 of taxable valuation for commercial, industrial and railroad subject to the residential rollback of $56.4919 before applying the 90% rollback.  </a:t>
            </a:r>
            <a:br>
              <a:rPr lang="en-US" sz="1200" dirty="0"/>
            </a:br>
            <a:r>
              <a:rPr lang="en-US" sz="1200" dirty="0"/>
              <a:t>The State is providing a rollback for a limited time.</a:t>
            </a:r>
          </a:p>
        </p:txBody>
      </p:sp>
    </p:spTree>
    <p:extLst>
      <p:ext uri="{BB962C8B-B14F-4D97-AF65-F5344CB8AC3E}">
        <p14:creationId xmlns:p14="http://schemas.microsoft.com/office/powerpoint/2010/main" val="26994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CC235F-977C-EFDB-4149-28C18A9CDF73}"/>
              </a:ext>
            </a:extLst>
          </p:cNvPr>
          <p:cNvSpPr>
            <a:spLocks noGrp="1"/>
          </p:cNvSpPr>
          <p:nvPr>
            <p:ph type="sldNum" sz="quarter" idx="12"/>
          </p:nvPr>
        </p:nvSpPr>
        <p:spPr/>
        <p:txBody>
          <a:bodyPr/>
          <a:lstStyle/>
          <a:p>
            <a:fld id="{E41BBBA9-243A-4541-A8DE-2BCFB8E90ADA}" type="slidenum">
              <a:rPr lang="en-US" smtClean="0"/>
              <a:t>8</a:t>
            </a:fld>
            <a:endParaRPr lang="en-US"/>
          </a:p>
        </p:txBody>
      </p:sp>
      <p:pic>
        <p:nvPicPr>
          <p:cNvPr id="7" name="Picture 6">
            <a:extLst>
              <a:ext uri="{FF2B5EF4-FFF2-40B4-BE49-F238E27FC236}">
                <a16:creationId xmlns:a16="http://schemas.microsoft.com/office/drawing/2014/main" id="{FF5613F1-0550-11AB-32B3-3989E210EFB3}"/>
              </a:ext>
            </a:extLst>
          </p:cNvPr>
          <p:cNvPicPr preferRelativeResize="0">
            <a:picLocks/>
          </p:cNvPicPr>
          <p:nvPr/>
        </p:nvPicPr>
        <p:blipFill>
          <a:blip r:embed="rId2"/>
          <a:stretch>
            <a:fillRect/>
          </a:stretch>
        </p:blipFill>
        <p:spPr>
          <a:xfrm>
            <a:off x="129540" y="930107"/>
            <a:ext cx="11932920" cy="5486400"/>
          </a:xfrm>
          <a:prstGeom prst="rect">
            <a:avLst/>
          </a:prstGeom>
        </p:spPr>
      </p:pic>
      <p:sp>
        <p:nvSpPr>
          <p:cNvPr id="3" name="TextBox 2">
            <a:extLst>
              <a:ext uri="{FF2B5EF4-FFF2-40B4-BE49-F238E27FC236}">
                <a16:creationId xmlns:a16="http://schemas.microsoft.com/office/drawing/2014/main" id="{4C2CCCC8-AA11-757F-CE93-8BEBC242380F}"/>
              </a:ext>
            </a:extLst>
          </p:cNvPr>
          <p:cNvSpPr txBox="1"/>
          <p:nvPr/>
        </p:nvSpPr>
        <p:spPr>
          <a:xfrm>
            <a:off x="901100" y="150646"/>
            <a:ext cx="10554879" cy="769441"/>
          </a:xfrm>
          <a:prstGeom prst="rect">
            <a:avLst/>
          </a:prstGeom>
          <a:noFill/>
        </p:spPr>
        <p:txBody>
          <a:bodyPr wrap="square">
            <a:spAutoFit/>
          </a:bodyPr>
          <a:lstStyle/>
          <a:p>
            <a:r>
              <a:rPr lang="en-US" sz="4400" b="1" dirty="0">
                <a:solidFill>
                  <a:schemeClr val="accent1"/>
                </a:solidFill>
                <a:latin typeface="Calibri" panose="020F0502020204030204" pitchFamily="34" charset="0"/>
                <a:cs typeface="Calibri" panose="020F0502020204030204" pitchFamily="34" charset="0"/>
              </a:rPr>
              <a:t>100% and Taxable Valuation Comparison</a:t>
            </a:r>
          </a:p>
        </p:txBody>
      </p:sp>
    </p:spTree>
    <p:extLst>
      <p:ext uri="{BB962C8B-B14F-4D97-AF65-F5344CB8AC3E}">
        <p14:creationId xmlns:p14="http://schemas.microsoft.com/office/powerpoint/2010/main" val="130717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961CC-3385-B4C7-9AA0-8EBE018F2847}"/>
              </a:ext>
            </a:extLst>
          </p:cNvPr>
          <p:cNvSpPr>
            <a:spLocks noGrp="1"/>
          </p:cNvSpPr>
          <p:nvPr>
            <p:ph type="sldNum" sz="quarter" idx="12"/>
          </p:nvPr>
        </p:nvSpPr>
        <p:spPr/>
        <p:txBody>
          <a:bodyPr/>
          <a:lstStyle/>
          <a:p>
            <a:fld id="{E41BBBA9-243A-4541-A8DE-2BCFB8E90ADA}" type="slidenum">
              <a:rPr lang="en-US" smtClean="0"/>
              <a:t>9</a:t>
            </a:fld>
            <a:endParaRPr lang="en-US"/>
          </a:p>
        </p:txBody>
      </p:sp>
      <p:pic>
        <p:nvPicPr>
          <p:cNvPr id="3" name="Picture 2">
            <a:extLst>
              <a:ext uri="{FF2B5EF4-FFF2-40B4-BE49-F238E27FC236}">
                <a16:creationId xmlns:a16="http://schemas.microsoft.com/office/drawing/2014/main" id="{001DC56F-AF1B-9B80-7F01-39AB18FB62BF}"/>
              </a:ext>
            </a:extLst>
          </p:cNvPr>
          <p:cNvPicPr>
            <a:picLocks/>
          </p:cNvPicPr>
          <p:nvPr/>
        </p:nvPicPr>
        <p:blipFill>
          <a:blip r:embed="rId2"/>
          <a:stretch>
            <a:fillRect/>
          </a:stretch>
        </p:blipFill>
        <p:spPr>
          <a:xfrm>
            <a:off x="207601" y="2694559"/>
            <a:ext cx="9528048" cy="1975104"/>
          </a:xfrm>
          <a:prstGeom prst="rect">
            <a:avLst/>
          </a:prstGeom>
        </p:spPr>
      </p:pic>
      <p:sp>
        <p:nvSpPr>
          <p:cNvPr id="5" name="TextBox 4">
            <a:extLst>
              <a:ext uri="{FF2B5EF4-FFF2-40B4-BE49-F238E27FC236}">
                <a16:creationId xmlns:a16="http://schemas.microsoft.com/office/drawing/2014/main" id="{88B28E6A-5F29-8473-7E0C-D9D94CE303CD}"/>
              </a:ext>
            </a:extLst>
          </p:cNvPr>
          <p:cNvSpPr txBox="1"/>
          <p:nvPr/>
        </p:nvSpPr>
        <p:spPr>
          <a:xfrm>
            <a:off x="1771149" y="457549"/>
            <a:ext cx="6959773" cy="769441"/>
          </a:xfrm>
          <a:prstGeom prst="rect">
            <a:avLst/>
          </a:prstGeom>
          <a:noFill/>
        </p:spPr>
        <p:txBody>
          <a:bodyPr wrap="square">
            <a:spAutoFit/>
          </a:bodyPr>
          <a:lstStyle/>
          <a:p>
            <a:r>
              <a:rPr kumimoji="0" lang="en-US" sz="4400" b="1" i="0" u="none" strike="noStrike" kern="1200" cap="none" spc="0" normalizeH="0" baseline="0" noProof="0" dirty="0">
                <a:ln>
                  <a:noFill/>
                </a:ln>
                <a:solidFill>
                  <a:schemeClr val="accent1"/>
                </a:solidFill>
                <a:effectLst/>
                <a:uLnTx/>
                <a:uFillTx/>
                <a:latin typeface="Calibri Light" panose="020F0302020204030204"/>
                <a:ea typeface="+mj-ea"/>
                <a:cs typeface="+mj-cs"/>
              </a:rPr>
              <a:t>SEIRMC Taxable Valuations</a:t>
            </a:r>
            <a:endParaRPr lang="en-US" sz="4400" b="1" dirty="0">
              <a:solidFill>
                <a:schemeClr val="accent1"/>
              </a:solidFill>
            </a:endParaRPr>
          </a:p>
        </p:txBody>
      </p:sp>
      <p:sp>
        <p:nvSpPr>
          <p:cNvPr id="11" name="TextBox 10">
            <a:extLst>
              <a:ext uri="{FF2B5EF4-FFF2-40B4-BE49-F238E27FC236}">
                <a16:creationId xmlns:a16="http://schemas.microsoft.com/office/drawing/2014/main" id="{00EB5D04-D15E-C9AD-7AC4-43D22C8B085F}"/>
              </a:ext>
            </a:extLst>
          </p:cNvPr>
          <p:cNvSpPr txBox="1"/>
          <p:nvPr/>
        </p:nvSpPr>
        <p:spPr>
          <a:xfrm>
            <a:off x="627136" y="5300594"/>
            <a:ext cx="8646866" cy="923330"/>
          </a:xfrm>
          <a:prstGeom prst="rect">
            <a:avLst/>
          </a:prstGeom>
          <a:noFill/>
        </p:spPr>
        <p:txBody>
          <a:bodyPr wrap="square">
            <a:spAutoFit/>
          </a:bodyPr>
          <a:lstStyle/>
          <a:p>
            <a:r>
              <a:rPr lang="en-US" dirty="0"/>
              <a:t>$195,657,385 Reduction in Taxable Valuation</a:t>
            </a:r>
          </a:p>
          <a:p>
            <a:r>
              <a:rPr lang="en-US" dirty="0"/>
              <a:t>$14,732,400 Reduction Compared to 2021 Taxable Valuations</a:t>
            </a:r>
          </a:p>
          <a:p>
            <a:r>
              <a:rPr lang="en-US" dirty="0">
                <a:solidFill>
                  <a:srgbClr val="FF0000"/>
                </a:solidFill>
              </a:rPr>
              <a:t>$133,272.60 </a:t>
            </a:r>
            <a:r>
              <a:rPr lang="en-US" dirty="0"/>
              <a:t>Reduction in Property Taxes, just over </a:t>
            </a:r>
            <a:r>
              <a:rPr lang="en-US" dirty="0">
                <a:solidFill>
                  <a:srgbClr val="FF0000"/>
                </a:solidFill>
              </a:rPr>
              <a:t>$33,000 </a:t>
            </a:r>
            <a:r>
              <a:rPr lang="en-US" dirty="0"/>
              <a:t>per year on average</a:t>
            </a:r>
          </a:p>
        </p:txBody>
      </p:sp>
      <p:sp>
        <p:nvSpPr>
          <p:cNvPr id="13" name="TextBox 12">
            <a:extLst>
              <a:ext uri="{FF2B5EF4-FFF2-40B4-BE49-F238E27FC236}">
                <a16:creationId xmlns:a16="http://schemas.microsoft.com/office/drawing/2014/main" id="{A83A1835-F355-C487-9C38-7D32CF42A05B}"/>
              </a:ext>
            </a:extLst>
          </p:cNvPr>
          <p:cNvSpPr txBox="1"/>
          <p:nvPr/>
        </p:nvSpPr>
        <p:spPr>
          <a:xfrm>
            <a:off x="465603" y="1603888"/>
            <a:ext cx="9012045" cy="9233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Here is a comparison of the hospital valuations and the loss in taxable value </a:t>
            </a:r>
          </a:p>
          <a:p>
            <a:pPr marL="0" marR="0" lvl="0" indent="0" algn="ctr"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 the hospital in 2023 and 2024.  2021 is the best comparable for us to use for this next fiscal year.</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970082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34974</TotalTime>
  <Words>5144</Words>
  <Application>Microsoft Macintosh PowerPoint</Application>
  <PresentationFormat>Widescreen</PresentationFormat>
  <Paragraphs>1170</Paragraphs>
  <Slides>58</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Calibri Light</vt:lpstr>
      <vt:lpstr>Times New Roman</vt:lpstr>
      <vt:lpstr>Trebuchet MS</vt:lpstr>
      <vt:lpstr>Wingdings</vt:lpstr>
      <vt:lpstr>Wingdings 3</vt:lpstr>
      <vt:lpstr>Facet</vt:lpstr>
      <vt:lpstr>PowerPoint Presentation</vt:lpstr>
      <vt:lpstr>Introduction   </vt:lpstr>
      <vt:lpstr>Changes to the Budget as Proposed</vt:lpstr>
      <vt:lpstr>Tax Rate History</vt:lpstr>
      <vt:lpstr>General Fund Balance</vt:lpstr>
      <vt:lpstr>Fund Balance Comparison</vt:lpstr>
      <vt:lpstr>Property Valuations</vt:lpstr>
      <vt:lpstr>PowerPoint Presentation</vt:lpstr>
      <vt:lpstr>PowerPoint Presentation</vt:lpstr>
      <vt:lpstr>Tax Levy</vt:lpstr>
      <vt:lpstr>Budget Issues and Challenges</vt:lpstr>
      <vt:lpstr>Roll Back</vt:lpstr>
      <vt:lpstr>Budget Issues and Challenges</vt:lpstr>
      <vt:lpstr>Budget Issues and Challenges</vt:lpstr>
      <vt:lpstr>Key Items</vt:lpstr>
      <vt:lpstr>Rate Adjustments</vt:lpstr>
      <vt:lpstr>Property Taxes - Examples</vt:lpstr>
      <vt:lpstr>FY 2025-26 Proposed Budget Summary</vt:lpstr>
      <vt:lpstr>Supplemental Information</vt:lpstr>
      <vt:lpstr>Supplemental Information</vt:lpstr>
      <vt:lpstr>Supplemental Information</vt:lpstr>
      <vt:lpstr>Supplemental Information</vt:lpstr>
      <vt:lpstr>Projects </vt:lpstr>
      <vt:lpstr>Supplemental &amp;  Historical Information </vt:lpstr>
      <vt:lpstr>PowerPoint Presentation</vt:lpstr>
      <vt:lpstr>Levy Rate Comparison With Other Cities in Des Moines County FY 2024/2025</vt:lpstr>
      <vt:lpstr>100% Valuation History Valuations by Major Classes </vt:lpstr>
      <vt:lpstr> </vt:lpstr>
      <vt:lpstr> Taxable Valuations by Major Classes</vt:lpstr>
      <vt:lpstr>Property Tax Rollback</vt:lpstr>
      <vt:lpstr>City of West Burlington Property Taxes</vt:lpstr>
      <vt:lpstr>PowerPoint Presentation</vt:lpstr>
      <vt:lpstr>Property Tax History</vt:lpstr>
      <vt:lpstr>City of West Burlington Levy Rates</vt:lpstr>
      <vt:lpstr>General Fund </vt:lpstr>
      <vt:lpstr>General Fund</vt:lpstr>
      <vt:lpstr>General Fund Decrease/Increase – Expenditures v. Revenues</vt:lpstr>
      <vt:lpstr>Enterprise Funds</vt:lpstr>
      <vt:lpstr>Tax Increment Financing </vt:lpstr>
      <vt:lpstr>Road Use Tax Fund</vt:lpstr>
      <vt:lpstr>Road Use Tax Fund (RUTF)</vt:lpstr>
      <vt:lpstr>Road Use Tax Revenues</vt:lpstr>
      <vt:lpstr>Local Option Sales Tax</vt:lpstr>
      <vt:lpstr>Local Option Sales Tax Revenues</vt:lpstr>
      <vt:lpstr>Local Option Sales Tax Expenditures</vt:lpstr>
      <vt:lpstr>Revenues &amp; Expenditures</vt:lpstr>
      <vt:lpstr>Revenues by Source The city has budgeted to receive $9,796,782 in revenues excluding transfers of $4,234,580. </vt:lpstr>
      <vt:lpstr>Tax Revenue Breakdown</vt:lpstr>
      <vt:lpstr>Expenditures by Function  Excluding Transfers</vt:lpstr>
      <vt:lpstr>Hotel Motel Taxes</vt:lpstr>
      <vt:lpstr>Hotel Motel Taxes</vt:lpstr>
      <vt:lpstr>Hotel Motel Tax</vt:lpstr>
      <vt:lpstr>Capital Projects and Capital Equipment Reserves</vt:lpstr>
      <vt:lpstr>Capital Projects &amp; Equipment</vt:lpstr>
      <vt:lpstr>Transfers to Capital Funds</vt:lpstr>
      <vt:lpstr>Debt</vt:lpstr>
      <vt:lpstr>Debt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Mandsager</dc:creator>
  <cp:lastModifiedBy>Gregg Mandsager</cp:lastModifiedBy>
  <cp:revision>31</cp:revision>
  <cp:lastPrinted>2025-03-20T20:13:54Z</cp:lastPrinted>
  <dcterms:created xsi:type="dcterms:W3CDTF">2022-01-05T18:59:02Z</dcterms:created>
  <dcterms:modified xsi:type="dcterms:W3CDTF">2025-04-08T16:12:42Z</dcterms:modified>
</cp:coreProperties>
</file>